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64" r:id="rId2"/>
    <p:sldMasterId id="2147483666" r:id="rId3"/>
  </p:sldMasterIdLst>
  <p:notesMasterIdLst>
    <p:notesMasterId r:id="rId91"/>
  </p:notesMasterIdLst>
  <p:handoutMasterIdLst>
    <p:handoutMasterId r:id="rId92"/>
  </p:handoutMasterIdLst>
  <p:sldIdLst>
    <p:sldId id="542" r:id="rId4"/>
    <p:sldId id="681" r:id="rId5"/>
    <p:sldId id="692" r:id="rId6"/>
    <p:sldId id="706" r:id="rId7"/>
    <p:sldId id="658" r:id="rId8"/>
    <p:sldId id="690" r:id="rId9"/>
    <p:sldId id="683" r:id="rId10"/>
    <p:sldId id="671" r:id="rId11"/>
    <p:sldId id="673" r:id="rId12"/>
    <p:sldId id="674" r:id="rId13"/>
    <p:sldId id="675" r:id="rId14"/>
    <p:sldId id="676" r:id="rId15"/>
    <p:sldId id="691" r:id="rId16"/>
    <p:sldId id="677" r:id="rId17"/>
    <p:sldId id="684" r:id="rId18"/>
    <p:sldId id="591" r:id="rId19"/>
    <p:sldId id="592" r:id="rId20"/>
    <p:sldId id="593" r:id="rId21"/>
    <p:sldId id="594" r:id="rId22"/>
    <p:sldId id="595" r:id="rId23"/>
    <p:sldId id="685" r:id="rId24"/>
    <p:sldId id="596" r:id="rId25"/>
    <p:sldId id="597" r:id="rId26"/>
    <p:sldId id="645" r:id="rId27"/>
    <p:sldId id="599" r:id="rId28"/>
    <p:sldId id="602" r:id="rId29"/>
    <p:sldId id="600" r:id="rId30"/>
    <p:sldId id="601" r:id="rId31"/>
    <p:sldId id="648" r:id="rId32"/>
    <p:sldId id="686" r:id="rId33"/>
    <p:sldId id="606" r:id="rId34"/>
    <p:sldId id="607" r:id="rId35"/>
    <p:sldId id="649" r:id="rId36"/>
    <p:sldId id="687" r:id="rId37"/>
    <p:sldId id="611" r:id="rId38"/>
    <p:sldId id="612" r:id="rId39"/>
    <p:sldId id="613" r:id="rId40"/>
    <p:sldId id="615" r:id="rId41"/>
    <p:sldId id="616" r:id="rId42"/>
    <p:sldId id="617" r:id="rId43"/>
    <p:sldId id="620" r:id="rId44"/>
    <p:sldId id="621" r:id="rId45"/>
    <p:sldId id="625" r:id="rId46"/>
    <p:sldId id="626" r:id="rId47"/>
    <p:sldId id="628" r:id="rId48"/>
    <p:sldId id="689" r:id="rId49"/>
    <p:sldId id="651" r:id="rId50"/>
    <p:sldId id="650" r:id="rId51"/>
    <p:sldId id="707" r:id="rId52"/>
    <p:sldId id="708" r:id="rId53"/>
    <p:sldId id="688" r:id="rId54"/>
    <p:sldId id="659" r:id="rId55"/>
    <p:sldId id="703" r:id="rId56"/>
    <p:sldId id="661" r:id="rId57"/>
    <p:sldId id="709" r:id="rId58"/>
    <p:sldId id="704" r:id="rId59"/>
    <p:sldId id="664" r:id="rId60"/>
    <p:sldId id="668" r:id="rId61"/>
    <p:sldId id="666" r:id="rId62"/>
    <p:sldId id="667" r:id="rId63"/>
    <p:sldId id="669" r:id="rId64"/>
    <p:sldId id="705" r:id="rId65"/>
    <p:sldId id="636" r:id="rId66"/>
    <p:sldId id="644" r:id="rId67"/>
    <p:sldId id="672" r:id="rId68"/>
    <p:sldId id="693" r:id="rId69"/>
    <p:sldId id="694" r:id="rId70"/>
    <p:sldId id="695" r:id="rId71"/>
    <p:sldId id="696" r:id="rId72"/>
    <p:sldId id="614" r:id="rId73"/>
    <p:sldId id="619" r:id="rId74"/>
    <p:sldId id="697" r:id="rId75"/>
    <p:sldId id="698" r:id="rId76"/>
    <p:sldId id="699" r:id="rId77"/>
    <p:sldId id="700" r:id="rId78"/>
    <p:sldId id="701" r:id="rId79"/>
    <p:sldId id="702" r:id="rId80"/>
    <p:sldId id="627" r:id="rId81"/>
    <p:sldId id="629" r:id="rId82"/>
    <p:sldId id="630" r:id="rId83"/>
    <p:sldId id="631" r:id="rId84"/>
    <p:sldId id="632" r:id="rId85"/>
    <p:sldId id="633" r:id="rId86"/>
    <p:sldId id="652" r:id="rId87"/>
    <p:sldId id="634" r:id="rId88"/>
    <p:sldId id="635" r:id="rId89"/>
    <p:sldId id="665" r:id="rId90"/>
  </p:sldIdLst>
  <p:sldSz cx="9144000" cy="6858000" type="screen4x3"/>
  <p:notesSz cx="7302500" cy="9586913"/>
  <p:custDataLst>
    <p:tags r:id="rId93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19">
          <p15:clr>
            <a:srgbClr val="A4A3A4"/>
          </p15:clr>
        </p15:guide>
        <p15:guide id="2" pos="230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ang Ziang" initials="WZ" lastIdx="3" clrIdx="0">
    <p:extLst>
      <p:ext uri="{19B8F6BF-5375-455C-9EA6-DF929625EA0E}">
        <p15:presenceInfo xmlns:p15="http://schemas.microsoft.com/office/powerpoint/2012/main" userId="57dd38c5a69409b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E0F4E3"/>
    <a:srgbClr val="E0E0E0"/>
    <a:srgbClr val="E3E4E6"/>
    <a:srgbClr val="FFFF99"/>
    <a:srgbClr val="FF9999"/>
    <a:srgbClr val="EFBFBF"/>
    <a:srgbClr val="A8E799"/>
    <a:srgbClr val="CDF1C5"/>
    <a:srgbClr val="F1C7C7"/>
    <a:srgbClr val="C5FE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86" autoAdjust="0"/>
    <p:restoredTop sz="94660"/>
  </p:normalViewPr>
  <p:slideViewPr>
    <p:cSldViewPr snapToObjects="1">
      <p:cViewPr varScale="1">
        <p:scale>
          <a:sx n="64" d="100"/>
          <a:sy n="64" d="100"/>
        </p:scale>
        <p:origin x="44" y="56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464"/>
    </p:cViewPr>
  </p:sorterViewPr>
  <p:notesViewPr>
    <p:cSldViewPr snapToObjects="1">
      <p:cViewPr varScale="1">
        <p:scale>
          <a:sx n="70" d="100"/>
          <a:sy n="70" d="100"/>
        </p:scale>
        <p:origin x="-2384" y="-120"/>
      </p:cViewPr>
      <p:guideLst>
        <p:guide orient="horz" pos="3019"/>
        <p:guide pos="23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63" Type="http://schemas.openxmlformats.org/officeDocument/2006/relationships/slide" Target="slides/slide60.xml"/><Relationship Id="rId68" Type="http://schemas.openxmlformats.org/officeDocument/2006/relationships/slide" Target="slides/slide65.xml"/><Relationship Id="rId76" Type="http://schemas.openxmlformats.org/officeDocument/2006/relationships/slide" Target="slides/slide73.xml"/><Relationship Id="rId84" Type="http://schemas.openxmlformats.org/officeDocument/2006/relationships/slide" Target="slides/slide81.xml"/><Relationship Id="rId89" Type="http://schemas.openxmlformats.org/officeDocument/2006/relationships/slide" Target="slides/slide86.xml"/><Relationship Id="rId97" Type="http://schemas.openxmlformats.org/officeDocument/2006/relationships/theme" Target="theme/theme1.xml"/><Relationship Id="rId7" Type="http://schemas.openxmlformats.org/officeDocument/2006/relationships/slide" Target="slides/slide4.xml"/><Relationship Id="rId71" Type="http://schemas.openxmlformats.org/officeDocument/2006/relationships/slide" Target="slides/slide68.xml"/><Relationship Id="rId92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66" Type="http://schemas.openxmlformats.org/officeDocument/2006/relationships/slide" Target="slides/slide63.xml"/><Relationship Id="rId74" Type="http://schemas.openxmlformats.org/officeDocument/2006/relationships/slide" Target="slides/slide71.xml"/><Relationship Id="rId79" Type="http://schemas.openxmlformats.org/officeDocument/2006/relationships/slide" Target="slides/slide76.xml"/><Relationship Id="rId87" Type="http://schemas.openxmlformats.org/officeDocument/2006/relationships/slide" Target="slides/slide84.xml"/><Relationship Id="rId5" Type="http://schemas.openxmlformats.org/officeDocument/2006/relationships/slide" Target="slides/slide2.xml"/><Relationship Id="rId61" Type="http://schemas.openxmlformats.org/officeDocument/2006/relationships/slide" Target="slides/slide58.xml"/><Relationship Id="rId82" Type="http://schemas.openxmlformats.org/officeDocument/2006/relationships/slide" Target="slides/slide79.xml"/><Relationship Id="rId90" Type="http://schemas.openxmlformats.org/officeDocument/2006/relationships/slide" Target="slides/slide87.xml"/><Relationship Id="rId95" Type="http://schemas.openxmlformats.org/officeDocument/2006/relationships/presProps" Target="presProps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slide" Target="slides/slide61.xml"/><Relationship Id="rId69" Type="http://schemas.openxmlformats.org/officeDocument/2006/relationships/slide" Target="slides/slide66.xml"/><Relationship Id="rId77" Type="http://schemas.openxmlformats.org/officeDocument/2006/relationships/slide" Target="slides/slide74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slide" Target="slides/slide69.xml"/><Relationship Id="rId80" Type="http://schemas.openxmlformats.org/officeDocument/2006/relationships/slide" Target="slides/slide77.xml"/><Relationship Id="rId85" Type="http://schemas.openxmlformats.org/officeDocument/2006/relationships/slide" Target="slides/slide82.xml"/><Relationship Id="rId93" Type="http://schemas.openxmlformats.org/officeDocument/2006/relationships/tags" Target="tags/tag1.xml"/><Relationship Id="rId9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slide" Target="slides/slide64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70" Type="http://schemas.openxmlformats.org/officeDocument/2006/relationships/slide" Target="slides/slide67.xml"/><Relationship Id="rId75" Type="http://schemas.openxmlformats.org/officeDocument/2006/relationships/slide" Target="slides/slide72.xml"/><Relationship Id="rId83" Type="http://schemas.openxmlformats.org/officeDocument/2006/relationships/slide" Target="slides/slide80.xml"/><Relationship Id="rId88" Type="http://schemas.openxmlformats.org/officeDocument/2006/relationships/slide" Target="slides/slide85.xml"/><Relationship Id="rId91" Type="http://schemas.openxmlformats.org/officeDocument/2006/relationships/notesMaster" Target="notesMasters/notesMaster1.xml"/><Relationship Id="rId9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73" Type="http://schemas.openxmlformats.org/officeDocument/2006/relationships/slide" Target="slides/slide70.xml"/><Relationship Id="rId78" Type="http://schemas.openxmlformats.org/officeDocument/2006/relationships/slide" Target="slides/slide75.xml"/><Relationship Id="rId81" Type="http://schemas.openxmlformats.org/officeDocument/2006/relationships/slide" Target="slides/slide78.xml"/><Relationship Id="rId86" Type="http://schemas.openxmlformats.org/officeDocument/2006/relationships/slide" Target="slides/slide83.xml"/><Relationship Id="rId94" Type="http://schemas.openxmlformats.org/officeDocument/2006/relationships/commentAuthors" Target="commentAuthor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9-11T11:18:03.536" idx="1">
    <p:pos x="1854" y="884"/>
    <p:text>使用0/1 简单、清晰，电子实现简单 易于存储</p:text>
    <p:extLst>
      <p:ext uri="{C676402C-5697-4E1C-873F-D02D1690AC5C}">
        <p15:threadingInfo xmlns:p15="http://schemas.microsoft.com/office/powerpoint/2012/main" timeZoneBias="-480"/>
      </p:ext>
    </p:extLst>
  </p:cm>
  <p:cm authorId="1" dt="2018-09-11T11:22:29.989" idx="3">
    <p:pos x="4034" y="2193"/>
    <p:text>更加可信</p:text>
    <p:extLst>
      <p:ext uri="{C676402C-5697-4E1C-873F-D02D1690AC5C}">
        <p15:threadingInfo xmlns:p15="http://schemas.microsoft.com/office/powerpoint/2012/main" timeZoneBias="-480"/>
      </p:ext>
    </p:extLst>
  </p:cm>
</p:cmLst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image" Target="../media/image18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7195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2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7195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83587096-7852-44F5-9A71-D621B1FF24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15488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1480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875213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8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0600" y="4572000"/>
            <a:ext cx="5334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08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3999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14800" y="9143999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40F64717-A5A5-4C4E-9291-2F18B7410B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2571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803353-72E2-470C-8E67-87750F01FAF1}" type="slidenum">
              <a:rPr lang="en-US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7311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5538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5966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6318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5174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1739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2630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8084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3086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75585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884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46575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69925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3840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63532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01699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49993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07388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55834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614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58400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2846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27695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75042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18664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92712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78949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27482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32870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03951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29551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973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4586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3279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12317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04939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65942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40832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90835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48069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08387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88960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70105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2700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66313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24117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23442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933768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483359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5238" y="723900"/>
            <a:ext cx="4776787" cy="3584575"/>
          </a:xfrm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640116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5238" y="723900"/>
            <a:ext cx="4776787" cy="3584575"/>
          </a:xfrm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674329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056733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559544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984327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0690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175317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634343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29148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987681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077448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895243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5412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4668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1561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9793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4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>
              <a:latin typeface="Times New Roman" pitchFamily="18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897813" y="-26988"/>
            <a:ext cx="1309687" cy="2778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chemeClr val="bg1"/>
                </a:solidFill>
                <a:latin typeface="Times New Roman" pitchFamily="18" charset="0"/>
              </a:rPr>
              <a:t>Carnegie Mellon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sz="1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59" r:id="rId3"/>
    <p:sldLayoutId id="2147483658" r:id="rId4"/>
    <p:sldLayoutId id="2147483657" r:id="rId5"/>
    <p:sldLayoutId id="2147483656" r:id="rId6"/>
    <p:sldLayoutId id="2147483655" r:id="rId7"/>
    <p:sldLayoutId id="2147483654" r:id="rId8"/>
    <p:sldLayoutId id="2147483653" r:id="rId9"/>
    <p:sldLayoutId id="2147483652" r:id="rId10"/>
    <p:sldLayoutId id="2147483651" r:id="rId11"/>
    <p:sldLayoutId id="2147483650" r:id="rId12"/>
    <p:sldLayoutId id="2147483649" r:id="rId13"/>
  </p:sldLayoutIdLst>
  <p:hf sldNum="0" hdr="0" ftr="0" dt="0"/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54000"/>
            <a:ext cx="8382000" cy="109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Calibri Bold" charset="0"/>
              </a:rPr>
              <a:t>Click to edit Master title style</a:t>
            </a: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397000"/>
            <a:ext cx="8382000" cy="543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Calibri Bold" charset="0"/>
              </a:rPr>
              <a:t>Click to edit Master text styles</a:t>
            </a:r>
          </a:p>
          <a:p>
            <a:pPr lvl="1"/>
            <a:r>
              <a:rPr lang="en-US">
                <a:sym typeface="Calibri" charset="0"/>
              </a:rPr>
              <a:t>Second level</a:t>
            </a:r>
          </a:p>
          <a:p>
            <a:pPr lvl="2"/>
            <a:r>
              <a:rPr lang="en-US">
                <a:sym typeface="Calibri" charset="0"/>
              </a:rPr>
              <a:t>Third level</a:t>
            </a:r>
          </a:p>
          <a:p>
            <a:pPr lvl="3"/>
            <a:r>
              <a:rPr lang="en-US">
                <a:sym typeface="Calibri" charset="0"/>
              </a:rPr>
              <a:t>Fourth level</a:t>
            </a:r>
          </a:p>
          <a:p>
            <a:pPr lvl="4"/>
            <a:r>
              <a:rPr lang="en-US">
                <a:sym typeface="Calibri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  <a:sym typeface="Calibri Bold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9pPr>
    </p:titleStyle>
    <p:bodyStyle>
      <a:lvl1pPr marL="254000" indent="-254000" algn="l" rtl="0" eaLnBrk="0" fontAlgn="base" hangingPunct="0">
        <a:spcBef>
          <a:spcPts val="600"/>
        </a:spcBef>
        <a:spcAft>
          <a:spcPct val="0"/>
        </a:spcAft>
        <a:buClr>
          <a:srgbClr val="990000"/>
        </a:buClr>
        <a:buSzPct val="60000"/>
        <a:buFont typeface="Wingdings 2" charset="2"/>
        <a:buChar char="¢"/>
        <a:defRPr sz="2400">
          <a:solidFill>
            <a:schemeClr val="tx1"/>
          </a:solidFill>
          <a:latin typeface="+mn-lt"/>
          <a:ea typeface="+mn-ea"/>
          <a:cs typeface="+mn-cs"/>
          <a:sym typeface="Calibri Bold" charset="0"/>
        </a:defRPr>
      </a:lvl1pPr>
      <a:lvl2pPr marL="514350" indent="-234950" algn="l" rtl="0" eaLnBrk="0" fontAlgn="base" hangingPunct="0">
        <a:spcBef>
          <a:spcPts val="500"/>
        </a:spcBef>
        <a:spcAft>
          <a:spcPct val="0"/>
        </a:spcAft>
        <a:buClr>
          <a:srgbClr val="990000"/>
        </a:buClr>
        <a:buSzPct val="11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2pPr>
      <a:lvl3pPr marL="800100" indent="-203200" algn="l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8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3pPr>
      <a:lvl4pPr marL="1143000" indent="-228600" algn="l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–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4pPr>
      <a:lvl5pPr marL="1460500" indent="-228600" algn="l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5pPr>
      <a:lvl6pPr marL="19177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6pPr>
      <a:lvl7pPr marL="23749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7pPr>
      <a:lvl8pPr marL="28321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8pPr>
      <a:lvl9pPr marL="32893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57188" y="50800"/>
            <a:ext cx="7591425" cy="154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Calibri Bold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  <a:sym typeface="Calibri Bold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9pPr>
    </p:titleStyle>
    <p:bodyStyle>
      <a:lvl1pPr marL="342900" indent="-342900" algn="l" rtl="0" eaLnBrk="0" fontAlgn="base" hangingPunct="0">
        <a:spcBef>
          <a:spcPts val="600"/>
        </a:spcBef>
        <a:spcAft>
          <a:spcPct val="0"/>
        </a:spcAft>
        <a:buClr>
          <a:srgbClr val="990000"/>
        </a:buClr>
        <a:buSzPct val="60000"/>
        <a:buFont typeface="Wingdings 2" charset="2"/>
        <a:buChar char="¢"/>
        <a:defRPr sz="2400">
          <a:solidFill>
            <a:schemeClr val="tx1"/>
          </a:solidFill>
          <a:latin typeface="+mn-lt"/>
          <a:ea typeface="+mn-ea"/>
          <a:cs typeface="+mn-cs"/>
          <a:sym typeface="Calibri Bold" charset="0"/>
        </a:defRPr>
      </a:lvl1pPr>
      <a:lvl2pPr marL="742950" indent="-285750" algn="l" rtl="0" eaLnBrk="0" fontAlgn="base" hangingPunct="0">
        <a:spcBef>
          <a:spcPts val="500"/>
        </a:spcBef>
        <a:spcAft>
          <a:spcPct val="0"/>
        </a:spcAft>
        <a:buClr>
          <a:srgbClr val="990000"/>
        </a:buClr>
        <a:buSzPct val="11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2pPr>
      <a:lvl3pPr marL="1143000" indent="-228600" algn="l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8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3pPr>
      <a:lvl4pPr marL="1600200" indent="-228600" algn="l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–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4pPr>
      <a:lvl5pPr marL="2057400" indent="-228600" algn="l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5pPr>
      <a:lvl6pPr marL="25146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6pPr>
      <a:lvl7pPr marL="29718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7pPr>
      <a:lvl8pPr marL="34290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8pPr>
      <a:lvl9pPr marL="38862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5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7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4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9.emf"/><Relationship Id="rId4" Type="http://schemas.openxmlformats.org/officeDocument/2006/relationships/oleObject" Target="../embeddings/oleObject5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0.emf"/><Relationship Id="rId4" Type="http://schemas.openxmlformats.org/officeDocument/2006/relationships/oleObject" Target="../embeddings/oleObject6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1.emf"/><Relationship Id="rId4" Type="http://schemas.openxmlformats.org/officeDocument/2006/relationships/oleObject" Target="../embeddings/oleObject7.bin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2.emf"/><Relationship Id="rId4" Type="http://schemas.openxmlformats.org/officeDocument/2006/relationships/oleObject" Target="../embeddings/oleObject8.bin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3.emf"/><Relationship Id="rId4" Type="http://schemas.openxmlformats.org/officeDocument/2006/relationships/oleObject" Target="../embeddings/oleObject9.bin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4.emf"/><Relationship Id="rId4" Type="http://schemas.openxmlformats.org/officeDocument/2006/relationships/oleObject" Target="../embeddings/oleObject10.bin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5.emf"/><Relationship Id="rId4" Type="http://schemas.openxmlformats.org/officeDocument/2006/relationships/oleObject" Target="../embeddings/oleObject11.bin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16.wmf"/><Relationship Id="rId4" Type="http://schemas.openxmlformats.org/officeDocument/2006/relationships/oleObject" Target="../embeddings/oleObject12.bin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17.wmf"/><Relationship Id="rId4" Type="http://schemas.openxmlformats.org/officeDocument/2006/relationships/oleObject" Target="../embeddings/oleObject13.bin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3.xml"/><Relationship Id="rId7" Type="http://schemas.openxmlformats.org/officeDocument/2006/relationships/image" Target="../media/image19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15.bin"/><Relationship Id="rId5" Type="http://schemas.openxmlformats.org/officeDocument/2006/relationships/image" Target="../media/image18.emf"/><Relationship Id="rId4" Type="http://schemas.openxmlformats.org/officeDocument/2006/relationships/oleObject" Target="../embeddings/oleObject14.bin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20.emf"/><Relationship Id="rId4" Type="http://schemas.openxmlformats.org/officeDocument/2006/relationships/oleObject" Target="../embeddings/oleObject16.bin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>
          <a:xfrm>
            <a:off x="685800" y="1708150"/>
            <a:ext cx="7772400" cy="1470025"/>
          </a:xfrm>
        </p:spPr>
        <p:txBody>
          <a:bodyPr/>
          <a:lstStyle/>
          <a:p>
            <a:pPr marL="0" indent="0"/>
            <a:r>
              <a:rPr lang="en-US" dirty="0"/>
              <a:t>Bits, Bytes, and Integers</a:t>
            </a:r>
            <a:br>
              <a:rPr lang="en-US" dirty="0"/>
            </a:br>
            <a:br>
              <a:rPr lang="en-US" dirty="0"/>
            </a:br>
            <a:r>
              <a:rPr lang="en-US" sz="2000" b="0" dirty="0"/>
              <a:t>15-213: Introduction to Computer Systems</a:t>
            </a:r>
            <a:br>
              <a:rPr lang="en-US" b="0" dirty="0"/>
            </a:br>
            <a:r>
              <a:rPr lang="en-US" sz="2000" b="0" dirty="0"/>
              <a:t>2</a:t>
            </a:r>
            <a:r>
              <a:rPr lang="en-US" sz="2000" b="0" baseline="30000" dirty="0"/>
              <a:t>nd</a:t>
            </a:r>
            <a:r>
              <a:rPr lang="en-US" sz="2000" b="0" dirty="0"/>
              <a:t> and 3</a:t>
            </a:r>
            <a:r>
              <a:rPr lang="en-US" sz="2000" b="0" baseline="30000" dirty="0"/>
              <a:t>rd</a:t>
            </a:r>
            <a:r>
              <a:rPr lang="en-US" sz="2000" b="0" dirty="0"/>
              <a:t> Lectures,  Sep. 3 and Sep. 8, 2015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6" name="Rectangle 3"/>
          <p:cNvSpPr>
            <a:spLocks noGrp="1" noChangeArrowheads="1"/>
          </p:cNvSpPr>
          <p:nvPr>
            <p:ph type="title"/>
          </p:nvPr>
        </p:nvSpPr>
        <p:spPr>
          <a:xfrm>
            <a:off x="357018" y="435678"/>
            <a:ext cx="8634582" cy="762000"/>
          </a:xfrm>
        </p:spPr>
        <p:txBody>
          <a:bodyPr/>
          <a:lstStyle/>
          <a:p>
            <a:r>
              <a:rPr lang="en-US" dirty="0"/>
              <a:t>Example: Representing &amp; Manipulating Sets</a:t>
            </a:r>
          </a:p>
        </p:txBody>
      </p:sp>
      <p:sp>
        <p:nvSpPr>
          <p:cNvPr id="59397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Representation</a:t>
            </a:r>
          </a:p>
          <a:p>
            <a:pPr lvl="1"/>
            <a:r>
              <a:rPr lang="en-US" dirty="0"/>
              <a:t>Width </a:t>
            </a:r>
            <a:r>
              <a:rPr lang="en-US" dirty="0" err="1"/>
              <a:t>w</a:t>
            </a:r>
            <a:r>
              <a:rPr lang="en-US" dirty="0"/>
              <a:t> bit vector represents subsets of {0, …, </a:t>
            </a:r>
            <a:r>
              <a:rPr lang="en-US" dirty="0" err="1"/>
              <a:t>w</a:t>
            </a:r>
            <a:r>
              <a:rPr lang="en-US" dirty="0"/>
              <a:t>–1}</a:t>
            </a:r>
          </a:p>
          <a:p>
            <a:pPr lvl="1"/>
            <a:r>
              <a:rPr lang="en-US" dirty="0" err="1"/>
              <a:t>a</a:t>
            </a:r>
            <a:r>
              <a:rPr lang="en-US" baseline="-25000" dirty="0" err="1"/>
              <a:t>j</a:t>
            </a:r>
            <a:r>
              <a:rPr lang="en-US" dirty="0"/>
              <a:t> = 1 if </a:t>
            </a:r>
            <a:r>
              <a:rPr lang="en-US" dirty="0" err="1"/>
              <a:t>j</a:t>
            </a:r>
            <a:r>
              <a:rPr lang="en-US" dirty="0"/>
              <a:t>  ∈ A</a:t>
            </a:r>
          </a:p>
          <a:p>
            <a:pPr lvl="2"/>
            <a:endParaRPr lang="en-US" dirty="0">
              <a:sym typeface="Monaco" charset="0"/>
            </a:endParaRPr>
          </a:p>
          <a:p>
            <a:pPr lvl="2"/>
            <a:r>
              <a:rPr lang="en-US" dirty="0">
                <a:sym typeface="Monaco" charset="0"/>
              </a:rPr>
              <a:t> 01101001	{ 0, 3, 5, 6 }</a:t>
            </a:r>
          </a:p>
          <a:p>
            <a:pPr lvl="2"/>
            <a:r>
              <a:rPr lang="en-US" dirty="0">
                <a:sym typeface="Monaco" charset="0"/>
              </a:rPr>
              <a:t> </a:t>
            </a:r>
            <a:r>
              <a:rPr lang="en-US" i="1" dirty="0">
                <a:sym typeface="Monaco" charset="0"/>
              </a:rPr>
              <a:t>7</a:t>
            </a:r>
            <a:r>
              <a:rPr lang="en-US" i="1" dirty="0">
                <a:solidFill>
                  <a:srgbClr val="FF0000"/>
                </a:solidFill>
                <a:sym typeface="Monaco" charset="0"/>
              </a:rPr>
              <a:t>65</a:t>
            </a:r>
            <a:r>
              <a:rPr lang="en-US" i="1" dirty="0">
                <a:sym typeface="Monaco" charset="0"/>
              </a:rPr>
              <a:t>4</a:t>
            </a:r>
            <a:r>
              <a:rPr lang="en-US" i="1" dirty="0">
                <a:solidFill>
                  <a:srgbClr val="FF0000"/>
                </a:solidFill>
                <a:sym typeface="Monaco" charset="0"/>
              </a:rPr>
              <a:t>3</a:t>
            </a:r>
            <a:r>
              <a:rPr lang="en-US" i="1" dirty="0">
                <a:sym typeface="Monaco" charset="0"/>
              </a:rPr>
              <a:t>21</a:t>
            </a:r>
            <a:r>
              <a:rPr lang="en-US" i="1" dirty="0">
                <a:solidFill>
                  <a:srgbClr val="FF0000"/>
                </a:solidFill>
                <a:sym typeface="Monaco" charset="0"/>
              </a:rPr>
              <a:t>0</a:t>
            </a:r>
          </a:p>
          <a:p>
            <a:pPr lvl="2"/>
            <a:endParaRPr lang="en-US" dirty="0">
              <a:sym typeface="Monaco" charset="0"/>
            </a:endParaRPr>
          </a:p>
          <a:p>
            <a:pPr lvl="2"/>
            <a:r>
              <a:rPr lang="en-US" dirty="0">
                <a:sym typeface="Monaco" charset="0"/>
              </a:rPr>
              <a:t> 01010101	{ 0, 2, 4, 6 }</a:t>
            </a:r>
          </a:p>
          <a:p>
            <a:pPr lvl="2"/>
            <a:r>
              <a:rPr lang="en-US" dirty="0">
                <a:sym typeface="Monaco" charset="0"/>
              </a:rPr>
              <a:t> </a:t>
            </a:r>
            <a:r>
              <a:rPr lang="en-US" i="1" dirty="0">
                <a:sym typeface="Monaco" charset="0"/>
              </a:rPr>
              <a:t>7</a:t>
            </a:r>
            <a:r>
              <a:rPr lang="en-US" i="1" dirty="0">
                <a:solidFill>
                  <a:srgbClr val="FF0000"/>
                </a:solidFill>
                <a:sym typeface="Monaco" charset="0"/>
              </a:rPr>
              <a:t>6</a:t>
            </a:r>
            <a:r>
              <a:rPr lang="en-US" i="1" dirty="0">
                <a:sym typeface="Monaco" charset="0"/>
              </a:rPr>
              <a:t>5</a:t>
            </a:r>
            <a:r>
              <a:rPr lang="en-US" i="1" dirty="0">
                <a:solidFill>
                  <a:srgbClr val="FF0000"/>
                </a:solidFill>
                <a:sym typeface="Monaco" charset="0"/>
              </a:rPr>
              <a:t>4</a:t>
            </a:r>
            <a:r>
              <a:rPr lang="en-US" i="1" dirty="0">
                <a:sym typeface="Monaco" charset="0"/>
              </a:rPr>
              <a:t>3</a:t>
            </a:r>
            <a:r>
              <a:rPr lang="en-US" i="1" dirty="0">
                <a:solidFill>
                  <a:srgbClr val="FF0000"/>
                </a:solidFill>
                <a:sym typeface="Monaco" charset="0"/>
              </a:rPr>
              <a:t>2</a:t>
            </a:r>
            <a:r>
              <a:rPr lang="en-US" i="1" dirty="0">
                <a:sym typeface="Monaco" charset="0"/>
              </a:rPr>
              <a:t>1</a:t>
            </a:r>
            <a:r>
              <a:rPr lang="en-US" i="1" dirty="0">
                <a:solidFill>
                  <a:srgbClr val="FF0000"/>
                </a:solidFill>
                <a:sym typeface="Monaco" charset="0"/>
              </a:rPr>
              <a:t>0</a:t>
            </a:r>
          </a:p>
          <a:p>
            <a:r>
              <a:rPr lang="en-US" dirty="0"/>
              <a:t>Operations</a:t>
            </a:r>
          </a:p>
          <a:p>
            <a:pPr lvl="1"/>
            <a:r>
              <a:rPr lang="en-US" dirty="0"/>
              <a:t>&amp;    Intersection		01000001	{ 0, 6 }</a:t>
            </a:r>
          </a:p>
          <a:p>
            <a:pPr lvl="1"/>
            <a:r>
              <a:rPr lang="en-US" dirty="0"/>
              <a:t>|     Union			01111101	{ 0, 2, 3, 4, 5, 6 }</a:t>
            </a:r>
          </a:p>
          <a:p>
            <a:pPr lvl="1"/>
            <a:r>
              <a:rPr lang="en-US" dirty="0"/>
              <a:t>^	    Symmetric difference	00111100	{ 2, 3, 4, 5 }</a:t>
            </a:r>
          </a:p>
          <a:p>
            <a:pPr lvl="1"/>
            <a:r>
              <a:rPr lang="en-US" dirty="0"/>
              <a:t>~	    Complement		10101010	{ 1, 3, 5, 7 }</a:t>
            </a: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/>
              <a:t>Bit-Level Operations in C</a:t>
            </a:r>
          </a:p>
        </p:txBody>
      </p:sp>
      <p:sp>
        <p:nvSpPr>
          <p:cNvPr id="60421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Operations </a:t>
            </a:r>
            <a:r>
              <a:rPr lang="en-US">
                <a:latin typeface="Monaco" charset="0"/>
                <a:ea typeface="Monaco" charset="0"/>
                <a:cs typeface="Monaco" charset="0"/>
                <a:sym typeface="Monaco" charset="0"/>
              </a:rPr>
              <a:t>&amp;</a:t>
            </a:r>
            <a:r>
              <a:rPr lang="en-US"/>
              <a:t>,  </a:t>
            </a:r>
            <a:r>
              <a:rPr lang="en-US">
                <a:latin typeface="Monaco" charset="0"/>
                <a:ea typeface="Monaco" charset="0"/>
                <a:cs typeface="Monaco" charset="0"/>
                <a:sym typeface="Monaco" charset="0"/>
              </a:rPr>
              <a:t>|</a:t>
            </a:r>
            <a:r>
              <a:rPr lang="en-US"/>
              <a:t>,  </a:t>
            </a:r>
            <a:r>
              <a:rPr lang="en-US">
                <a:latin typeface="Monaco" charset="0"/>
                <a:ea typeface="Monaco" charset="0"/>
                <a:cs typeface="Monaco" charset="0"/>
                <a:sym typeface="Monaco" charset="0"/>
              </a:rPr>
              <a:t>~</a:t>
            </a:r>
            <a:r>
              <a:rPr lang="en-US"/>
              <a:t>,  </a:t>
            </a:r>
            <a:r>
              <a:rPr lang="en-US">
                <a:latin typeface="Monaco" charset="0"/>
                <a:ea typeface="Monaco" charset="0"/>
                <a:cs typeface="Monaco" charset="0"/>
                <a:sym typeface="Monaco" charset="0"/>
              </a:rPr>
              <a:t>^</a:t>
            </a:r>
            <a:r>
              <a:rPr lang="en-US"/>
              <a:t> Available in C</a:t>
            </a:r>
          </a:p>
          <a:p>
            <a:pPr marL="552450" lvl="1" eaLnBrk="1" hangingPunct="1"/>
            <a:r>
              <a:rPr lang="en-US"/>
              <a:t>Apply to any “integral” data type</a:t>
            </a:r>
          </a:p>
          <a:p>
            <a:pPr marL="838200" lvl="2" eaLnBrk="1" hangingPunct="1"/>
            <a:r>
              <a:rPr lang="en-US" sz="1800">
                <a:latin typeface="Monaco" charset="0"/>
                <a:ea typeface="Monaco" charset="0"/>
                <a:cs typeface="Monaco" charset="0"/>
                <a:sym typeface="Monaco" charset="0"/>
              </a:rPr>
              <a:t>long, int, short, char, unsigned</a:t>
            </a:r>
            <a:endParaRPr lang="en-US" sz="1800">
              <a:latin typeface="Monaco" charset="0"/>
              <a:sym typeface="Monaco" charset="0"/>
            </a:endParaRPr>
          </a:p>
          <a:p>
            <a:pPr marL="552450" lvl="1" eaLnBrk="1" hangingPunct="1"/>
            <a:r>
              <a:rPr lang="en-US"/>
              <a:t>View arguments as bit vectors</a:t>
            </a:r>
          </a:p>
          <a:p>
            <a:pPr marL="552450" lvl="1" eaLnBrk="1" hangingPunct="1"/>
            <a:r>
              <a:rPr lang="en-US"/>
              <a:t>Arguments applied bit-wise</a:t>
            </a:r>
          </a:p>
          <a:p>
            <a:pPr eaLnBrk="1" hangingPunct="1"/>
            <a:r>
              <a:rPr lang="en-US"/>
              <a:t>Examples (Char data type)</a:t>
            </a:r>
          </a:p>
          <a:p>
            <a:pPr marL="552450" lvl="1" eaLnBrk="1" hangingPunct="1"/>
            <a:r>
              <a:rPr lang="en-US" sz="180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~0x41 ➙ 0xBE</a:t>
            </a:r>
            <a:endParaRPr lang="en-US" sz="1800">
              <a:latin typeface="Monaco" charset="0"/>
              <a:sym typeface="Monaco" charset="0"/>
            </a:endParaRPr>
          </a:p>
          <a:p>
            <a:pPr marL="838200" lvl="2" eaLnBrk="1" hangingPunct="1"/>
            <a:r>
              <a:rPr lang="en-US" sz="1800">
                <a:latin typeface="Monaco" charset="0"/>
                <a:ea typeface="Monaco" charset="0"/>
                <a:cs typeface="Monaco" charset="0"/>
                <a:sym typeface="Monaco" charset="0"/>
              </a:rPr>
              <a:t>~01000001</a:t>
            </a:r>
            <a:r>
              <a:rPr lang="en-US" sz="1800" baseline="-6000"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r>
              <a:rPr lang="en-US" sz="180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 ➙ 10111110</a:t>
            </a:r>
            <a:r>
              <a:rPr lang="en-US" sz="1800" baseline="-6000"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endParaRPr lang="en-US" sz="1800">
              <a:latin typeface="Monaco" charset="0"/>
              <a:sym typeface="Monaco" charset="0"/>
            </a:endParaRPr>
          </a:p>
          <a:p>
            <a:pPr marL="552450" lvl="1" eaLnBrk="1" hangingPunct="1"/>
            <a:r>
              <a:rPr lang="en-US" sz="180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~0x00 ➙ 0xFF</a:t>
            </a:r>
            <a:endParaRPr lang="en-US" sz="1800">
              <a:latin typeface="Monaco" charset="0"/>
              <a:sym typeface="Monaco" charset="0"/>
            </a:endParaRPr>
          </a:p>
          <a:p>
            <a:pPr marL="838200" lvl="2" eaLnBrk="1" hangingPunct="1"/>
            <a:r>
              <a:rPr lang="en-US" sz="1800">
                <a:latin typeface="Monaco" charset="0"/>
                <a:ea typeface="Monaco" charset="0"/>
                <a:cs typeface="Monaco" charset="0"/>
                <a:sym typeface="Monaco" charset="0"/>
              </a:rPr>
              <a:t>~00000000</a:t>
            </a:r>
            <a:r>
              <a:rPr lang="en-US" sz="1800" baseline="-6000"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r>
              <a:rPr lang="en-US" sz="180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 ➙ 11111111</a:t>
            </a:r>
            <a:r>
              <a:rPr lang="en-US" sz="1800" baseline="-6000"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endParaRPr lang="en-US" sz="1800">
              <a:latin typeface="Monaco" charset="0"/>
              <a:sym typeface="Monaco" charset="0"/>
            </a:endParaRPr>
          </a:p>
          <a:p>
            <a:pPr marL="552450" lvl="1" eaLnBrk="1" hangingPunct="1"/>
            <a:r>
              <a:rPr lang="en-US" sz="180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0x69 &amp; 0x55 ➙ 0x41</a:t>
            </a:r>
            <a:endParaRPr lang="en-US" sz="1800">
              <a:latin typeface="Monaco" charset="0"/>
              <a:sym typeface="Monaco" charset="0"/>
            </a:endParaRPr>
          </a:p>
          <a:p>
            <a:pPr marL="838200" lvl="2" eaLnBrk="1" hangingPunct="1"/>
            <a:r>
              <a:rPr lang="en-US" sz="1800">
                <a:latin typeface="Monaco" charset="0"/>
                <a:ea typeface="Monaco" charset="0"/>
                <a:cs typeface="Monaco" charset="0"/>
                <a:sym typeface="Monaco" charset="0"/>
              </a:rPr>
              <a:t>01101001</a:t>
            </a:r>
            <a:r>
              <a:rPr lang="en-US" sz="1800" baseline="-6000"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r>
              <a:rPr lang="en-US" sz="1800">
                <a:latin typeface="Monaco" charset="0"/>
                <a:ea typeface="Monaco" charset="0"/>
                <a:cs typeface="Monaco" charset="0"/>
                <a:sym typeface="Monaco" charset="0"/>
              </a:rPr>
              <a:t> &amp; 01010101</a:t>
            </a:r>
            <a:r>
              <a:rPr lang="en-US" sz="1800" baseline="-6000"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r>
              <a:rPr lang="en-US" sz="180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 ➙ 01000001</a:t>
            </a:r>
            <a:r>
              <a:rPr lang="en-US" sz="1800" baseline="-6000"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endParaRPr lang="en-US" sz="1800">
              <a:latin typeface="Monaco" charset="0"/>
              <a:sym typeface="Monaco" charset="0"/>
            </a:endParaRPr>
          </a:p>
          <a:p>
            <a:pPr marL="552450" lvl="1" eaLnBrk="1" hangingPunct="1"/>
            <a:r>
              <a:rPr lang="en-US" sz="180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0x69 | 0x55 ➙ 0x7D</a:t>
            </a:r>
            <a:endParaRPr lang="en-US" sz="1800">
              <a:latin typeface="Monaco" charset="0"/>
              <a:sym typeface="Monaco" charset="0"/>
            </a:endParaRPr>
          </a:p>
          <a:p>
            <a:pPr marL="838200" lvl="2" eaLnBrk="1" hangingPunct="1"/>
            <a:r>
              <a:rPr lang="en-US" sz="1800">
                <a:latin typeface="Monaco" charset="0"/>
                <a:ea typeface="Monaco" charset="0"/>
                <a:cs typeface="Monaco" charset="0"/>
                <a:sym typeface="Monaco" charset="0"/>
              </a:rPr>
              <a:t>01101001</a:t>
            </a:r>
            <a:r>
              <a:rPr lang="en-US" sz="1800" baseline="-6000"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r>
              <a:rPr lang="en-US" sz="1800">
                <a:latin typeface="Monaco" charset="0"/>
                <a:ea typeface="Monaco" charset="0"/>
                <a:cs typeface="Monaco" charset="0"/>
                <a:sym typeface="Monaco" charset="0"/>
              </a:rPr>
              <a:t> | 01010101</a:t>
            </a:r>
            <a:r>
              <a:rPr lang="en-US" sz="1800" baseline="-6000"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r>
              <a:rPr lang="en-US" sz="1800">
                <a:latin typeface="Monaco" charset="0"/>
                <a:ea typeface="Monaco" charset="0"/>
                <a:cs typeface="Monaco" charset="0"/>
                <a:sym typeface="Monaco" charset="0"/>
              </a:rPr>
              <a:t> </a:t>
            </a:r>
            <a:r>
              <a:rPr lang="en-US">
                <a:latin typeface="Monaco" charset="0"/>
                <a:ea typeface="Zapf Dingbats" charset="2"/>
                <a:cs typeface="Zapf Dingbats" charset="2"/>
                <a:sym typeface="Monaco" charset="0"/>
              </a:rPr>
              <a:t>➙</a:t>
            </a:r>
            <a:r>
              <a:rPr lang="en-US" sz="1800">
                <a:latin typeface="Monaco" charset="0"/>
                <a:ea typeface="Monaco" charset="0"/>
                <a:cs typeface="Monaco" charset="0"/>
                <a:sym typeface="Monaco" charset="0"/>
              </a:rPr>
              <a:t> 01111101</a:t>
            </a:r>
            <a:r>
              <a:rPr lang="en-US" sz="1800" baseline="-6000"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endParaRPr lang="en-US" sz="1800" baseline="-6000">
              <a:latin typeface="Monaco" charset="0"/>
              <a:sym typeface="Monaco" charset="0"/>
            </a:endParaRP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/>
              <a:t>Contrast: Logic Operations in C</a:t>
            </a:r>
          </a:p>
        </p:txBody>
      </p:sp>
      <p:sp>
        <p:nvSpPr>
          <p:cNvPr id="61445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Contrast to Logical Operators</a:t>
            </a:r>
          </a:p>
          <a:p>
            <a:pPr marL="552450" lvl="1" eaLnBrk="1" hangingPunct="1"/>
            <a:r>
              <a:rPr lang="en-US" dirty="0">
                <a:latin typeface="Monaco" charset="0"/>
                <a:ea typeface="Monaco" charset="0"/>
                <a:cs typeface="Monaco" charset="0"/>
                <a:sym typeface="Monaco" charset="0"/>
              </a:rPr>
              <a:t>&amp;&amp;, ||, !</a:t>
            </a:r>
            <a:endParaRPr lang="en-US" dirty="0">
              <a:latin typeface="Monaco" charset="0"/>
              <a:sym typeface="Monaco" charset="0"/>
            </a:endParaRPr>
          </a:p>
          <a:p>
            <a:pPr marL="838200" lvl="2" eaLnBrk="1" hangingPunct="1"/>
            <a:r>
              <a:rPr lang="en-US" dirty="0"/>
              <a:t>View 0 as “False”</a:t>
            </a:r>
          </a:p>
          <a:p>
            <a:pPr marL="838200" lvl="2" eaLnBrk="1" hangingPunct="1"/>
            <a:r>
              <a:rPr lang="en-US" dirty="0"/>
              <a:t>Anything nonzero as “True”</a:t>
            </a:r>
          </a:p>
          <a:p>
            <a:pPr marL="838200" lvl="2" eaLnBrk="1" hangingPunct="1"/>
            <a:r>
              <a:rPr lang="en-US" dirty="0"/>
              <a:t>Always return 0 or 1</a:t>
            </a:r>
          </a:p>
          <a:p>
            <a:pPr marL="838200" lvl="2" eaLnBrk="1" hangingPunct="1"/>
            <a:r>
              <a:rPr lang="en-US" dirty="0">
                <a:solidFill>
                  <a:srgbClr val="980002"/>
                </a:solidFill>
              </a:rPr>
              <a:t>Early termination</a:t>
            </a:r>
          </a:p>
          <a:p>
            <a:pPr eaLnBrk="1" hangingPunct="1"/>
            <a:r>
              <a:rPr lang="en-US" dirty="0"/>
              <a:t>Examples (char data type)</a:t>
            </a:r>
          </a:p>
          <a:p>
            <a:pPr marL="552450" lvl="1" eaLnBrk="1" hangingPunct="1"/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!0x41  ➙  0x00</a:t>
            </a:r>
            <a:endParaRPr lang="en-US" sz="1800" dirty="0">
              <a:latin typeface="Monaco" charset="0"/>
              <a:sym typeface="Monaco" charset="0"/>
            </a:endParaRPr>
          </a:p>
          <a:p>
            <a:pPr marL="552450" lvl="1" eaLnBrk="1" hangingPunct="1"/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!0x00  ➙  0x01</a:t>
            </a:r>
            <a:endParaRPr lang="en-US" sz="1800" dirty="0">
              <a:latin typeface="Monaco" charset="0"/>
              <a:sym typeface="Monaco" charset="0"/>
            </a:endParaRPr>
          </a:p>
          <a:p>
            <a:pPr marL="552450" lvl="1" eaLnBrk="1" hangingPunct="1"/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!!0x41  ➙  0x01</a:t>
            </a:r>
            <a:endParaRPr lang="en-US" sz="1800" dirty="0">
              <a:latin typeface="Monaco" charset="0"/>
              <a:sym typeface="Monaco" charset="0"/>
            </a:endParaRPr>
          </a:p>
          <a:p>
            <a:pPr marL="552450" lvl="1" eaLnBrk="1" hangingPunct="1">
              <a:spcBef>
                <a:spcPts val="2100"/>
              </a:spcBef>
            </a:pPr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0x69 &amp;&amp; 0x55  ➙  0x01</a:t>
            </a:r>
            <a:endParaRPr lang="en-US" sz="1800" dirty="0">
              <a:latin typeface="Monaco" charset="0"/>
              <a:sym typeface="Monaco" charset="0"/>
            </a:endParaRPr>
          </a:p>
          <a:p>
            <a:pPr marL="552450" lvl="1" eaLnBrk="1" hangingPunct="1"/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0x69 || 0x55  ➙  0x01</a:t>
            </a:r>
            <a:endParaRPr lang="en-US" sz="1800" dirty="0">
              <a:latin typeface="Monaco" charset="0"/>
              <a:sym typeface="Monaco" charset="0"/>
            </a:endParaRPr>
          </a:p>
          <a:p>
            <a:pPr marL="552450" lvl="1" eaLnBrk="1" hangingPunct="1"/>
            <a:r>
              <a:rPr lang="en-US" sz="1800" dirty="0" err="1">
                <a:latin typeface="Monaco" charset="0"/>
                <a:ea typeface="Monaco" charset="0"/>
                <a:cs typeface="Monaco" charset="0"/>
                <a:sym typeface="Monaco" charset="0"/>
              </a:rPr>
              <a:t>p</a:t>
            </a:r>
            <a:r>
              <a:rPr lang="en-US" sz="1800" dirty="0">
                <a:latin typeface="Monaco" charset="0"/>
                <a:ea typeface="Monaco" charset="0"/>
                <a:cs typeface="Monaco" charset="0"/>
                <a:sym typeface="Monaco" charset="0"/>
              </a:rPr>
              <a:t> &amp;&amp; *</a:t>
            </a:r>
            <a:r>
              <a:rPr lang="en-US" sz="1800" dirty="0" err="1">
                <a:latin typeface="Monaco" charset="0"/>
                <a:ea typeface="Monaco" charset="0"/>
                <a:cs typeface="Monaco" charset="0"/>
                <a:sym typeface="Monaco" charset="0"/>
              </a:rPr>
              <a:t>p</a:t>
            </a:r>
            <a:r>
              <a:rPr lang="en-US" sz="1800" dirty="0">
                <a:latin typeface="Monaco" charset="0"/>
                <a:ea typeface="Monaco" charset="0"/>
                <a:cs typeface="Monaco" charset="0"/>
                <a:sym typeface="Monaco" charset="0"/>
              </a:rPr>
              <a:t> </a:t>
            </a:r>
            <a:r>
              <a:rPr lang="en-US" dirty="0"/>
              <a:t>	(avoids null pointer access)</a:t>
            </a: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/>
              <a:t>Contrast: Logic Operations in C</a:t>
            </a:r>
          </a:p>
        </p:txBody>
      </p:sp>
      <p:sp>
        <p:nvSpPr>
          <p:cNvPr id="61445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Contrast to Logical Operators</a:t>
            </a:r>
          </a:p>
          <a:p>
            <a:pPr marL="552450" lvl="1" eaLnBrk="1" hangingPunct="1"/>
            <a:r>
              <a:rPr lang="en-US" dirty="0">
                <a:latin typeface="Monaco" charset="0"/>
                <a:ea typeface="Monaco" charset="0"/>
                <a:cs typeface="Monaco" charset="0"/>
                <a:sym typeface="Monaco" charset="0"/>
              </a:rPr>
              <a:t>&amp;&amp;, ||, !</a:t>
            </a:r>
            <a:endParaRPr lang="en-US" dirty="0">
              <a:latin typeface="Monaco" charset="0"/>
              <a:sym typeface="Monaco" charset="0"/>
            </a:endParaRPr>
          </a:p>
          <a:p>
            <a:pPr marL="838200" lvl="2" eaLnBrk="1" hangingPunct="1"/>
            <a:r>
              <a:rPr lang="en-US" dirty="0"/>
              <a:t>View 0 as “False”</a:t>
            </a:r>
          </a:p>
          <a:p>
            <a:pPr marL="838200" lvl="2" eaLnBrk="1" hangingPunct="1"/>
            <a:r>
              <a:rPr lang="en-US" dirty="0"/>
              <a:t>Anything nonzero as “True”</a:t>
            </a:r>
          </a:p>
          <a:p>
            <a:pPr marL="838200" lvl="2" eaLnBrk="1" hangingPunct="1"/>
            <a:r>
              <a:rPr lang="en-US" dirty="0"/>
              <a:t>Always return 0 or 1</a:t>
            </a:r>
          </a:p>
          <a:p>
            <a:pPr marL="838200" lvl="2" eaLnBrk="1" hangingPunct="1"/>
            <a:r>
              <a:rPr lang="en-US" dirty="0">
                <a:solidFill>
                  <a:srgbClr val="980002"/>
                </a:solidFill>
              </a:rPr>
              <a:t>Early termination</a:t>
            </a:r>
          </a:p>
          <a:p>
            <a:pPr eaLnBrk="1" hangingPunct="1"/>
            <a:r>
              <a:rPr lang="en-US" dirty="0"/>
              <a:t>Examples (char data type)</a:t>
            </a:r>
          </a:p>
          <a:p>
            <a:pPr marL="552450" lvl="1" eaLnBrk="1" hangingPunct="1"/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!0x41  ➙  0x00</a:t>
            </a:r>
            <a:endParaRPr lang="en-US" sz="1800" dirty="0">
              <a:latin typeface="Monaco" charset="0"/>
              <a:sym typeface="Monaco" charset="0"/>
            </a:endParaRPr>
          </a:p>
          <a:p>
            <a:pPr marL="552450" lvl="1" eaLnBrk="1" hangingPunct="1"/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!0x00  ➙  0x01</a:t>
            </a:r>
            <a:endParaRPr lang="en-US" sz="1800" dirty="0">
              <a:latin typeface="Monaco" charset="0"/>
              <a:sym typeface="Monaco" charset="0"/>
            </a:endParaRPr>
          </a:p>
          <a:p>
            <a:pPr marL="552450" lvl="1" eaLnBrk="1" hangingPunct="1"/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!!0x41  ➙  0x01</a:t>
            </a:r>
            <a:endParaRPr lang="en-US" sz="1800" dirty="0">
              <a:latin typeface="Monaco" charset="0"/>
              <a:sym typeface="Monaco" charset="0"/>
            </a:endParaRPr>
          </a:p>
          <a:p>
            <a:pPr marL="552450" lvl="1" eaLnBrk="1" hangingPunct="1">
              <a:spcBef>
                <a:spcPts val="2100"/>
              </a:spcBef>
            </a:pPr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0x69 &amp;&amp; 0x55  ➙  0x01</a:t>
            </a:r>
            <a:endParaRPr lang="en-US" sz="1800" dirty="0">
              <a:latin typeface="Monaco" charset="0"/>
              <a:sym typeface="Monaco" charset="0"/>
            </a:endParaRPr>
          </a:p>
          <a:p>
            <a:pPr marL="552450" lvl="1" eaLnBrk="1" hangingPunct="1"/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0x69 || 0x55  ➙  0x01</a:t>
            </a:r>
            <a:endParaRPr lang="en-US" sz="1800" dirty="0">
              <a:latin typeface="Monaco" charset="0"/>
              <a:sym typeface="Monaco" charset="0"/>
            </a:endParaRPr>
          </a:p>
          <a:p>
            <a:pPr marL="552450" lvl="1" eaLnBrk="1" hangingPunct="1"/>
            <a:r>
              <a:rPr lang="en-US" sz="1800" dirty="0" err="1">
                <a:latin typeface="Monaco" charset="0"/>
                <a:ea typeface="Monaco" charset="0"/>
                <a:cs typeface="Monaco" charset="0"/>
                <a:sym typeface="Monaco" charset="0"/>
              </a:rPr>
              <a:t>p</a:t>
            </a:r>
            <a:r>
              <a:rPr lang="en-US" sz="1800" dirty="0">
                <a:latin typeface="Monaco" charset="0"/>
                <a:ea typeface="Monaco" charset="0"/>
                <a:cs typeface="Monaco" charset="0"/>
                <a:sym typeface="Monaco" charset="0"/>
              </a:rPr>
              <a:t> &amp;&amp; *</a:t>
            </a:r>
            <a:r>
              <a:rPr lang="en-US" sz="1800" dirty="0" err="1">
                <a:latin typeface="Monaco" charset="0"/>
                <a:ea typeface="Monaco" charset="0"/>
                <a:cs typeface="Monaco" charset="0"/>
                <a:sym typeface="Monaco" charset="0"/>
              </a:rPr>
              <a:t>p</a:t>
            </a:r>
            <a:r>
              <a:rPr lang="en-US" sz="1800" dirty="0">
                <a:latin typeface="Monaco" charset="0"/>
                <a:ea typeface="Monaco" charset="0"/>
                <a:cs typeface="Monaco" charset="0"/>
                <a:sym typeface="Monaco" charset="0"/>
              </a:rPr>
              <a:t> </a:t>
            </a:r>
            <a:r>
              <a:rPr lang="en-US" dirty="0"/>
              <a:t>	(avoids null pointer access)</a:t>
            </a:r>
          </a:p>
        </p:txBody>
      </p:sp>
      <p:sp>
        <p:nvSpPr>
          <p:cNvPr id="4" name="AutoShape 8"/>
          <p:cNvSpPr>
            <a:spLocks noChangeArrowheads="1"/>
          </p:cNvSpPr>
          <p:nvPr/>
        </p:nvSpPr>
        <p:spPr bwMode="auto">
          <a:xfrm>
            <a:off x="1892300" y="2743200"/>
            <a:ext cx="6400800" cy="2590800"/>
          </a:xfrm>
          <a:prstGeom prst="wedgeRoundRectCallout">
            <a:avLst>
              <a:gd name="adj1" fmla="val -40824"/>
              <a:gd name="adj2" fmla="val -88541"/>
              <a:gd name="adj3" fmla="val 16667"/>
            </a:avLst>
          </a:prstGeom>
          <a:solidFill>
            <a:srgbClr val="FF9900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lIns="45720" rIns="45720" anchor="ctr">
            <a:prstTxWarp prst="textNoShape">
              <a:avLst/>
            </a:prstTxWarp>
          </a:bodyPr>
          <a:lstStyle/>
          <a:p>
            <a:r>
              <a:rPr lang="en-US" sz="3200" dirty="0">
                <a:solidFill>
                  <a:srgbClr val="000000"/>
                </a:solidFill>
              </a:rPr>
              <a:t>Watch out for &amp;&amp; vs. &amp; (and || vs. |)… </a:t>
            </a:r>
          </a:p>
          <a:p>
            <a:r>
              <a:rPr lang="en-US" sz="3200" dirty="0">
                <a:solidFill>
                  <a:srgbClr val="000000"/>
                </a:solidFill>
              </a:rPr>
              <a:t>one of the more common </a:t>
            </a:r>
            <a:r>
              <a:rPr lang="en-US" sz="3200" dirty="0" err="1">
                <a:solidFill>
                  <a:srgbClr val="000000"/>
                </a:solidFill>
              </a:rPr>
              <a:t>oopsies</a:t>
            </a:r>
            <a:r>
              <a:rPr lang="en-US" sz="3200" dirty="0">
                <a:solidFill>
                  <a:srgbClr val="000000"/>
                </a:solidFill>
              </a:rPr>
              <a:t> in </a:t>
            </a:r>
          </a:p>
          <a:p>
            <a:r>
              <a:rPr lang="en-US" sz="3200" dirty="0">
                <a:solidFill>
                  <a:srgbClr val="000000"/>
                </a:solidFill>
              </a:rPr>
              <a:t>C programming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/>
              <a:t>Shift Operations</a:t>
            </a:r>
          </a:p>
        </p:txBody>
      </p:sp>
      <p:sp>
        <p:nvSpPr>
          <p:cNvPr id="62469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Left Shift: 	</a:t>
            </a:r>
            <a:r>
              <a:rPr lang="en-US" dirty="0" err="1">
                <a:latin typeface="Courier New"/>
                <a:ea typeface="Monaco" charset="0"/>
                <a:cs typeface="Courier New"/>
                <a:sym typeface="Monaco" charset="0"/>
              </a:rPr>
              <a:t>x</a:t>
            </a:r>
            <a:r>
              <a:rPr lang="en-US" dirty="0">
                <a:latin typeface="Courier New"/>
                <a:ea typeface="Monaco" charset="0"/>
                <a:cs typeface="Courier New"/>
                <a:sym typeface="Monaco" charset="0"/>
              </a:rPr>
              <a:t> &lt;&lt; </a:t>
            </a:r>
            <a:r>
              <a:rPr lang="en-US" dirty="0" err="1">
                <a:latin typeface="Courier New"/>
                <a:ea typeface="Monaco" charset="0"/>
                <a:cs typeface="Courier New"/>
                <a:sym typeface="Monaco" charset="0"/>
              </a:rPr>
              <a:t>y</a:t>
            </a:r>
            <a:endParaRPr lang="en-US" dirty="0">
              <a:latin typeface="Courier New"/>
              <a:cs typeface="Courier New"/>
            </a:endParaRPr>
          </a:p>
          <a:p>
            <a:pPr marL="552450" lvl="1" eaLnBrk="1" hangingPunct="1"/>
            <a:r>
              <a:rPr lang="en-US" dirty="0"/>
              <a:t>Shift bit-vector </a:t>
            </a:r>
            <a:r>
              <a:rPr lang="en-US" b="1" dirty="0" err="1">
                <a:latin typeface="Courier New"/>
                <a:ea typeface="Monaco" charset="0"/>
                <a:cs typeface="Courier New"/>
                <a:sym typeface="Monaco" charset="0"/>
              </a:rPr>
              <a:t>x</a:t>
            </a:r>
            <a:r>
              <a:rPr lang="en-US" dirty="0"/>
              <a:t> left </a:t>
            </a:r>
            <a:r>
              <a:rPr lang="en-US" b="1" dirty="0" err="1">
                <a:latin typeface="Courier New"/>
                <a:ea typeface="Monaco" charset="0"/>
                <a:cs typeface="Courier New"/>
                <a:sym typeface="Monaco" charset="0"/>
              </a:rPr>
              <a:t>y</a:t>
            </a:r>
            <a:r>
              <a:rPr lang="en-US" dirty="0"/>
              <a:t> positions</a:t>
            </a:r>
          </a:p>
          <a:p>
            <a:pPr marL="1181100" lvl="3" eaLnBrk="1" hangingPunct="1"/>
            <a:r>
              <a:rPr lang="en-US" dirty="0"/>
              <a:t>Throw away extra bits on left</a:t>
            </a:r>
          </a:p>
          <a:p>
            <a:pPr marL="838200" lvl="2" eaLnBrk="1" hangingPunct="1"/>
            <a:r>
              <a:rPr lang="en-US" dirty="0"/>
              <a:t>Fill with </a:t>
            </a:r>
            <a:r>
              <a:rPr lang="en-US" sz="1800" dirty="0">
                <a:latin typeface="Calibri"/>
                <a:ea typeface="Monaco" charset="0"/>
                <a:cs typeface="Calibri"/>
                <a:sym typeface="Monaco" charset="0"/>
              </a:rPr>
              <a:t>0</a:t>
            </a:r>
            <a:r>
              <a:rPr lang="en-US" dirty="0"/>
              <a:t>’s on right</a:t>
            </a:r>
          </a:p>
          <a:p>
            <a:pPr eaLnBrk="1" hangingPunct="1"/>
            <a:r>
              <a:rPr lang="en-US" dirty="0"/>
              <a:t>Right Shift: 	</a:t>
            </a:r>
            <a:r>
              <a:rPr lang="en-US" dirty="0" err="1">
                <a:latin typeface="Courier New"/>
                <a:ea typeface="Monaco" charset="0"/>
                <a:cs typeface="Courier New"/>
                <a:sym typeface="Monaco" charset="0"/>
              </a:rPr>
              <a:t>x</a:t>
            </a:r>
            <a:r>
              <a:rPr lang="en-US" dirty="0">
                <a:latin typeface="Courier New"/>
                <a:ea typeface="Monaco" charset="0"/>
                <a:cs typeface="Courier New"/>
                <a:sym typeface="Monaco" charset="0"/>
              </a:rPr>
              <a:t> &gt;&gt; </a:t>
            </a:r>
            <a:r>
              <a:rPr lang="en-US" dirty="0" err="1">
                <a:latin typeface="Courier New"/>
                <a:ea typeface="Monaco" charset="0"/>
                <a:cs typeface="Courier New"/>
                <a:sym typeface="Monaco" charset="0"/>
              </a:rPr>
              <a:t>y</a:t>
            </a:r>
            <a:endParaRPr lang="en-US" dirty="0">
              <a:latin typeface="Courier New"/>
              <a:cs typeface="Courier New"/>
            </a:endParaRPr>
          </a:p>
          <a:p>
            <a:pPr marL="552450" lvl="1" eaLnBrk="1" hangingPunct="1"/>
            <a:r>
              <a:rPr lang="en-US" dirty="0"/>
              <a:t>Shift bit-vector </a:t>
            </a:r>
            <a:r>
              <a:rPr lang="en-US" b="1" dirty="0" err="1">
                <a:latin typeface="Courier New"/>
                <a:ea typeface="Monaco" charset="0"/>
                <a:cs typeface="Courier New"/>
                <a:sym typeface="Monaco" charset="0"/>
              </a:rPr>
              <a:t>x</a:t>
            </a:r>
            <a:r>
              <a:rPr lang="en-US" dirty="0"/>
              <a:t> right </a:t>
            </a:r>
            <a:r>
              <a:rPr lang="en-US" b="1" dirty="0" err="1">
                <a:latin typeface="Courier New"/>
                <a:ea typeface="Monaco" charset="0"/>
                <a:cs typeface="Courier New"/>
                <a:sym typeface="Monaco" charset="0"/>
              </a:rPr>
              <a:t>y</a:t>
            </a:r>
            <a:r>
              <a:rPr lang="en-US" dirty="0"/>
              <a:t> positions</a:t>
            </a:r>
          </a:p>
          <a:p>
            <a:pPr marL="838200" lvl="2" eaLnBrk="1" hangingPunct="1"/>
            <a:r>
              <a:rPr lang="en-US" dirty="0"/>
              <a:t>Throw away extra bits on right</a:t>
            </a:r>
          </a:p>
          <a:p>
            <a:pPr marL="552450" lvl="1" eaLnBrk="1" hangingPunct="1"/>
            <a:r>
              <a:rPr lang="en-US" dirty="0"/>
              <a:t>Logical shift</a:t>
            </a:r>
          </a:p>
          <a:p>
            <a:pPr marL="838200" lvl="2" eaLnBrk="1" hangingPunct="1"/>
            <a:r>
              <a:rPr lang="en-US" dirty="0"/>
              <a:t>Fill with </a:t>
            </a:r>
            <a:r>
              <a:rPr lang="en-US" sz="1800" dirty="0">
                <a:latin typeface="Calibri"/>
                <a:ea typeface="Monaco" charset="0"/>
                <a:cs typeface="Calibri"/>
                <a:sym typeface="Monaco" charset="0"/>
              </a:rPr>
              <a:t>0</a:t>
            </a:r>
            <a:r>
              <a:rPr lang="en-US" dirty="0"/>
              <a:t>’s on left</a:t>
            </a:r>
          </a:p>
          <a:p>
            <a:pPr marL="552450" lvl="1" eaLnBrk="1" hangingPunct="1"/>
            <a:r>
              <a:rPr lang="en-US" dirty="0"/>
              <a:t>Arithmetic shift</a:t>
            </a:r>
          </a:p>
          <a:p>
            <a:pPr marL="838200" lvl="2" eaLnBrk="1" hangingPunct="1"/>
            <a:r>
              <a:rPr lang="en-US" dirty="0"/>
              <a:t>Replicate most significant bit on left</a:t>
            </a:r>
          </a:p>
          <a:p>
            <a:pPr eaLnBrk="1" hangingPunct="1"/>
            <a:r>
              <a:rPr lang="en-US" dirty="0"/>
              <a:t>Undefined Behavior</a:t>
            </a:r>
          </a:p>
          <a:p>
            <a:pPr marL="552450" lvl="1" eaLnBrk="1" hangingPunct="1"/>
            <a:r>
              <a:rPr lang="en-US" dirty="0"/>
              <a:t>Shift amount &lt; 0 or ≥ word size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6781800" y="1371600"/>
            <a:ext cx="1371600" cy="457200"/>
            <a:chOff x="0" y="0"/>
            <a:chExt cx="864" cy="288"/>
          </a:xfrm>
        </p:grpSpPr>
        <p:sp>
          <p:nvSpPr>
            <p:cNvPr id="62552" name="Rectangle 6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53" name="Rectangle 7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01100010</a:t>
              </a:r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5376863" y="1371600"/>
            <a:ext cx="1436687" cy="457200"/>
            <a:chOff x="0" y="0"/>
            <a:chExt cx="904" cy="288"/>
          </a:xfrm>
        </p:grpSpPr>
        <p:sp>
          <p:nvSpPr>
            <p:cNvPr id="62550" name="Rectangle 9"/>
            <p:cNvSpPr>
              <a:spLocks/>
            </p:cNvSpPr>
            <p:nvPr/>
          </p:nvSpPr>
          <p:spPr bwMode="auto">
            <a:xfrm>
              <a:off x="2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51" name="Rectangle 10"/>
            <p:cNvSpPr>
              <a:spLocks/>
            </p:cNvSpPr>
            <p:nvPr/>
          </p:nvSpPr>
          <p:spPr bwMode="auto">
            <a:xfrm>
              <a:off x="0" y="16"/>
              <a:ext cx="904" cy="25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dirty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Argument </a:t>
              </a:r>
              <a:r>
                <a:rPr lang="en-US" sz="1800" b="0" dirty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x</a:t>
              </a:r>
            </a:p>
          </p:txBody>
        </p:sp>
      </p:grp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6781800" y="1828800"/>
            <a:ext cx="1371600" cy="457200"/>
            <a:chOff x="0" y="0"/>
            <a:chExt cx="864" cy="288"/>
          </a:xfrm>
        </p:grpSpPr>
        <p:sp>
          <p:nvSpPr>
            <p:cNvPr id="62548" name="Rectangle 12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49" name="Rectangle 13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FFFFFF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00010</a:t>
              </a:r>
              <a:r>
                <a:rPr lang="en-US" sz="1800" b="0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000</a:t>
              </a:r>
            </a:p>
          </p:txBody>
        </p:sp>
      </p:grpSp>
      <p:grpSp>
        <p:nvGrpSpPr>
          <p:cNvPr id="5" name="Group 14"/>
          <p:cNvGrpSpPr>
            <a:grpSpLocks/>
          </p:cNvGrpSpPr>
          <p:nvPr/>
        </p:nvGrpSpPr>
        <p:grpSpPr bwMode="auto">
          <a:xfrm>
            <a:off x="5410200" y="1828800"/>
            <a:ext cx="1371600" cy="457200"/>
            <a:chOff x="0" y="0"/>
            <a:chExt cx="864" cy="288"/>
          </a:xfrm>
        </p:grpSpPr>
        <p:sp>
          <p:nvSpPr>
            <p:cNvPr id="62546" name="Rectangle 15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47" name="Rectangle 16"/>
            <p:cNvSpPr>
              <a:spLocks/>
            </p:cNvSpPr>
            <p:nvPr/>
          </p:nvSpPr>
          <p:spPr bwMode="auto">
            <a:xfrm>
              <a:off x="210" y="32"/>
              <a:ext cx="443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 dirty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&lt;&lt; 3</a:t>
              </a:r>
            </a:p>
          </p:txBody>
        </p:sp>
      </p:grpSp>
      <p:grpSp>
        <p:nvGrpSpPr>
          <p:cNvPr id="6" name="Group 17"/>
          <p:cNvGrpSpPr>
            <a:grpSpLocks/>
          </p:cNvGrpSpPr>
          <p:nvPr/>
        </p:nvGrpSpPr>
        <p:grpSpPr bwMode="auto">
          <a:xfrm>
            <a:off x="6781800" y="2286000"/>
            <a:ext cx="1371600" cy="457200"/>
            <a:chOff x="0" y="0"/>
            <a:chExt cx="864" cy="288"/>
          </a:xfrm>
        </p:grpSpPr>
        <p:sp>
          <p:nvSpPr>
            <p:cNvPr id="62544" name="Rectangle 18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45" name="Rectangle 19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</a:t>
              </a:r>
              <a:r>
                <a:rPr lang="en-US" sz="1800" b="0">
                  <a:solidFill>
                    <a:srgbClr val="FFFFFF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011000</a:t>
              </a:r>
            </a:p>
          </p:txBody>
        </p:sp>
      </p:grpSp>
      <p:grpSp>
        <p:nvGrpSpPr>
          <p:cNvPr id="7" name="Group 20"/>
          <p:cNvGrpSpPr>
            <a:grpSpLocks/>
          </p:cNvGrpSpPr>
          <p:nvPr/>
        </p:nvGrpSpPr>
        <p:grpSpPr bwMode="auto">
          <a:xfrm>
            <a:off x="5410200" y="2286000"/>
            <a:ext cx="1371600" cy="457200"/>
            <a:chOff x="0" y="0"/>
            <a:chExt cx="864" cy="288"/>
          </a:xfrm>
        </p:grpSpPr>
        <p:sp>
          <p:nvSpPr>
            <p:cNvPr id="62542" name="Rectangle 21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43" name="Rectangle 22"/>
            <p:cNvSpPr>
              <a:spLocks/>
            </p:cNvSpPr>
            <p:nvPr/>
          </p:nvSpPr>
          <p:spPr bwMode="auto">
            <a:xfrm>
              <a:off x="38" y="16"/>
              <a:ext cx="787" cy="25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dirty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Log. </a:t>
              </a:r>
              <a:r>
                <a:rPr lang="en-US" sz="1800" b="0" dirty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&gt;&gt; 2</a:t>
              </a:r>
            </a:p>
          </p:txBody>
        </p:sp>
      </p:grpSp>
      <p:grpSp>
        <p:nvGrpSpPr>
          <p:cNvPr id="8" name="Group 23"/>
          <p:cNvGrpSpPr>
            <a:grpSpLocks/>
          </p:cNvGrpSpPr>
          <p:nvPr/>
        </p:nvGrpSpPr>
        <p:grpSpPr bwMode="auto">
          <a:xfrm>
            <a:off x="6781800" y="2743200"/>
            <a:ext cx="1371600" cy="457200"/>
            <a:chOff x="0" y="0"/>
            <a:chExt cx="864" cy="288"/>
          </a:xfrm>
        </p:grpSpPr>
        <p:sp>
          <p:nvSpPr>
            <p:cNvPr id="62540" name="Rectangle 24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41" name="Rectangle 25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</a:t>
              </a:r>
              <a:r>
                <a:rPr lang="en-US" sz="1800" b="0">
                  <a:solidFill>
                    <a:srgbClr val="FFFFFF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011000</a:t>
              </a:r>
            </a:p>
          </p:txBody>
        </p:sp>
      </p:grpSp>
      <p:grpSp>
        <p:nvGrpSpPr>
          <p:cNvPr id="9" name="Group 26"/>
          <p:cNvGrpSpPr>
            <a:grpSpLocks/>
          </p:cNvGrpSpPr>
          <p:nvPr/>
        </p:nvGrpSpPr>
        <p:grpSpPr bwMode="auto">
          <a:xfrm>
            <a:off x="5410200" y="2743200"/>
            <a:ext cx="1371600" cy="457200"/>
            <a:chOff x="0" y="0"/>
            <a:chExt cx="864" cy="288"/>
          </a:xfrm>
        </p:grpSpPr>
        <p:sp>
          <p:nvSpPr>
            <p:cNvPr id="62538" name="Rectangle 27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39" name="Rectangle 28"/>
            <p:cNvSpPr>
              <a:spLocks/>
            </p:cNvSpPr>
            <p:nvPr/>
          </p:nvSpPr>
          <p:spPr bwMode="auto">
            <a:xfrm>
              <a:off x="2" y="16"/>
              <a:ext cx="859" cy="25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Arith. </a:t>
              </a:r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&gt;&gt; 2</a:t>
              </a:r>
            </a:p>
          </p:txBody>
        </p:sp>
      </p:grpSp>
      <p:grpSp>
        <p:nvGrpSpPr>
          <p:cNvPr id="10" name="Group 29"/>
          <p:cNvGrpSpPr>
            <a:grpSpLocks/>
          </p:cNvGrpSpPr>
          <p:nvPr/>
        </p:nvGrpSpPr>
        <p:grpSpPr bwMode="auto">
          <a:xfrm>
            <a:off x="6781800" y="3581400"/>
            <a:ext cx="1371600" cy="457200"/>
            <a:chOff x="0" y="0"/>
            <a:chExt cx="864" cy="288"/>
          </a:xfrm>
        </p:grpSpPr>
        <p:sp>
          <p:nvSpPr>
            <p:cNvPr id="62536" name="Rectangle 30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37" name="Rectangle 31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10100010</a:t>
              </a:r>
            </a:p>
          </p:txBody>
        </p:sp>
      </p:grpSp>
      <p:grpSp>
        <p:nvGrpSpPr>
          <p:cNvPr id="11" name="Group 32"/>
          <p:cNvGrpSpPr>
            <a:grpSpLocks/>
          </p:cNvGrpSpPr>
          <p:nvPr/>
        </p:nvGrpSpPr>
        <p:grpSpPr bwMode="auto">
          <a:xfrm>
            <a:off x="5376863" y="3581400"/>
            <a:ext cx="1436687" cy="457200"/>
            <a:chOff x="0" y="0"/>
            <a:chExt cx="904" cy="288"/>
          </a:xfrm>
        </p:grpSpPr>
        <p:sp>
          <p:nvSpPr>
            <p:cNvPr id="62534" name="Rectangle 33"/>
            <p:cNvSpPr>
              <a:spLocks/>
            </p:cNvSpPr>
            <p:nvPr/>
          </p:nvSpPr>
          <p:spPr bwMode="auto">
            <a:xfrm>
              <a:off x="2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35" name="Rectangle 34"/>
            <p:cNvSpPr>
              <a:spLocks/>
            </p:cNvSpPr>
            <p:nvPr/>
          </p:nvSpPr>
          <p:spPr bwMode="auto">
            <a:xfrm>
              <a:off x="0" y="16"/>
              <a:ext cx="904" cy="25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Argument </a:t>
              </a:r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x</a:t>
              </a:r>
            </a:p>
          </p:txBody>
        </p:sp>
      </p:grpSp>
      <p:grpSp>
        <p:nvGrpSpPr>
          <p:cNvPr id="12" name="Group 35"/>
          <p:cNvGrpSpPr>
            <a:grpSpLocks/>
          </p:cNvGrpSpPr>
          <p:nvPr/>
        </p:nvGrpSpPr>
        <p:grpSpPr bwMode="auto">
          <a:xfrm>
            <a:off x="6781800" y="4038600"/>
            <a:ext cx="1371600" cy="457200"/>
            <a:chOff x="0" y="0"/>
            <a:chExt cx="864" cy="288"/>
          </a:xfrm>
        </p:grpSpPr>
        <p:sp>
          <p:nvSpPr>
            <p:cNvPr id="62532" name="Rectangle 36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33" name="Rectangle 37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FFFFFF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00010</a:t>
              </a:r>
              <a:r>
                <a:rPr lang="en-US" sz="1800" b="0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000</a:t>
              </a:r>
            </a:p>
          </p:txBody>
        </p:sp>
      </p:grpSp>
      <p:grpSp>
        <p:nvGrpSpPr>
          <p:cNvPr id="13" name="Group 38"/>
          <p:cNvGrpSpPr>
            <a:grpSpLocks/>
          </p:cNvGrpSpPr>
          <p:nvPr/>
        </p:nvGrpSpPr>
        <p:grpSpPr bwMode="auto">
          <a:xfrm>
            <a:off x="5410200" y="4038600"/>
            <a:ext cx="1371600" cy="457200"/>
            <a:chOff x="0" y="0"/>
            <a:chExt cx="864" cy="288"/>
          </a:xfrm>
        </p:grpSpPr>
        <p:sp>
          <p:nvSpPr>
            <p:cNvPr id="62530" name="Rectangle 39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31" name="Rectangle 40"/>
            <p:cNvSpPr>
              <a:spLocks/>
            </p:cNvSpPr>
            <p:nvPr/>
          </p:nvSpPr>
          <p:spPr bwMode="auto">
            <a:xfrm>
              <a:off x="210" y="32"/>
              <a:ext cx="443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 dirty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&lt;&lt; 3</a:t>
              </a:r>
            </a:p>
          </p:txBody>
        </p:sp>
      </p:grpSp>
      <p:grpSp>
        <p:nvGrpSpPr>
          <p:cNvPr id="14" name="Group 41"/>
          <p:cNvGrpSpPr>
            <a:grpSpLocks/>
          </p:cNvGrpSpPr>
          <p:nvPr/>
        </p:nvGrpSpPr>
        <p:grpSpPr bwMode="auto">
          <a:xfrm>
            <a:off x="6781800" y="4495800"/>
            <a:ext cx="1371600" cy="457200"/>
            <a:chOff x="0" y="0"/>
            <a:chExt cx="864" cy="288"/>
          </a:xfrm>
        </p:grpSpPr>
        <p:sp>
          <p:nvSpPr>
            <p:cNvPr id="62528" name="Rectangle 42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29" name="Rectangle 43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</a:t>
              </a:r>
              <a:r>
                <a:rPr lang="en-US" sz="1800" b="0">
                  <a:solidFill>
                    <a:srgbClr val="FFFFFF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101000</a:t>
              </a:r>
            </a:p>
          </p:txBody>
        </p:sp>
      </p:grpSp>
      <p:grpSp>
        <p:nvGrpSpPr>
          <p:cNvPr id="15" name="Group 44"/>
          <p:cNvGrpSpPr>
            <a:grpSpLocks/>
          </p:cNvGrpSpPr>
          <p:nvPr/>
        </p:nvGrpSpPr>
        <p:grpSpPr bwMode="auto">
          <a:xfrm>
            <a:off x="5410200" y="4495800"/>
            <a:ext cx="1371600" cy="457200"/>
            <a:chOff x="0" y="0"/>
            <a:chExt cx="864" cy="288"/>
          </a:xfrm>
        </p:grpSpPr>
        <p:sp>
          <p:nvSpPr>
            <p:cNvPr id="62526" name="Rectangle 45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27" name="Rectangle 46"/>
            <p:cNvSpPr>
              <a:spLocks/>
            </p:cNvSpPr>
            <p:nvPr/>
          </p:nvSpPr>
          <p:spPr bwMode="auto">
            <a:xfrm>
              <a:off x="38" y="16"/>
              <a:ext cx="787" cy="25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Log. </a:t>
              </a:r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&gt;&gt; 2</a:t>
              </a:r>
            </a:p>
          </p:txBody>
        </p:sp>
      </p:grpSp>
      <p:grpSp>
        <p:nvGrpSpPr>
          <p:cNvPr id="16" name="Group 47"/>
          <p:cNvGrpSpPr>
            <a:grpSpLocks/>
          </p:cNvGrpSpPr>
          <p:nvPr/>
        </p:nvGrpSpPr>
        <p:grpSpPr bwMode="auto">
          <a:xfrm>
            <a:off x="6781800" y="4953000"/>
            <a:ext cx="1371600" cy="457200"/>
            <a:chOff x="0" y="0"/>
            <a:chExt cx="864" cy="288"/>
          </a:xfrm>
        </p:grpSpPr>
        <p:sp>
          <p:nvSpPr>
            <p:cNvPr id="62524" name="Rectangle 48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25" name="Rectangle 49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11</a:t>
              </a:r>
              <a:r>
                <a:rPr lang="en-US" sz="1800" b="0">
                  <a:solidFill>
                    <a:srgbClr val="FFFFFF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101000</a:t>
              </a:r>
            </a:p>
          </p:txBody>
        </p:sp>
      </p:grpSp>
      <p:grpSp>
        <p:nvGrpSpPr>
          <p:cNvPr id="17" name="Group 50"/>
          <p:cNvGrpSpPr>
            <a:grpSpLocks/>
          </p:cNvGrpSpPr>
          <p:nvPr/>
        </p:nvGrpSpPr>
        <p:grpSpPr bwMode="auto">
          <a:xfrm>
            <a:off x="5410200" y="4953000"/>
            <a:ext cx="1371600" cy="457200"/>
            <a:chOff x="0" y="0"/>
            <a:chExt cx="864" cy="288"/>
          </a:xfrm>
        </p:grpSpPr>
        <p:sp>
          <p:nvSpPr>
            <p:cNvPr id="62522" name="Rectangle 51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23" name="Rectangle 52"/>
            <p:cNvSpPr>
              <a:spLocks/>
            </p:cNvSpPr>
            <p:nvPr/>
          </p:nvSpPr>
          <p:spPr bwMode="auto">
            <a:xfrm>
              <a:off x="2" y="16"/>
              <a:ext cx="859" cy="25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Arith. </a:t>
              </a:r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&gt;&gt; 2</a:t>
              </a:r>
            </a:p>
          </p:txBody>
        </p:sp>
      </p:grpSp>
      <p:grpSp>
        <p:nvGrpSpPr>
          <p:cNvPr id="18" name="Group 53"/>
          <p:cNvGrpSpPr>
            <a:grpSpLocks/>
          </p:cNvGrpSpPr>
          <p:nvPr/>
        </p:nvGrpSpPr>
        <p:grpSpPr bwMode="auto">
          <a:xfrm>
            <a:off x="6781800" y="1828800"/>
            <a:ext cx="1371600" cy="457200"/>
            <a:chOff x="0" y="0"/>
            <a:chExt cx="864" cy="288"/>
          </a:xfrm>
        </p:grpSpPr>
        <p:sp>
          <p:nvSpPr>
            <p:cNvPr id="62520" name="Rectangle 54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21" name="Rectangle 55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00010</a:t>
              </a:r>
              <a:r>
                <a:rPr lang="en-US" sz="1800" b="0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000</a:t>
              </a:r>
            </a:p>
          </p:txBody>
        </p:sp>
      </p:grpSp>
      <p:grpSp>
        <p:nvGrpSpPr>
          <p:cNvPr id="19" name="Group 56"/>
          <p:cNvGrpSpPr>
            <a:grpSpLocks/>
          </p:cNvGrpSpPr>
          <p:nvPr/>
        </p:nvGrpSpPr>
        <p:grpSpPr bwMode="auto">
          <a:xfrm>
            <a:off x="6781800" y="1828800"/>
            <a:ext cx="1371600" cy="457200"/>
            <a:chOff x="0" y="0"/>
            <a:chExt cx="864" cy="288"/>
          </a:xfrm>
        </p:grpSpPr>
        <p:sp>
          <p:nvSpPr>
            <p:cNvPr id="62518" name="Rectangle 57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19" name="Rectangle 58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00010</a:t>
              </a:r>
              <a:r>
                <a:rPr lang="en-US" sz="1800" b="0">
                  <a:solidFill>
                    <a:srgbClr val="000066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000</a:t>
              </a:r>
            </a:p>
          </p:txBody>
        </p:sp>
      </p:grpSp>
      <p:grpSp>
        <p:nvGrpSpPr>
          <p:cNvPr id="20" name="Group 59"/>
          <p:cNvGrpSpPr>
            <a:grpSpLocks/>
          </p:cNvGrpSpPr>
          <p:nvPr/>
        </p:nvGrpSpPr>
        <p:grpSpPr bwMode="auto">
          <a:xfrm>
            <a:off x="6781800" y="2286000"/>
            <a:ext cx="1371600" cy="457200"/>
            <a:chOff x="0" y="0"/>
            <a:chExt cx="864" cy="288"/>
          </a:xfrm>
        </p:grpSpPr>
        <p:sp>
          <p:nvSpPr>
            <p:cNvPr id="62516" name="Rectangle 60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17" name="Rectangle 61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</a:t>
              </a:r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011000</a:t>
              </a:r>
            </a:p>
          </p:txBody>
        </p:sp>
      </p:grpSp>
      <p:grpSp>
        <p:nvGrpSpPr>
          <p:cNvPr id="21" name="Group 62"/>
          <p:cNvGrpSpPr>
            <a:grpSpLocks/>
          </p:cNvGrpSpPr>
          <p:nvPr/>
        </p:nvGrpSpPr>
        <p:grpSpPr bwMode="auto">
          <a:xfrm>
            <a:off x="6781800" y="2286000"/>
            <a:ext cx="1371600" cy="457200"/>
            <a:chOff x="0" y="0"/>
            <a:chExt cx="864" cy="288"/>
          </a:xfrm>
        </p:grpSpPr>
        <p:sp>
          <p:nvSpPr>
            <p:cNvPr id="62514" name="Rectangle 63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15" name="Rectangle 64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000066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</a:t>
              </a:r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011000</a:t>
              </a:r>
            </a:p>
          </p:txBody>
        </p:sp>
      </p:grpSp>
      <p:grpSp>
        <p:nvGrpSpPr>
          <p:cNvPr id="22" name="Group 65"/>
          <p:cNvGrpSpPr>
            <a:grpSpLocks/>
          </p:cNvGrpSpPr>
          <p:nvPr/>
        </p:nvGrpSpPr>
        <p:grpSpPr bwMode="auto">
          <a:xfrm>
            <a:off x="6781800" y="2743200"/>
            <a:ext cx="1371600" cy="457200"/>
            <a:chOff x="0" y="0"/>
            <a:chExt cx="864" cy="288"/>
          </a:xfrm>
        </p:grpSpPr>
        <p:sp>
          <p:nvSpPr>
            <p:cNvPr id="62512" name="Rectangle 66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13" name="Rectangle 67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</a:t>
              </a:r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011000</a:t>
              </a:r>
            </a:p>
          </p:txBody>
        </p:sp>
      </p:grpSp>
      <p:grpSp>
        <p:nvGrpSpPr>
          <p:cNvPr id="23" name="Group 68"/>
          <p:cNvGrpSpPr>
            <a:grpSpLocks/>
          </p:cNvGrpSpPr>
          <p:nvPr/>
        </p:nvGrpSpPr>
        <p:grpSpPr bwMode="auto">
          <a:xfrm>
            <a:off x="6781800" y="2743200"/>
            <a:ext cx="1371600" cy="457200"/>
            <a:chOff x="0" y="0"/>
            <a:chExt cx="864" cy="288"/>
          </a:xfrm>
        </p:grpSpPr>
        <p:sp>
          <p:nvSpPr>
            <p:cNvPr id="62510" name="Rectangle 69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11" name="Rectangle 70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000066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</a:t>
              </a:r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011000</a:t>
              </a:r>
            </a:p>
          </p:txBody>
        </p:sp>
      </p:grpSp>
      <p:grpSp>
        <p:nvGrpSpPr>
          <p:cNvPr id="24" name="Group 71"/>
          <p:cNvGrpSpPr>
            <a:grpSpLocks/>
          </p:cNvGrpSpPr>
          <p:nvPr/>
        </p:nvGrpSpPr>
        <p:grpSpPr bwMode="auto">
          <a:xfrm>
            <a:off x="6781800" y="4038600"/>
            <a:ext cx="1371600" cy="457200"/>
            <a:chOff x="0" y="0"/>
            <a:chExt cx="864" cy="288"/>
          </a:xfrm>
        </p:grpSpPr>
        <p:sp>
          <p:nvSpPr>
            <p:cNvPr id="62508" name="Rectangle 72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09" name="Rectangle 73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00010</a:t>
              </a:r>
              <a:r>
                <a:rPr lang="en-US" sz="1800" b="0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000</a:t>
              </a:r>
            </a:p>
          </p:txBody>
        </p:sp>
      </p:grpSp>
      <p:grpSp>
        <p:nvGrpSpPr>
          <p:cNvPr id="25" name="Group 74"/>
          <p:cNvGrpSpPr>
            <a:grpSpLocks/>
          </p:cNvGrpSpPr>
          <p:nvPr/>
        </p:nvGrpSpPr>
        <p:grpSpPr bwMode="auto">
          <a:xfrm>
            <a:off x="6781800" y="4495800"/>
            <a:ext cx="1371600" cy="457200"/>
            <a:chOff x="0" y="0"/>
            <a:chExt cx="864" cy="288"/>
          </a:xfrm>
        </p:grpSpPr>
        <p:sp>
          <p:nvSpPr>
            <p:cNvPr id="62506" name="Rectangle 75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07" name="Rectangle 76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</a:t>
              </a:r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101000</a:t>
              </a:r>
            </a:p>
          </p:txBody>
        </p:sp>
      </p:grpSp>
      <p:grpSp>
        <p:nvGrpSpPr>
          <p:cNvPr id="26" name="Group 77"/>
          <p:cNvGrpSpPr>
            <a:grpSpLocks/>
          </p:cNvGrpSpPr>
          <p:nvPr/>
        </p:nvGrpSpPr>
        <p:grpSpPr bwMode="auto">
          <a:xfrm>
            <a:off x="6781800" y="4953000"/>
            <a:ext cx="1371600" cy="457200"/>
            <a:chOff x="0" y="0"/>
            <a:chExt cx="864" cy="288"/>
          </a:xfrm>
        </p:grpSpPr>
        <p:sp>
          <p:nvSpPr>
            <p:cNvPr id="62504" name="Rectangle 78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05" name="Rectangle 79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11</a:t>
              </a:r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101000</a:t>
              </a:r>
            </a:p>
          </p:txBody>
        </p:sp>
      </p:grpSp>
      <p:grpSp>
        <p:nvGrpSpPr>
          <p:cNvPr id="27" name="Group 80"/>
          <p:cNvGrpSpPr>
            <a:grpSpLocks/>
          </p:cNvGrpSpPr>
          <p:nvPr/>
        </p:nvGrpSpPr>
        <p:grpSpPr bwMode="auto">
          <a:xfrm>
            <a:off x="6781800" y="4038600"/>
            <a:ext cx="1371600" cy="457200"/>
            <a:chOff x="0" y="0"/>
            <a:chExt cx="864" cy="288"/>
          </a:xfrm>
        </p:grpSpPr>
        <p:sp>
          <p:nvSpPr>
            <p:cNvPr id="62502" name="Rectangle 81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03" name="Rectangle 82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00010</a:t>
              </a:r>
              <a:r>
                <a:rPr lang="en-US" sz="1800" b="0">
                  <a:solidFill>
                    <a:srgbClr val="000066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000</a:t>
              </a:r>
            </a:p>
          </p:txBody>
        </p:sp>
      </p:grpSp>
      <p:grpSp>
        <p:nvGrpSpPr>
          <p:cNvPr id="28" name="Group 83"/>
          <p:cNvGrpSpPr>
            <a:grpSpLocks/>
          </p:cNvGrpSpPr>
          <p:nvPr/>
        </p:nvGrpSpPr>
        <p:grpSpPr bwMode="auto">
          <a:xfrm>
            <a:off x="6781800" y="4495800"/>
            <a:ext cx="1371600" cy="457200"/>
            <a:chOff x="0" y="0"/>
            <a:chExt cx="864" cy="288"/>
          </a:xfrm>
        </p:grpSpPr>
        <p:sp>
          <p:nvSpPr>
            <p:cNvPr id="62500" name="Rectangle 84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01" name="Rectangle 85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000066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</a:t>
              </a:r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101000</a:t>
              </a:r>
            </a:p>
          </p:txBody>
        </p:sp>
      </p:grpSp>
      <p:grpSp>
        <p:nvGrpSpPr>
          <p:cNvPr id="29" name="Group 86"/>
          <p:cNvGrpSpPr>
            <a:grpSpLocks/>
          </p:cNvGrpSpPr>
          <p:nvPr/>
        </p:nvGrpSpPr>
        <p:grpSpPr bwMode="auto">
          <a:xfrm>
            <a:off x="6781800" y="4953000"/>
            <a:ext cx="1371600" cy="457200"/>
            <a:chOff x="0" y="0"/>
            <a:chExt cx="864" cy="288"/>
          </a:xfrm>
        </p:grpSpPr>
        <p:sp>
          <p:nvSpPr>
            <p:cNvPr id="62498" name="Rectangle 87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499" name="Rectangle 88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000066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11</a:t>
              </a:r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101000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Today: Bits, Bytes, and Integers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Representing information as bits</a:t>
            </a:r>
          </a:p>
          <a:p>
            <a:r>
              <a:rPr lang="en-US" dirty="0">
                <a:solidFill>
                  <a:srgbClr val="A6A6A6"/>
                </a:solidFill>
              </a:rPr>
              <a:t>Bit-level manipulations</a:t>
            </a:r>
          </a:p>
          <a:p>
            <a:r>
              <a:rPr lang="en-US" dirty="0"/>
              <a:t>Integers</a:t>
            </a:r>
          </a:p>
          <a:p>
            <a:pPr lvl="1"/>
            <a:r>
              <a:rPr lang="en-US" b="1" dirty="0">
                <a:solidFill>
                  <a:srgbClr val="000000"/>
                </a:solidFill>
              </a:rPr>
              <a:t>Representation: unsigned and signed</a:t>
            </a:r>
          </a:p>
          <a:p>
            <a:pPr lvl="1"/>
            <a:r>
              <a:rPr lang="en-US" dirty="0">
                <a:solidFill>
                  <a:srgbClr val="A6A6A6"/>
                </a:solidFill>
              </a:rPr>
              <a:t>Conversion, casting</a:t>
            </a:r>
          </a:p>
          <a:p>
            <a:pPr lvl="1"/>
            <a:r>
              <a:rPr lang="en-US" dirty="0">
                <a:solidFill>
                  <a:srgbClr val="A6A6A6"/>
                </a:solidFill>
              </a:rPr>
              <a:t>Expanding, truncating</a:t>
            </a:r>
          </a:p>
          <a:p>
            <a:pPr lvl="1"/>
            <a:r>
              <a:rPr lang="en-US" dirty="0">
                <a:solidFill>
                  <a:srgbClr val="A6A6A6"/>
                </a:solidFill>
              </a:rPr>
              <a:t>Addition, negation, multiplication, shifting</a:t>
            </a:r>
          </a:p>
          <a:p>
            <a:pPr lvl="1"/>
            <a:r>
              <a:rPr lang="en-US" dirty="0">
                <a:solidFill>
                  <a:srgbClr val="A6A6A6"/>
                </a:solidFill>
              </a:rPr>
              <a:t>Summary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Representations in memory, pointers, strings</a:t>
            </a:r>
          </a:p>
          <a:p>
            <a:r>
              <a:rPr lang="en-US" dirty="0">
                <a:solidFill>
                  <a:srgbClr val="A6A6A6"/>
                </a:solidFill>
              </a:rPr>
              <a:t>Summary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2" y="493712"/>
            <a:ext cx="6116638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Encoding Integers</a:t>
            </a:r>
          </a:p>
        </p:txBody>
      </p:sp>
      <p:sp>
        <p:nvSpPr>
          <p:cNvPr id="1030" name="Text Box 3"/>
          <p:cNvSpPr txBox="1">
            <a:spLocks noChangeArrowheads="1"/>
          </p:cNvSpPr>
          <p:nvPr/>
        </p:nvSpPr>
        <p:spPr bwMode="auto">
          <a:xfrm>
            <a:off x="1752600" y="2362200"/>
            <a:ext cx="3429000" cy="646331"/>
          </a:xfrm>
          <a:prstGeom prst="rect">
            <a:avLst/>
          </a:prstGeom>
          <a:solidFill>
            <a:srgbClr val="CDF1C5"/>
          </a:solidFill>
          <a:ln w="12700" cmpd="dbl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short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x =  15213;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short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y = -15213;</a:t>
            </a:r>
          </a:p>
        </p:txBody>
      </p:sp>
      <p:sp>
        <p:nvSpPr>
          <p:cNvPr id="10342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3124200"/>
            <a:ext cx="8305800" cy="3505200"/>
          </a:xfrm>
        </p:spPr>
        <p:txBody>
          <a:bodyPr/>
          <a:lstStyle/>
          <a:p>
            <a:pPr>
              <a:defRPr/>
            </a:pPr>
            <a:r>
              <a:rPr lang="en-US" dirty="0"/>
              <a:t>C </a:t>
            </a:r>
            <a:r>
              <a:rPr lang="en-US" dirty="0">
                <a:latin typeface="Courier New" pitchFamily="49" charset="0"/>
              </a:rPr>
              <a:t>short</a:t>
            </a:r>
            <a:r>
              <a:rPr lang="en-US" dirty="0"/>
              <a:t> 2 bytes long</a:t>
            </a:r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r>
              <a:rPr lang="en-US" dirty="0"/>
              <a:t>Sign Bit</a:t>
            </a:r>
          </a:p>
          <a:p>
            <a:pPr lvl="1" eaLnBrk="1" hangingPunct="1">
              <a:defRPr/>
            </a:pPr>
            <a:r>
              <a:rPr lang="en-US" dirty="0"/>
              <a:t>For 2’s complement, most significant bit indicates sign</a:t>
            </a:r>
          </a:p>
          <a:p>
            <a:pPr lvl="2" eaLnBrk="1" hangingPunct="1">
              <a:defRPr/>
            </a:pPr>
            <a:r>
              <a:rPr lang="en-US" dirty="0"/>
              <a:t>0 for nonnegative</a:t>
            </a:r>
          </a:p>
          <a:p>
            <a:pPr lvl="2" eaLnBrk="1" hangingPunct="1">
              <a:defRPr/>
            </a:pPr>
            <a:r>
              <a:rPr lang="en-US" dirty="0"/>
              <a:t>1 for negative</a:t>
            </a:r>
          </a:p>
        </p:txBody>
      </p:sp>
      <p:graphicFrame>
        <p:nvGraphicFramePr>
          <p:cNvPr id="1026" name="Object 5"/>
          <p:cNvGraphicFramePr>
            <a:graphicFrameLocks noChangeAspect="1"/>
          </p:cNvGraphicFramePr>
          <p:nvPr/>
        </p:nvGraphicFramePr>
        <p:xfrm>
          <a:off x="4800600" y="1524000"/>
          <a:ext cx="33401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65" name="Equation" r:id="rId4" imgW="3340100" imgH="596900" progId="Equation.3">
                  <p:embed/>
                </p:oleObj>
              </mc:Choice>
              <mc:Fallback>
                <p:oleObj name="Equation" r:id="rId4" imgW="3340100" imgH="5969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1524000"/>
                        <a:ext cx="3340100" cy="596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6"/>
          <p:cNvGraphicFramePr>
            <a:graphicFrameLocks noChangeAspect="1"/>
          </p:cNvGraphicFramePr>
          <p:nvPr/>
        </p:nvGraphicFramePr>
        <p:xfrm>
          <a:off x="990600" y="1524000"/>
          <a:ext cx="21336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66" name="Equation" r:id="rId6" imgW="2133600" imgH="596900" progId="Equation.3">
                  <p:embed/>
                </p:oleObj>
              </mc:Choice>
              <mc:Fallback>
                <p:oleObj name="Equation" r:id="rId6" imgW="2133600" imgH="5969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1524000"/>
                        <a:ext cx="2133600" cy="596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2" name="Text Box 7"/>
          <p:cNvSpPr txBox="1">
            <a:spLocks noChangeArrowheads="1"/>
          </p:cNvSpPr>
          <p:nvPr/>
        </p:nvSpPr>
        <p:spPr bwMode="auto">
          <a:xfrm>
            <a:off x="914400" y="1143000"/>
            <a:ext cx="1380506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dirty="0">
                <a:latin typeface="Calibri" pitchFamily="34" charset="0"/>
              </a:rPr>
              <a:t>Unsigned</a:t>
            </a:r>
          </a:p>
        </p:txBody>
      </p:sp>
      <p:sp>
        <p:nvSpPr>
          <p:cNvPr id="1033" name="Text Box 8"/>
          <p:cNvSpPr txBox="1">
            <a:spLocks noChangeArrowheads="1"/>
          </p:cNvSpPr>
          <p:nvPr/>
        </p:nvSpPr>
        <p:spPr bwMode="auto">
          <a:xfrm>
            <a:off x="4800600" y="1143000"/>
            <a:ext cx="2624693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dirty="0">
                <a:latin typeface="Calibri" pitchFamily="34" charset="0"/>
              </a:rPr>
              <a:t>Two’s Complement</a:t>
            </a:r>
          </a:p>
        </p:txBody>
      </p:sp>
      <p:sp>
        <p:nvSpPr>
          <p:cNvPr id="1034" name="Line 9"/>
          <p:cNvSpPr>
            <a:spLocks noChangeShapeType="1"/>
          </p:cNvSpPr>
          <p:nvPr/>
        </p:nvSpPr>
        <p:spPr bwMode="auto">
          <a:xfrm flipH="1" flipV="1">
            <a:off x="6629400" y="2057400"/>
            <a:ext cx="106680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5" name="Rectangle 10"/>
          <p:cNvSpPr>
            <a:spLocks noChangeArrowheads="1"/>
          </p:cNvSpPr>
          <p:nvPr/>
        </p:nvSpPr>
        <p:spPr bwMode="auto">
          <a:xfrm>
            <a:off x="7848600" y="2590800"/>
            <a:ext cx="714938" cy="8284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Sign</a:t>
            </a:r>
          </a:p>
          <a:p>
            <a:pPr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Bit</a:t>
            </a:r>
          </a:p>
        </p:txBody>
      </p:sp>
      <p:graphicFrame>
        <p:nvGraphicFramePr>
          <p:cNvPr id="1028" name="Object 11"/>
          <p:cNvGraphicFramePr>
            <a:graphicFrameLocks noChangeAspect="1"/>
          </p:cNvGraphicFramePr>
          <p:nvPr/>
        </p:nvGraphicFramePr>
        <p:xfrm>
          <a:off x="1674813" y="3584575"/>
          <a:ext cx="5640387" cy="98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67" name="Document" r:id="rId8" imgW="5969000" imgH="1016000" progId="Word.Document.8">
                  <p:embed/>
                </p:oleObj>
              </mc:Choice>
              <mc:Fallback>
                <p:oleObj name="Document" r:id="rId8" imgW="5969000" imgH="1016000" progId="Word.Document.8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4813" y="3584575"/>
                        <a:ext cx="5640387" cy="987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23850"/>
            <a:ext cx="8763000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Two-complement Encoding Example (Cont.)</a:t>
            </a: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1752600" y="990600"/>
            <a:ext cx="5410200" cy="646331"/>
          </a:xfrm>
          <a:prstGeom prst="rect">
            <a:avLst/>
          </a:prstGeom>
          <a:solidFill>
            <a:srgbClr val="CDF1C5"/>
          </a:solidFill>
          <a:ln w="12700" cmpd="dbl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  x =      15213: 00111011 01101101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  y =     -15213: 11000100 10010011</a:t>
            </a:r>
          </a:p>
        </p:txBody>
      </p:sp>
      <p:graphicFrame>
        <p:nvGraphicFramePr>
          <p:cNvPr id="2050" name="Object 4"/>
          <p:cNvGraphicFramePr>
            <a:graphicFrameLocks noChangeAspect="1"/>
          </p:cNvGraphicFramePr>
          <p:nvPr/>
        </p:nvGraphicFramePr>
        <p:xfrm>
          <a:off x="1920875" y="1779588"/>
          <a:ext cx="5535613" cy="5203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35" name="Document" r:id="rId4" imgW="5600700" imgH="5219700" progId="Word.Document.8">
                  <p:embed/>
                </p:oleObj>
              </mc:Choice>
              <mc:Fallback>
                <p:oleObj name="Document" r:id="rId4" imgW="5600700" imgH="5219700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0875" y="1779588"/>
                        <a:ext cx="5535613" cy="5203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511175"/>
            <a:ext cx="5822950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Numeric Ranges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90513" y="1220788"/>
            <a:ext cx="4078287" cy="5224462"/>
          </a:xfrm>
        </p:spPr>
        <p:txBody>
          <a:bodyPr lIns="90487" tIns="44450" rIns="90487" bIns="44450"/>
          <a:lstStyle/>
          <a:p>
            <a:pPr marL="227013" indent="-227013">
              <a:tabLst>
                <a:tab pos="1828800" algn="l"/>
                <a:tab pos="2235200" algn="l"/>
              </a:tabLst>
              <a:defRPr/>
            </a:pPr>
            <a:r>
              <a:rPr lang="en-US" sz="2000" dirty="0"/>
              <a:t>Unsigned Values</a:t>
            </a:r>
          </a:p>
          <a:p>
            <a:pPr lvl="1" eaLnBrk="1" hangingPunct="1">
              <a:tabLst>
                <a:tab pos="1828800" algn="l"/>
                <a:tab pos="2235200" algn="l"/>
              </a:tabLst>
              <a:defRPr/>
            </a:pPr>
            <a:r>
              <a:rPr lang="en-US" sz="2000" b="0" i="1" dirty="0" err="1"/>
              <a:t>UMin</a:t>
            </a:r>
            <a:r>
              <a:rPr lang="en-US" sz="2000" b="0" dirty="0"/>
              <a:t>	=	0</a:t>
            </a:r>
          </a:p>
          <a:p>
            <a:pPr lvl="2" eaLnBrk="1" hangingPunct="1">
              <a:buFont typeface="Wingdings" pitchFamily="2" charset="2"/>
              <a:buNone/>
              <a:tabLst>
                <a:tab pos="1828800" algn="l"/>
                <a:tab pos="2235200" algn="l"/>
              </a:tabLst>
              <a:defRPr/>
            </a:pPr>
            <a:r>
              <a:rPr lang="en-US" sz="1800" dirty="0"/>
              <a:t>000…0</a:t>
            </a:r>
          </a:p>
          <a:p>
            <a:pPr lvl="1" eaLnBrk="1" hangingPunct="1">
              <a:tabLst>
                <a:tab pos="1828800" algn="l"/>
                <a:tab pos="2235200" algn="l"/>
              </a:tabLst>
              <a:defRPr/>
            </a:pPr>
            <a:r>
              <a:rPr lang="en-US" sz="2000" b="0" i="1" dirty="0" err="1"/>
              <a:t>UMax</a:t>
            </a:r>
            <a:r>
              <a:rPr lang="en-US" sz="2000" dirty="0"/>
              <a:t> 	=	 </a:t>
            </a:r>
            <a:r>
              <a:rPr lang="en-US" sz="2000" b="0" dirty="0"/>
              <a:t>2</a:t>
            </a:r>
            <a:r>
              <a:rPr lang="en-US" sz="2000" b="0" i="1" baseline="30000" dirty="0"/>
              <a:t>w</a:t>
            </a:r>
            <a:r>
              <a:rPr lang="en-US" sz="2000" b="0" dirty="0"/>
              <a:t> – 1</a:t>
            </a:r>
          </a:p>
          <a:p>
            <a:pPr lvl="2" eaLnBrk="1" hangingPunct="1">
              <a:buFont typeface="Wingdings" pitchFamily="2" charset="2"/>
              <a:buNone/>
              <a:tabLst>
                <a:tab pos="1828800" algn="l"/>
                <a:tab pos="2235200" algn="l"/>
              </a:tabLst>
              <a:defRPr/>
            </a:pPr>
            <a:r>
              <a:rPr lang="en-US" sz="1800" dirty="0"/>
              <a:t>111…1</a:t>
            </a:r>
          </a:p>
        </p:txBody>
      </p:sp>
      <p:sp>
        <p:nvSpPr>
          <p:cNvPr id="107524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662488" y="1362075"/>
            <a:ext cx="4100512" cy="4972050"/>
          </a:xfrm>
        </p:spPr>
        <p:txBody>
          <a:bodyPr lIns="90487" tIns="44450" rIns="90487" bIns="44450"/>
          <a:lstStyle/>
          <a:p>
            <a:pPr marL="0" indent="0">
              <a:tabLst>
                <a:tab pos="1714500" algn="l"/>
                <a:tab pos="2286000" algn="l"/>
              </a:tabLst>
              <a:defRPr/>
            </a:pPr>
            <a:r>
              <a:rPr lang="en-US" sz="2000" dirty="0"/>
              <a:t> Two’s Complement Values</a:t>
            </a:r>
          </a:p>
          <a:p>
            <a:pPr lvl="1" eaLnBrk="1" hangingPunct="1">
              <a:tabLst>
                <a:tab pos="1714500" algn="l"/>
                <a:tab pos="2286000" algn="l"/>
              </a:tabLst>
              <a:defRPr/>
            </a:pPr>
            <a:r>
              <a:rPr lang="en-US" sz="2000" b="0" i="1" dirty="0" err="1"/>
              <a:t>TMin</a:t>
            </a:r>
            <a:r>
              <a:rPr lang="en-US" sz="2000" b="0" dirty="0"/>
              <a:t>	=	 –2</a:t>
            </a:r>
            <a:r>
              <a:rPr lang="en-US" sz="2000" b="0" i="1" baseline="30000" dirty="0"/>
              <a:t>w</a:t>
            </a:r>
            <a:r>
              <a:rPr lang="en-US" sz="2000" b="0" baseline="30000" dirty="0"/>
              <a:t>–1</a:t>
            </a:r>
          </a:p>
          <a:p>
            <a:pPr lvl="2" eaLnBrk="1" hangingPunct="1">
              <a:buFont typeface="Wingdings" pitchFamily="2" charset="2"/>
              <a:buNone/>
              <a:tabLst>
                <a:tab pos="1714500" algn="l"/>
                <a:tab pos="2286000" algn="l"/>
              </a:tabLst>
              <a:defRPr/>
            </a:pPr>
            <a:r>
              <a:rPr lang="en-US" sz="1800" dirty="0"/>
              <a:t>100…0</a:t>
            </a:r>
          </a:p>
          <a:p>
            <a:pPr lvl="1" eaLnBrk="1" hangingPunct="1">
              <a:tabLst>
                <a:tab pos="1714500" algn="l"/>
                <a:tab pos="2286000" algn="l"/>
              </a:tabLst>
              <a:defRPr/>
            </a:pPr>
            <a:r>
              <a:rPr lang="en-US" sz="2000" b="0" i="1" dirty="0" err="1"/>
              <a:t>TMax</a:t>
            </a:r>
            <a:r>
              <a:rPr lang="en-US" sz="2000" dirty="0"/>
              <a:t> 	=	 </a:t>
            </a:r>
            <a:r>
              <a:rPr lang="en-US" sz="2000" b="0" dirty="0"/>
              <a:t>2</a:t>
            </a:r>
            <a:r>
              <a:rPr lang="en-US" sz="2000" b="0" i="1" baseline="30000" dirty="0"/>
              <a:t>w</a:t>
            </a:r>
            <a:r>
              <a:rPr lang="en-US" sz="2000" b="0" baseline="30000" dirty="0"/>
              <a:t>–1</a:t>
            </a:r>
            <a:r>
              <a:rPr lang="en-US" sz="2000" b="0" dirty="0"/>
              <a:t> – 1</a:t>
            </a:r>
          </a:p>
          <a:p>
            <a:pPr lvl="2" eaLnBrk="1" hangingPunct="1">
              <a:buFont typeface="Wingdings" pitchFamily="2" charset="2"/>
              <a:buNone/>
              <a:tabLst>
                <a:tab pos="1714500" algn="l"/>
                <a:tab pos="2286000" algn="l"/>
              </a:tabLst>
              <a:defRPr/>
            </a:pPr>
            <a:r>
              <a:rPr lang="en-US" sz="1800" dirty="0"/>
              <a:t>011…1</a:t>
            </a:r>
          </a:p>
          <a:p>
            <a:pPr marL="0" indent="0">
              <a:tabLst>
                <a:tab pos="1714500" algn="l"/>
                <a:tab pos="2286000" algn="l"/>
              </a:tabLst>
              <a:defRPr/>
            </a:pPr>
            <a:r>
              <a:rPr lang="en-US" sz="2000" dirty="0"/>
              <a:t> Other Values</a:t>
            </a:r>
          </a:p>
          <a:p>
            <a:pPr lvl="1" eaLnBrk="1" hangingPunct="1">
              <a:tabLst>
                <a:tab pos="1714500" algn="l"/>
                <a:tab pos="2286000" algn="l"/>
              </a:tabLst>
              <a:defRPr/>
            </a:pPr>
            <a:r>
              <a:rPr lang="en-US" sz="2000" b="0" dirty="0"/>
              <a:t>Minus 1</a:t>
            </a:r>
          </a:p>
          <a:p>
            <a:pPr lvl="2" eaLnBrk="1" hangingPunct="1">
              <a:buFont typeface="Wingdings" pitchFamily="2" charset="2"/>
              <a:buNone/>
              <a:tabLst>
                <a:tab pos="1714500" algn="l"/>
                <a:tab pos="2286000" algn="l"/>
              </a:tabLst>
              <a:defRPr/>
            </a:pPr>
            <a:r>
              <a:rPr lang="en-US" sz="1800" dirty="0"/>
              <a:t>111…1</a:t>
            </a:r>
          </a:p>
        </p:txBody>
      </p:sp>
      <p:graphicFrame>
        <p:nvGraphicFramePr>
          <p:cNvPr id="3074" name="Object 5"/>
          <p:cNvGraphicFramePr>
            <a:graphicFrameLocks noChangeAspect="1"/>
          </p:cNvGraphicFramePr>
          <p:nvPr/>
        </p:nvGraphicFramePr>
        <p:xfrm>
          <a:off x="1374775" y="4638675"/>
          <a:ext cx="5872163" cy="191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59" name="Document" r:id="rId4" imgW="6083300" imgH="1943100" progId="Word.Document.8">
                  <p:embed/>
                </p:oleObj>
              </mc:Choice>
              <mc:Fallback>
                <p:oleObj name="Document" r:id="rId4" imgW="6083300" imgH="1943100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4775" y="4638675"/>
                        <a:ext cx="5872163" cy="1914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1295400" y="4240152"/>
            <a:ext cx="2040495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tx2"/>
                </a:solidFill>
                <a:latin typeface="Calibri" pitchFamily="34" charset="0"/>
              </a:rPr>
              <a:t>Values for </a:t>
            </a:r>
            <a:r>
              <a:rPr lang="en-US" sz="2000" i="1" dirty="0">
                <a:solidFill>
                  <a:schemeClr val="tx2"/>
                </a:solidFill>
                <a:latin typeface="Calibri" pitchFamily="34" charset="0"/>
              </a:rPr>
              <a:t>W</a:t>
            </a:r>
            <a:r>
              <a:rPr lang="en-US" sz="2000" dirty="0">
                <a:solidFill>
                  <a:schemeClr val="tx2"/>
                </a:solidFill>
                <a:latin typeface="Calibri" pitchFamily="34" charset="0"/>
              </a:rPr>
              <a:t> = 16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3" grpId="0" uiExpand="1" build="p"/>
      <p:bldP spid="107524" grpId="0" uiExpand="1" build="p"/>
      <p:bldP spid="307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87375"/>
            <a:ext cx="7308850" cy="555625"/>
          </a:xfrm>
          <a:noFill/>
        </p:spPr>
        <p:txBody>
          <a:bodyPr wrap="none" lIns="63500" tIns="25400" rIns="63500" bIns="25400" anchor="t">
            <a:spAutoFit/>
          </a:bodyPr>
          <a:lstStyle/>
          <a:p>
            <a:pPr eaLnBrk="1" hangingPunct="1"/>
            <a:r>
              <a:rPr lang="en-US"/>
              <a:t>Values for Different Word Sizes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3398837"/>
            <a:ext cx="4146550" cy="2314575"/>
          </a:xfrm>
        </p:spPr>
        <p:txBody>
          <a:bodyPr lIns="90487" tIns="44450" rIns="90487" bIns="44450"/>
          <a:lstStyle/>
          <a:p>
            <a:pPr eaLnBrk="1" hangingPunct="1">
              <a:tabLst>
                <a:tab pos="1714500" algn="l"/>
                <a:tab pos="2171700" algn="l"/>
                <a:tab pos="5435600" algn="r"/>
              </a:tabLst>
              <a:defRPr/>
            </a:pPr>
            <a:r>
              <a:rPr lang="en-US" dirty="0"/>
              <a:t>Observations</a:t>
            </a:r>
          </a:p>
          <a:p>
            <a:pPr lvl="1" eaLnBrk="1" hangingPunct="1">
              <a:tabLst>
                <a:tab pos="1714500" algn="l"/>
                <a:tab pos="2171700" algn="l"/>
                <a:tab pos="5435600" algn="r"/>
              </a:tabLst>
              <a:defRPr/>
            </a:pPr>
            <a:r>
              <a:rPr lang="en-US" b="0" dirty="0"/>
              <a:t>|</a:t>
            </a:r>
            <a:r>
              <a:rPr lang="en-US" b="0" i="1" dirty="0" err="1"/>
              <a:t>TMin</a:t>
            </a:r>
            <a:r>
              <a:rPr lang="en-US" b="0" i="1" dirty="0"/>
              <a:t> </a:t>
            </a:r>
            <a:r>
              <a:rPr lang="en-US" b="0" dirty="0"/>
              <a:t>| 	= 	</a:t>
            </a:r>
            <a:r>
              <a:rPr lang="en-US" b="0" i="1" dirty="0" err="1"/>
              <a:t>TMax</a:t>
            </a:r>
            <a:r>
              <a:rPr lang="en-US" b="0" dirty="0"/>
              <a:t> + 1</a:t>
            </a:r>
          </a:p>
          <a:p>
            <a:pPr lvl="2" eaLnBrk="1" hangingPunct="1">
              <a:tabLst>
                <a:tab pos="1714500" algn="l"/>
                <a:tab pos="2171700" algn="l"/>
                <a:tab pos="5435600" algn="r"/>
              </a:tabLst>
              <a:defRPr/>
            </a:pPr>
            <a:r>
              <a:rPr lang="en-US" b="0" dirty="0"/>
              <a:t>Asymmetric range</a:t>
            </a:r>
          </a:p>
          <a:p>
            <a:pPr lvl="1" eaLnBrk="1" hangingPunct="1">
              <a:tabLst>
                <a:tab pos="1714500" algn="l"/>
                <a:tab pos="2171700" algn="l"/>
                <a:tab pos="5435600" algn="r"/>
              </a:tabLst>
              <a:defRPr/>
            </a:pPr>
            <a:r>
              <a:rPr lang="en-US" b="0" i="1" dirty="0" err="1"/>
              <a:t>UMax</a:t>
            </a:r>
            <a:r>
              <a:rPr lang="en-US" b="0" dirty="0"/>
              <a:t>	=	2 * </a:t>
            </a:r>
            <a:r>
              <a:rPr lang="en-US" b="0" i="1" dirty="0" err="1"/>
              <a:t>TMax</a:t>
            </a:r>
            <a:r>
              <a:rPr lang="en-US" b="0" dirty="0"/>
              <a:t> + 1 		</a:t>
            </a:r>
          </a:p>
        </p:txBody>
      </p:sp>
      <p:graphicFrame>
        <p:nvGraphicFramePr>
          <p:cNvPr id="4098" name="Object 5"/>
          <p:cNvGraphicFramePr>
            <a:graphicFrameLocks noChangeAspect="1"/>
          </p:cNvGraphicFramePr>
          <p:nvPr/>
        </p:nvGraphicFramePr>
        <p:xfrm>
          <a:off x="441325" y="1554163"/>
          <a:ext cx="8321675" cy="1798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3" name="Document" r:id="rId4" imgW="8724900" imgH="1816100" progId="Word.Document.8">
                  <p:embed/>
                </p:oleObj>
              </mc:Choice>
              <mc:Fallback>
                <p:oleObj name="Document" r:id="rId4" imgW="8724900" imgH="1816100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325" y="1554163"/>
                        <a:ext cx="8321675" cy="1798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527550" y="3398837"/>
            <a:ext cx="4968876" cy="3459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tabLst>
                <a:tab pos="1714500" algn="l"/>
                <a:tab pos="4460875" algn="l"/>
                <a:tab pos="5435600" algn="r"/>
              </a:tabLst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C Programming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tabLst>
                <a:tab pos="1714500" algn="l"/>
                <a:tab pos="4460875" algn="l"/>
                <a:tab pos="5435600" algn="r"/>
              </a:tabLst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</a:rPr>
              <a:t>#include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</a:rPr>
              <a:t>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</a:rPr>
              <a:t>&lt;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</a:rPr>
              <a:t>limits.h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</a:rPr>
              <a:t>&gt;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tabLst>
                <a:tab pos="1714500" algn="l"/>
                <a:tab pos="4460875" algn="l"/>
                <a:tab pos="5435600" algn="r"/>
              </a:tabLst>
              <a:defRPr/>
            </a:pPr>
            <a:r>
              <a:rPr lang="en-US" sz="2000" b="0" kern="0" dirty="0">
                <a:latin typeface="Calibri" pitchFamily="34" charset="0"/>
              </a:rPr>
              <a:t>Declares constants, e.g.,</a:t>
            </a:r>
          </a:p>
          <a:p>
            <a:pPr marL="1200150" lvl="2" indent="-285750" eaLnBrk="1" hangingPunct="1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tabLst>
                <a:tab pos="1714500" algn="l"/>
                <a:tab pos="4460875" algn="l"/>
                <a:tab pos="5435600" algn="r"/>
              </a:tabLst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</a:rPr>
              <a:t>ULONG_MAX</a:t>
            </a:r>
          </a:p>
          <a:p>
            <a:pPr marL="1200150" lvl="2" indent="-285750" eaLnBrk="1" hangingPunct="1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tabLst>
                <a:tab pos="1714500" algn="l"/>
                <a:tab pos="4460875" algn="l"/>
                <a:tab pos="5435600" algn="r"/>
              </a:tabLst>
              <a:defRPr/>
            </a:pPr>
            <a:r>
              <a:rPr lang="en-US" sz="2000" b="0" kern="0" dirty="0">
                <a:latin typeface="Calibri" pitchFamily="34" charset="0"/>
              </a:rPr>
              <a:t>LONG_MAX</a:t>
            </a:r>
          </a:p>
          <a:p>
            <a:pPr marL="1200150" lvl="2" indent="-285750" eaLnBrk="1" hangingPunct="1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tabLst>
                <a:tab pos="1714500" algn="l"/>
                <a:tab pos="4460875" algn="l"/>
                <a:tab pos="5435600" algn="r"/>
              </a:tabLst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</a:rPr>
              <a:t>LONG_MIN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tabLst>
                <a:tab pos="1714500" algn="l"/>
                <a:tab pos="4460875" algn="l"/>
                <a:tab pos="5435600" algn="r"/>
              </a:tabLst>
              <a:defRPr/>
            </a:pPr>
            <a:r>
              <a:rPr lang="en-US" sz="2000" b="0" kern="0" dirty="0">
                <a:latin typeface="Calibri" pitchFamily="34" charset="0"/>
              </a:rPr>
              <a:t>Values platform specific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</a:rPr>
              <a:t>		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Today: Bits, Bytes, and Integers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Representing information as bits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Bit-level manipulations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Integers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Representation: unsigned and signed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Conversion, casting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Expanding, truncating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Addition, negation, multiplication, shifting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Summary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Representations in memory, pointers, strings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34975"/>
            <a:ext cx="8305800" cy="555625"/>
          </a:xfrm>
          <a:noFill/>
        </p:spPr>
        <p:txBody>
          <a:bodyPr wrap="none" lIns="63500" tIns="25400" rIns="63500" bIns="25400" anchor="t">
            <a:spAutoFit/>
          </a:bodyPr>
          <a:lstStyle/>
          <a:p>
            <a:pPr eaLnBrk="1" hangingPunct="1"/>
            <a:r>
              <a:rPr lang="en-US"/>
              <a:t>Unsigned &amp; Signed Numeric Values</a:t>
            </a:r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14800" y="1066800"/>
            <a:ext cx="4459288" cy="5224463"/>
          </a:xfrm>
        </p:spPr>
        <p:txBody>
          <a:bodyPr lIns="90487" tIns="44450" rIns="90487" bIns="44450"/>
          <a:lstStyle/>
          <a:p>
            <a:pPr eaLnBrk="1" hangingPunct="1">
              <a:defRPr/>
            </a:pPr>
            <a:r>
              <a:rPr lang="en-US" dirty="0"/>
              <a:t>Equivalence</a:t>
            </a:r>
          </a:p>
          <a:p>
            <a:pPr lvl="1" eaLnBrk="1" hangingPunct="1">
              <a:defRPr/>
            </a:pPr>
            <a:r>
              <a:rPr lang="en-US" dirty="0"/>
              <a:t>Same encodings for nonnegative values</a:t>
            </a:r>
          </a:p>
          <a:p>
            <a:pPr eaLnBrk="1" hangingPunct="1">
              <a:defRPr/>
            </a:pPr>
            <a:r>
              <a:rPr lang="en-US" dirty="0"/>
              <a:t>Uniqueness</a:t>
            </a:r>
            <a:endParaRPr lang="en-US" i="1" dirty="0"/>
          </a:p>
          <a:p>
            <a:pPr lvl="1" eaLnBrk="1" hangingPunct="1">
              <a:defRPr/>
            </a:pPr>
            <a:r>
              <a:rPr lang="en-US" dirty="0"/>
              <a:t>Every bit pattern represents unique integer value</a:t>
            </a:r>
          </a:p>
          <a:p>
            <a:pPr lvl="1" eaLnBrk="1" hangingPunct="1">
              <a:defRPr/>
            </a:pPr>
            <a:r>
              <a:rPr lang="en-US" dirty="0"/>
              <a:t>Each </a:t>
            </a:r>
            <a:r>
              <a:rPr lang="en-US" dirty="0" err="1"/>
              <a:t>representable</a:t>
            </a:r>
            <a:r>
              <a:rPr lang="en-US" dirty="0"/>
              <a:t> integer has unique bit encoding</a:t>
            </a:r>
          </a:p>
          <a:p>
            <a:pPr eaLnBrk="1" hangingPunct="1">
              <a:defRPr/>
            </a:pPr>
            <a:r>
              <a:rPr lang="en-US" dirty="0">
                <a:sym typeface="Symbol" pitchFamily="18" charset="2"/>
              </a:rPr>
              <a:t></a:t>
            </a:r>
            <a:r>
              <a:rPr lang="en-US" dirty="0"/>
              <a:t> Can Invert Mappings</a:t>
            </a:r>
          </a:p>
          <a:p>
            <a:pPr lvl="1" eaLnBrk="1" hangingPunct="1">
              <a:defRPr/>
            </a:pPr>
            <a:r>
              <a:rPr lang="en-US" dirty="0"/>
              <a:t>U2B(</a:t>
            </a:r>
            <a:r>
              <a:rPr lang="en-US" b="0" i="1" dirty="0"/>
              <a:t>x</a:t>
            </a:r>
            <a:r>
              <a:rPr lang="en-US" dirty="0"/>
              <a:t>)  =  B2U</a:t>
            </a:r>
            <a:r>
              <a:rPr lang="en-US" b="0" baseline="30000" dirty="0"/>
              <a:t>-1</a:t>
            </a:r>
            <a:r>
              <a:rPr lang="en-US" dirty="0"/>
              <a:t>(</a:t>
            </a:r>
            <a:r>
              <a:rPr lang="en-US" b="0" i="1" dirty="0"/>
              <a:t>x</a:t>
            </a:r>
            <a:r>
              <a:rPr lang="en-US" dirty="0"/>
              <a:t>)</a:t>
            </a:r>
          </a:p>
          <a:p>
            <a:pPr lvl="2" eaLnBrk="1" hangingPunct="1">
              <a:defRPr/>
            </a:pPr>
            <a:r>
              <a:rPr lang="en-US" dirty="0"/>
              <a:t>Bit pattern for unsigned integer</a:t>
            </a:r>
          </a:p>
          <a:p>
            <a:pPr lvl="1" eaLnBrk="1" hangingPunct="1">
              <a:defRPr/>
            </a:pPr>
            <a:r>
              <a:rPr lang="en-US" dirty="0"/>
              <a:t>T2B(</a:t>
            </a:r>
            <a:r>
              <a:rPr lang="en-US" b="0" i="1" dirty="0"/>
              <a:t>x</a:t>
            </a:r>
            <a:r>
              <a:rPr lang="en-US" dirty="0"/>
              <a:t>)  =  B2T</a:t>
            </a:r>
            <a:r>
              <a:rPr lang="en-US" b="0" baseline="30000" dirty="0"/>
              <a:t>-1</a:t>
            </a:r>
            <a:r>
              <a:rPr lang="en-US" dirty="0"/>
              <a:t>(</a:t>
            </a:r>
            <a:r>
              <a:rPr lang="en-US" b="0" i="1" dirty="0"/>
              <a:t>x</a:t>
            </a:r>
            <a:r>
              <a:rPr lang="en-US" dirty="0"/>
              <a:t>)</a:t>
            </a:r>
          </a:p>
          <a:p>
            <a:pPr lvl="2" eaLnBrk="1" hangingPunct="1">
              <a:defRPr/>
            </a:pPr>
            <a:r>
              <a:rPr lang="en-US" dirty="0"/>
              <a:t>Bit pattern for two’s comp integer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22300" y="1219200"/>
            <a:ext cx="3111500" cy="5168900"/>
            <a:chOff x="480" y="768"/>
            <a:chExt cx="1960" cy="3256"/>
          </a:xfrm>
        </p:grpSpPr>
        <p:sp>
          <p:nvSpPr>
            <p:cNvPr id="18437" name="Rectangle 5"/>
            <p:cNvSpPr>
              <a:spLocks noChangeArrowheads="1"/>
            </p:cNvSpPr>
            <p:nvPr/>
          </p:nvSpPr>
          <p:spPr bwMode="auto">
            <a:xfrm>
              <a:off x="480" y="768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i="1" dirty="0">
                  <a:latin typeface="Calibri" pitchFamily="34" charset="0"/>
                </a:rPr>
                <a:t>X</a:t>
              </a:r>
            </a:p>
          </p:txBody>
        </p:sp>
        <p:sp>
          <p:nvSpPr>
            <p:cNvPr id="18438" name="Rectangle 6"/>
            <p:cNvSpPr>
              <a:spLocks noChangeArrowheads="1"/>
            </p:cNvSpPr>
            <p:nvPr/>
          </p:nvSpPr>
          <p:spPr bwMode="auto">
            <a:xfrm>
              <a:off x="1824" y="768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dirty="0">
                  <a:latin typeface="Calibri" pitchFamily="34" charset="0"/>
                </a:rPr>
                <a:t>B2T(</a:t>
              </a:r>
              <a:r>
                <a:rPr lang="en-US" sz="1800" i="1" dirty="0">
                  <a:latin typeface="Calibri" pitchFamily="34" charset="0"/>
                </a:rPr>
                <a:t>X</a:t>
              </a:r>
              <a:r>
                <a:rPr lang="en-US" sz="1800" dirty="0">
                  <a:latin typeface="Calibri" pitchFamily="34" charset="0"/>
                </a:rPr>
                <a:t>)</a:t>
              </a:r>
            </a:p>
          </p:txBody>
        </p:sp>
        <p:sp>
          <p:nvSpPr>
            <p:cNvPr id="18439" name="Rectangle 7"/>
            <p:cNvSpPr>
              <a:spLocks noChangeArrowheads="1"/>
            </p:cNvSpPr>
            <p:nvPr/>
          </p:nvSpPr>
          <p:spPr bwMode="auto">
            <a:xfrm>
              <a:off x="1200" y="768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dirty="0">
                  <a:latin typeface="Calibri" pitchFamily="34" charset="0"/>
                </a:rPr>
                <a:t>B2U(</a:t>
              </a:r>
              <a:r>
                <a:rPr lang="en-US" sz="1800" i="1" dirty="0">
                  <a:latin typeface="Calibri" pitchFamily="34" charset="0"/>
                </a:rPr>
                <a:t>X</a:t>
              </a:r>
              <a:r>
                <a:rPr lang="en-US" sz="1800" dirty="0">
                  <a:latin typeface="Calibri" pitchFamily="34" charset="0"/>
                </a:rPr>
                <a:t>)</a:t>
              </a:r>
            </a:p>
          </p:txBody>
        </p:sp>
        <p:sp>
          <p:nvSpPr>
            <p:cNvPr id="18440" name="Rectangle 8"/>
            <p:cNvSpPr>
              <a:spLocks noChangeArrowheads="1"/>
            </p:cNvSpPr>
            <p:nvPr/>
          </p:nvSpPr>
          <p:spPr bwMode="auto">
            <a:xfrm>
              <a:off x="480" y="960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0000</a:t>
              </a:r>
            </a:p>
          </p:txBody>
        </p:sp>
        <p:sp>
          <p:nvSpPr>
            <p:cNvPr id="18441" name="Rectangle 9"/>
            <p:cNvSpPr>
              <a:spLocks noChangeArrowheads="1"/>
            </p:cNvSpPr>
            <p:nvPr/>
          </p:nvSpPr>
          <p:spPr bwMode="auto">
            <a:xfrm>
              <a:off x="1824" y="960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18442" name="Rectangle 10"/>
            <p:cNvSpPr>
              <a:spLocks noChangeArrowheads="1"/>
            </p:cNvSpPr>
            <p:nvPr/>
          </p:nvSpPr>
          <p:spPr bwMode="auto">
            <a:xfrm>
              <a:off x="480" y="1152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0001</a:t>
              </a:r>
            </a:p>
          </p:txBody>
        </p:sp>
        <p:sp>
          <p:nvSpPr>
            <p:cNvPr id="18443" name="Rectangle 11"/>
            <p:cNvSpPr>
              <a:spLocks noChangeArrowheads="1"/>
            </p:cNvSpPr>
            <p:nvPr/>
          </p:nvSpPr>
          <p:spPr bwMode="auto">
            <a:xfrm>
              <a:off x="1824" y="1152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18444" name="Rectangle 12"/>
            <p:cNvSpPr>
              <a:spLocks noChangeArrowheads="1"/>
            </p:cNvSpPr>
            <p:nvPr/>
          </p:nvSpPr>
          <p:spPr bwMode="auto">
            <a:xfrm>
              <a:off x="480" y="1344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0010</a:t>
              </a:r>
            </a:p>
          </p:txBody>
        </p:sp>
        <p:sp>
          <p:nvSpPr>
            <p:cNvPr id="18445" name="Rectangle 13"/>
            <p:cNvSpPr>
              <a:spLocks noChangeArrowheads="1"/>
            </p:cNvSpPr>
            <p:nvPr/>
          </p:nvSpPr>
          <p:spPr bwMode="auto">
            <a:xfrm>
              <a:off x="1824" y="1344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2</a:t>
              </a:r>
            </a:p>
          </p:txBody>
        </p:sp>
        <p:sp>
          <p:nvSpPr>
            <p:cNvPr id="18446" name="Rectangle 14"/>
            <p:cNvSpPr>
              <a:spLocks noChangeArrowheads="1"/>
            </p:cNvSpPr>
            <p:nvPr/>
          </p:nvSpPr>
          <p:spPr bwMode="auto">
            <a:xfrm>
              <a:off x="480" y="1536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0011</a:t>
              </a:r>
            </a:p>
          </p:txBody>
        </p:sp>
        <p:sp>
          <p:nvSpPr>
            <p:cNvPr id="18447" name="Rectangle 15"/>
            <p:cNvSpPr>
              <a:spLocks noChangeArrowheads="1"/>
            </p:cNvSpPr>
            <p:nvPr/>
          </p:nvSpPr>
          <p:spPr bwMode="auto">
            <a:xfrm>
              <a:off x="1824" y="1536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3</a:t>
              </a:r>
            </a:p>
          </p:txBody>
        </p:sp>
        <p:sp>
          <p:nvSpPr>
            <p:cNvPr id="18448" name="Rectangle 16"/>
            <p:cNvSpPr>
              <a:spLocks noChangeArrowheads="1"/>
            </p:cNvSpPr>
            <p:nvPr/>
          </p:nvSpPr>
          <p:spPr bwMode="auto">
            <a:xfrm>
              <a:off x="480" y="1728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0100</a:t>
              </a:r>
            </a:p>
          </p:txBody>
        </p:sp>
        <p:sp>
          <p:nvSpPr>
            <p:cNvPr id="18449" name="Rectangle 17"/>
            <p:cNvSpPr>
              <a:spLocks noChangeArrowheads="1"/>
            </p:cNvSpPr>
            <p:nvPr/>
          </p:nvSpPr>
          <p:spPr bwMode="auto">
            <a:xfrm>
              <a:off x="1824" y="1728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4</a:t>
              </a:r>
            </a:p>
          </p:txBody>
        </p:sp>
        <p:sp>
          <p:nvSpPr>
            <p:cNvPr id="18450" name="Rectangle 18"/>
            <p:cNvSpPr>
              <a:spLocks noChangeArrowheads="1"/>
            </p:cNvSpPr>
            <p:nvPr/>
          </p:nvSpPr>
          <p:spPr bwMode="auto">
            <a:xfrm>
              <a:off x="480" y="1920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0101</a:t>
              </a:r>
            </a:p>
          </p:txBody>
        </p:sp>
        <p:sp>
          <p:nvSpPr>
            <p:cNvPr id="18451" name="Rectangle 19"/>
            <p:cNvSpPr>
              <a:spLocks noChangeArrowheads="1"/>
            </p:cNvSpPr>
            <p:nvPr/>
          </p:nvSpPr>
          <p:spPr bwMode="auto">
            <a:xfrm>
              <a:off x="1824" y="1920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5</a:t>
              </a:r>
            </a:p>
          </p:txBody>
        </p:sp>
        <p:sp>
          <p:nvSpPr>
            <p:cNvPr id="18452" name="Rectangle 20"/>
            <p:cNvSpPr>
              <a:spLocks noChangeArrowheads="1"/>
            </p:cNvSpPr>
            <p:nvPr/>
          </p:nvSpPr>
          <p:spPr bwMode="auto">
            <a:xfrm>
              <a:off x="480" y="2112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0110</a:t>
              </a:r>
            </a:p>
          </p:txBody>
        </p:sp>
        <p:sp>
          <p:nvSpPr>
            <p:cNvPr id="18453" name="Rectangle 21"/>
            <p:cNvSpPr>
              <a:spLocks noChangeArrowheads="1"/>
            </p:cNvSpPr>
            <p:nvPr/>
          </p:nvSpPr>
          <p:spPr bwMode="auto">
            <a:xfrm>
              <a:off x="1824" y="2112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6</a:t>
              </a:r>
            </a:p>
          </p:txBody>
        </p:sp>
        <p:sp>
          <p:nvSpPr>
            <p:cNvPr id="18454" name="Rectangle 22"/>
            <p:cNvSpPr>
              <a:spLocks noChangeArrowheads="1"/>
            </p:cNvSpPr>
            <p:nvPr/>
          </p:nvSpPr>
          <p:spPr bwMode="auto">
            <a:xfrm>
              <a:off x="480" y="2304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0111</a:t>
              </a:r>
            </a:p>
          </p:txBody>
        </p:sp>
        <p:sp>
          <p:nvSpPr>
            <p:cNvPr id="18455" name="Rectangle 23"/>
            <p:cNvSpPr>
              <a:spLocks noChangeArrowheads="1"/>
            </p:cNvSpPr>
            <p:nvPr/>
          </p:nvSpPr>
          <p:spPr bwMode="auto">
            <a:xfrm>
              <a:off x="1824" y="2304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7</a:t>
              </a:r>
            </a:p>
          </p:txBody>
        </p:sp>
        <p:sp>
          <p:nvSpPr>
            <p:cNvPr id="18456" name="Rectangle 24"/>
            <p:cNvSpPr>
              <a:spLocks noChangeArrowheads="1"/>
            </p:cNvSpPr>
            <p:nvPr/>
          </p:nvSpPr>
          <p:spPr bwMode="auto">
            <a:xfrm>
              <a:off x="1824" y="2496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–8</a:t>
              </a:r>
            </a:p>
          </p:txBody>
        </p:sp>
        <p:sp>
          <p:nvSpPr>
            <p:cNvPr id="18457" name="Rectangle 25"/>
            <p:cNvSpPr>
              <a:spLocks noChangeArrowheads="1"/>
            </p:cNvSpPr>
            <p:nvPr/>
          </p:nvSpPr>
          <p:spPr bwMode="auto">
            <a:xfrm>
              <a:off x="1200" y="2496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8</a:t>
              </a:r>
            </a:p>
          </p:txBody>
        </p:sp>
        <p:sp>
          <p:nvSpPr>
            <p:cNvPr id="18458" name="Rectangle 26"/>
            <p:cNvSpPr>
              <a:spLocks noChangeArrowheads="1"/>
            </p:cNvSpPr>
            <p:nvPr/>
          </p:nvSpPr>
          <p:spPr bwMode="auto">
            <a:xfrm>
              <a:off x="1824" y="2688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–7</a:t>
              </a:r>
            </a:p>
          </p:txBody>
        </p:sp>
        <p:sp>
          <p:nvSpPr>
            <p:cNvPr id="18459" name="Rectangle 27"/>
            <p:cNvSpPr>
              <a:spLocks noChangeArrowheads="1"/>
            </p:cNvSpPr>
            <p:nvPr/>
          </p:nvSpPr>
          <p:spPr bwMode="auto">
            <a:xfrm>
              <a:off x="1200" y="2688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9</a:t>
              </a:r>
            </a:p>
          </p:txBody>
        </p:sp>
        <p:sp>
          <p:nvSpPr>
            <p:cNvPr id="18460" name="Rectangle 28"/>
            <p:cNvSpPr>
              <a:spLocks noChangeArrowheads="1"/>
            </p:cNvSpPr>
            <p:nvPr/>
          </p:nvSpPr>
          <p:spPr bwMode="auto">
            <a:xfrm>
              <a:off x="1824" y="2880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–6</a:t>
              </a:r>
            </a:p>
          </p:txBody>
        </p:sp>
        <p:sp>
          <p:nvSpPr>
            <p:cNvPr id="18461" name="Rectangle 29"/>
            <p:cNvSpPr>
              <a:spLocks noChangeArrowheads="1"/>
            </p:cNvSpPr>
            <p:nvPr/>
          </p:nvSpPr>
          <p:spPr bwMode="auto">
            <a:xfrm>
              <a:off x="1200" y="2880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10</a:t>
              </a:r>
            </a:p>
          </p:txBody>
        </p:sp>
        <p:sp>
          <p:nvSpPr>
            <p:cNvPr id="18462" name="Rectangle 30"/>
            <p:cNvSpPr>
              <a:spLocks noChangeArrowheads="1"/>
            </p:cNvSpPr>
            <p:nvPr/>
          </p:nvSpPr>
          <p:spPr bwMode="auto">
            <a:xfrm>
              <a:off x="1824" y="3072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–5</a:t>
              </a:r>
            </a:p>
          </p:txBody>
        </p:sp>
        <p:sp>
          <p:nvSpPr>
            <p:cNvPr id="18463" name="Rectangle 31"/>
            <p:cNvSpPr>
              <a:spLocks noChangeArrowheads="1"/>
            </p:cNvSpPr>
            <p:nvPr/>
          </p:nvSpPr>
          <p:spPr bwMode="auto">
            <a:xfrm>
              <a:off x="1200" y="3072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11</a:t>
              </a:r>
            </a:p>
          </p:txBody>
        </p:sp>
        <p:sp>
          <p:nvSpPr>
            <p:cNvPr id="18464" name="Rectangle 32"/>
            <p:cNvSpPr>
              <a:spLocks noChangeArrowheads="1"/>
            </p:cNvSpPr>
            <p:nvPr/>
          </p:nvSpPr>
          <p:spPr bwMode="auto">
            <a:xfrm>
              <a:off x="1824" y="3264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–4</a:t>
              </a:r>
            </a:p>
          </p:txBody>
        </p:sp>
        <p:sp>
          <p:nvSpPr>
            <p:cNvPr id="18465" name="Rectangle 33"/>
            <p:cNvSpPr>
              <a:spLocks noChangeArrowheads="1"/>
            </p:cNvSpPr>
            <p:nvPr/>
          </p:nvSpPr>
          <p:spPr bwMode="auto">
            <a:xfrm>
              <a:off x="1200" y="3264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12</a:t>
              </a:r>
            </a:p>
          </p:txBody>
        </p:sp>
        <p:sp>
          <p:nvSpPr>
            <p:cNvPr id="18466" name="Rectangle 34"/>
            <p:cNvSpPr>
              <a:spLocks noChangeArrowheads="1"/>
            </p:cNvSpPr>
            <p:nvPr/>
          </p:nvSpPr>
          <p:spPr bwMode="auto">
            <a:xfrm>
              <a:off x="1824" y="3456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–3</a:t>
              </a:r>
            </a:p>
          </p:txBody>
        </p:sp>
        <p:sp>
          <p:nvSpPr>
            <p:cNvPr id="18467" name="Rectangle 35"/>
            <p:cNvSpPr>
              <a:spLocks noChangeArrowheads="1"/>
            </p:cNvSpPr>
            <p:nvPr/>
          </p:nvSpPr>
          <p:spPr bwMode="auto">
            <a:xfrm>
              <a:off x="1200" y="3456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13</a:t>
              </a:r>
            </a:p>
          </p:txBody>
        </p:sp>
        <p:sp>
          <p:nvSpPr>
            <p:cNvPr id="18468" name="Rectangle 36"/>
            <p:cNvSpPr>
              <a:spLocks noChangeArrowheads="1"/>
            </p:cNvSpPr>
            <p:nvPr/>
          </p:nvSpPr>
          <p:spPr bwMode="auto">
            <a:xfrm>
              <a:off x="1824" y="3648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–2</a:t>
              </a:r>
            </a:p>
          </p:txBody>
        </p:sp>
        <p:sp>
          <p:nvSpPr>
            <p:cNvPr id="18469" name="Rectangle 37"/>
            <p:cNvSpPr>
              <a:spLocks noChangeArrowheads="1"/>
            </p:cNvSpPr>
            <p:nvPr/>
          </p:nvSpPr>
          <p:spPr bwMode="auto">
            <a:xfrm>
              <a:off x="1200" y="3648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14</a:t>
              </a:r>
            </a:p>
          </p:txBody>
        </p:sp>
        <p:sp>
          <p:nvSpPr>
            <p:cNvPr id="18470" name="Rectangle 38"/>
            <p:cNvSpPr>
              <a:spLocks noChangeArrowheads="1"/>
            </p:cNvSpPr>
            <p:nvPr/>
          </p:nvSpPr>
          <p:spPr bwMode="auto">
            <a:xfrm>
              <a:off x="1824" y="3840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–1</a:t>
              </a:r>
            </a:p>
          </p:txBody>
        </p:sp>
        <p:sp>
          <p:nvSpPr>
            <p:cNvPr id="18471" name="Rectangle 39"/>
            <p:cNvSpPr>
              <a:spLocks noChangeArrowheads="1"/>
            </p:cNvSpPr>
            <p:nvPr/>
          </p:nvSpPr>
          <p:spPr bwMode="auto">
            <a:xfrm>
              <a:off x="1200" y="3840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15</a:t>
              </a:r>
            </a:p>
          </p:txBody>
        </p:sp>
        <p:sp>
          <p:nvSpPr>
            <p:cNvPr id="18472" name="Rectangle 40"/>
            <p:cNvSpPr>
              <a:spLocks noChangeArrowheads="1"/>
            </p:cNvSpPr>
            <p:nvPr/>
          </p:nvSpPr>
          <p:spPr bwMode="auto">
            <a:xfrm>
              <a:off x="480" y="2496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1000</a:t>
              </a:r>
            </a:p>
          </p:txBody>
        </p:sp>
        <p:sp>
          <p:nvSpPr>
            <p:cNvPr id="18473" name="Rectangle 41"/>
            <p:cNvSpPr>
              <a:spLocks noChangeArrowheads="1"/>
            </p:cNvSpPr>
            <p:nvPr/>
          </p:nvSpPr>
          <p:spPr bwMode="auto">
            <a:xfrm>
              <a:off x="480" y="2688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1001</a:t>
              </a:r>
            </a:p>
          </p:txBody>
        </p:sp>
        <p:sp>
          <p:nvSpPr>
            <p:cNvPr id="18474" name="Rectangle 42"/>
            <p:cNvSpPr>
              <a:spLocks noChangeArrowheads="1"/>
            </p:cNvSpPr>
            <p:nvPr/>
          </p:nvSpPr>
          <p:spPr bwMode="auto">
            <a:xfrm>
              <a:off x="480" y="2880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1010</a:t>
              </a:r>
            </a:p>
          </p:txBody>
        </p:sp>
        <p:sp>
          <p:nvSpPr>
            <p:cNvPr id="18475" name="Rectangle 43"/>
            <p:cNvSpPr>
              <a:spLocks noChangeArrowheads="1"/>
            </p:cNvSpPr>
            <p:nvPr/>
          </p:nvSpPr>
          <p:spPr bwMode="auto">
            <a:xfrm>
              <a:off x="480" y="3072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1011</a:t>
              </a:r>
            </a:p>
          </p:txBody>
        </p:sp>
        <p:sp>
          <p:nvSpPr>
            <p:cNvPr id="18476" name="Rectangle 44"/>
            <p:cNvSpPr>
              <a:spLocks noChangeArrowheads="1"/>
            </p:cNvSpPr>
            <p:nvPr/>
          </p:nvSpPr>
          <p:spPr bwMode="auto">
            <a:xfrm>
              <a:off x="480" y="3264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1100</a:t>
              </a:r>
            </a:p>
          </p:txBody>
        </p:sp>
        <p:sp>
          <p:nvSpPr>
            <p:cNvPr id="18477" name="Rectangle 45"/>
            <p:cNvSpPr>
              <a:spLocks noChangeArrowheads="1"/>
            </p:cNvSpPr>
            <p:nvPr/>
          </p:nvSpPr>
          <p:spPr bwMode="auto">
            <a:xfrm>
              <a:off x="480" y="3456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1101</a:t>
              </a:r>
            </a:p>
          </p:txBody>
        </p:sp>
        <p:sp>
          <p:nvSpPr>
            <p:cNvPr id="18478" name="Rectangle 46"/>
            <p:cNvSpPr>
              <a:spLocks noChangeArrowheads="1"/>
            </p:cNvSpPr>
            <p:nvPr/>
          </p:nvSpPr>
          <p:spPr bwMode="auto">
            <a:xfrm>
              <a:off x="480" y="3648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1110</a:t>
              </a:r>
            </a:p>
          </p:txBody>
        </p:sp>
        <p:sp>
          <p:nvSpPr>
            <p:cNvPr id="18479" name="Rectangle 47"/>
            <p:cNvSpPr>
              <a:spLocks noChangeArrowheads="1"/>
            </p:cNvSpPr>
            <p:nvPr/>
          </p:nvSpPr>
          <p:spPr bwMode="auto">
            <a:xfrm>
              <a:off x="480" y="3840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1111</a:t>
              </a:r>
            </a:p>
          </p:txBody>
        </p:sp>
        <p:sp>
          <p:nvSpPr>
            <p:cNvPr id="18480" name="Rectangle 48"/>
            <p:cNvSpPr>
              <a:spLocks noChangeArrowheads="1"/>
            </p:cNvSpPr>
            <p:nvPr/>
          </p:nvSpPr>
          <p:spPr bwMode="auto">
            <a:xfrm>
              <a:off x="1200" y="960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18481" name="Rectangle 49"/>
            <p:cNvSpPr>
              <a:spLocks noChangeArrowheads="1"/>
            </p:cNvSpPr>
            <p:nvPr/>
          </p:nvSpPr>
          <p:spPr bwMode="auto">
            <a:xfrm>
              <a:off x="1200" y="1152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18482" name="Rectangle 50"/>
            <p:cNvSpPr>
              <a:spLocks noChangeArrowheads="1"/>
            </p:cNvSpPr>
            <p:nvPr/>
          </p:nvSpPr>
          <p:spPr bwMode="auto">
            <a:xfrm>
              <a:off x="1200" y="1344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2</a:t>
              </a:r>
            </a:p>
          </p:txBody>
        </p:sp>
        <p:sp>
          <p:nvSpPr>
            <p:cNvPr id="18483" name="Rectangle 51"/>
            <p:cNvSpPr>
              <a:spLocks noChangeArrowheads="1"/>
            </p:cNvSpPr>
            <p:nvPr/>
          </p:nvSpPr>
          <p:spPr bwMode="auto">
            <a:xfrm>
              <a:off x="1200" y="1536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3</a:t>
              </a:r>
            </a:p>
          </p:txBody>
        </p:sp>
        <p:sp>
          <p:nvSpPr>
            <p:cNvPr id="18484" name="Rectangle 52"/>
            <p:cNvSpPr>
              <a:spLocks noChangeArrowheads="1"/>
            </p:cNvSpPr>
            <p:nvPr/>
          </p:nvSpPr>
          <p:spPr bwMode="auto">
            <a:xfrm>
              <a:off x="1200" y="1728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4</a:t>
              </a:r>
            </a:p>
          </p:txBody>
        </p:sp>
        <p:sp>
          <p:nvSpPr>
            <p:cNvPr id="18485" name="Rectangle 53"/>
            <p:cNvSpPr>
              <a:spLocks noChangeArrowheads="1"/>
            </p:cNvSpPr>
            <p:nvPr/>
          </p:nvSpPr>
          <p:spPr bwMode="auto">
            <a:xfrm>
              <a:off x="1200" y="1920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5</a:t>
              </a:r>
            </a:p>
          </p:txBody>
        </p:sp>
        <p:sp>
          <p:nvSpPr>
            <p:cNvPr id="18486" name="Rectangle 54"/>
            <p:cNvSpPr>
              <a:spLocks noChangeArrowheads="1"/>
            </p:cNvSpPr>
            <p:nvPr/>
          </p:nvSpPr>
          <p:spPr bwMode="auto">
            <a:xfrm>
              <a:off x="1200" y="2112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6</a:t>
              </a:r>
            </a:p>
          </p:txBody>
        </p:sp>
        <p:sp>
          <p:nvSpPr>
            <p:cNvPr id="18487" name="Rectangle 55"/>
            <p:cNvSpPr>
              <a:spLocks noChangeArrowheads="1"/>
            </p:cNvSpPr>
            <p:nvPr/>
          </p:nvSpPr>
          <p:spPr bwMode="auto">
            <a:xfrm>
              <a:off x="1200" y="2304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7</a:t>
              </a:r>
            </a:p>
          </p:txBody>
        </p:sp>
        <p:sp>
          <p:nvSpPr>
            <p:cNvPr id="18488" name="Rectangle 56"/>
            <p:cNvSpPr>
              <a:spLocks noChangeArrowheads="1"/>
            </p:cNvSpPr>
            <p:nvPr/>
          </p:nvSpPr>
          <p:spPr bwMode="auto">
            <a:xfrm>
              <a:off x="484" y="772"/>
              <a:ext cx="1952" cy="17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18489" name="Rectangle 57"/>
            <p:cNvSpPr>
              <a:spLocks noChangeArrowheads="1"/>
            </p:cNvSpPr>
            <p:nvPr/>
          </p:nvSpPr>
          <p:spPr bwMode="auto">
            <a:xfrm>
              <a:off x="484" y="964"/>
              <a:ext cx="1952" cy="305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800"/>
            </a:p>
          </p:txBody>
        </p:sp>
      </p:grp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Today: Bits, Bytes, and Integers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Representing information as bits</a:t>
            </a:r>
          </a:p>
          <a:p>
            <a:r>
              <a:rPr lang="en-US" dirty="0">
                <a:solidFill>
                  <a:srgbClr val="A6A6A6"/>
                </a:solidFill>
              </a:rPr>
              <a:t>Bit-level manipulations</a:t>
            </a:r>
          </a:p>
          <a:p>
            <a:r>
              <a:rPr lang="en-US" dirty="0"/>
              <a:t>Integers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Representation: unsigned and signed</a:t>
            </a:r>
          </a:p>
          <a:p>
            <a:pPr lvl="1"/>
            <a:r>
              <a:rPr lang="en-US" b="1" dirty="0"/>
              <a:t>Conversion, casting</a:t>
            </a:r>
          </a:p>
          <a:p>
            <a:pPr lvl="1"/>
            <a:r>
              <a:rPr lang="en-US" dirty="0">
                <a:solidFill>
                  <a:srgbClr val="A6A6A6"/>
                </a:solidFill>
              </a:rPr>
              <a:t>Expanding, truncating</a:t>
            </a:r>
          </a:p>
          <a:p>
            <a:pPr lvl="1"/>
            <a:r>
              <a:rPr lang="en-US" dirty="0">
                <a:solidFill>
                  <a:srgbClr val="A6A6A6"/>
                </a:solidFill>
              </a:rPr>
              <a:t>Addition, negation, multiplication, shifting</a:t>
            </a:r>
          </a:p>
          <a:p>
            <a:pPr lvl="1"/>
            <a:r>
              <a:rPr lang="en-US" dirty="0">
                <a:solidFill>
                  <a:srgbClr val="A6A6A6"/>
                </a:solidFill>
              </a:rPr>
              <a:t>Summary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Representations in memory, pointers, strings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73" name="Rectangle 3"/>
          <p:cNvSpPr>
            <a:spLocks noChangeArrowheads="1"/>
          </p:cNvSpPr>
          <p:nvPr/>
        </p:nvSpPr>
        <p:spPr bwMode="auto">
          <a:xfrm>
            <a:off x="3213100" y="1841499"/>
            <a:ext cx="2336800" cy="1041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 anchorCtr="1"/>
          <a:lstStyle/>
          <a:p>
            <a:pPr algn="ctr">
              <a:lnSpc>
                <a:spcPct val="100000"/>
              </a:lnSpc>
            </a:pPr>
            <a:r>
              <a:rPr lang="en-US" sz="2000" b="0">
                <a:latin typeface="Calibri" pitchFamily="34" charset="0"/>
              </a:rPr>
              <a:t>T2U</a:t>
            </a:r>
          </a:p>
        </p:txBody>
      </p:sp>
      <p:sp>
        <p:nvSpPr>
          <p:cNvPr id="19474" name="Rectangle 4"/>
          <p:cNvSpPr>
            <a:spLocks noChangeArrowheads="1"/>
          </p:cNvSpPr>
          <p:nvPr/>
        </p:nvSpPr>
        <p:spPr bwMode="auto">
          <a:xfrm>
            <a:off x="3517900" y="2222499"/>
            <a:ext cx="584200" cy="279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/>
          <a:p>
            <a:pPr algn="ctr"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T2B</a:t>
            </a:r>
          </a:p>
        </p:txBody>
      </p:sp>
      <p:sp>
        <p:nvSpPr>
          <p:cNvPr id="19475" name="Rectangle 5"/>
          <p:cNvSpPr>
            <a:spLocks noChangeArrowheads="1"/>
          </p:cNvSpPr>
          <p:nvPr/>
        </p:nvSpPr>
        <p:spPr bwMode="auto">
          <a:xfrm>
            <a:off x="4660900" y="2222499"/>
            <a:ext cx="584200" cy="279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/>
          <a:p>
            <a:pPr algn="ctr">
              <a:lnSpc>
                <a:spcPct val="100000"/>
              </a:lnSpc>
            </a:pPr>
            <a:r>
              <a:rPr lang="en-US" sz="2000" b="0">
                <a:latin typeface="Calibri" pitchFamily="34" charset="0"/>
              </a:rPr>
              <a:t>B2U</a:t>
            </a:r>
          </a:p>
        </p:txBody>
      </p:sp>
      <p:sp>
        <p:nvSpPr>
          <p:cNvPr id="19476" name="Line 6"/>
          <p:cNvSpPr>
            <a:spLocks noChangeShapeType="1"/>
          </p:cNvSpPr>
          <p:nvPr/>
        </p:nvSpPr>
        <p:spPr bwMode="auto">
          <a:xfrm>
            <a:off x="2527300" y="2362199"/>
            <a:ext cx="965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9477" name="Line 7"/>
          <p:cNvSpPr>
            <a:spLocks noChangeShapeType="1"/>
          </p:cNvSpPr>
          <p:nvPr/>
        </p:nvSpPr>
        <p:spPr bwMode="auto">
          <a:xfrm>
            <a:off x="5270500" y="2362199"/>
            <a:ext cx="965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9478" name="Line 8"/>
          <p:cNvSpPr>
            <a:spLocks noChangeShapeType="1"/>
          </p:cNvSpPr>
          <p:nvPr/>
        </p:nvSpPr>
        <p:spPr bwMode="auto">
          <a:xfrm>
            <a:off x="4127500" y="2362199"/>
            <a:ext cx="508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9479" name="Rectangle 9"/>
          <p:cNvSpPr>
            <a:spLocks noChangeArrowheads="1"/>
          </p:cNvSpPr>
          <p:nvPr/>
        </p:nvSpPr>
        <p:spPr bwMode="auto">
          <a:xfrm>
            <a:off x="0" y="1674812"/>
            <a:ext cx="2622550" cy="4587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>
                <a:latin typeface="Calibri" pitchFamily="34" charset="0"/>
              </a:rPr>
              <a:t>Two’s Complement</a:t>
            </a:r>
          </a:p>
        </p:txBody>
      </p:sp>
      <p:sp>
        <p:nvSpPr>
          <p:cNvPr id="19480" name="Rectangle 10"/>
          <p:cNvSpPr>
            <a:spLocks noChangeArrowheads="1"/>
          </p:cNvSpPr>
          <p:nvPr/>
        </p:nvSpPr>
        <p:spPr bwMode="auto">
          <a:xfrm>
            <a:off x="6324600" y="1612105"/>
            <a:ext cx="1377950" cy="4587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Unsigned</a:t>
            </a:r>
          </a:p>
        </p:txBody>
      </p:sp>
      <p:sp>
        <p:nvSpPr>
          <p:cNvPr id="19481" name="Rectangle 11"/>
          <p:cNvSpPr>
            <a:spLocks noChangeArrowheads="1"/>
          </p:cNvSpPr>
          <p:nvPr/>
        </p:nvSpPr>
        <p:spPr bwMode="auto">
          <a:xfrm>
            <a:off x="2947988" y="2949574"/>
            <a:ext cx="2919413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Maintain Same Bit Pattern</a:t>
            </a:r>
          </a:p>
        </p:txBody>
      </p:sp>
      <p:sp>
        <p:nvSpPr>
          <p:cNvPr id="19482" name="Rectangle 12"/>
          <p:cNvSpPr>
            <a:spLocks noChangeArrowheads="1"/>
          </p:cNvSpPr>
          <p:nvPr/>
        </p:nvSpPr>
        <p:spPr bwMode="auto">
          <a:xfrm>
            <a:off x="2043113" y="2131700"/>
            <a:ext cx="318997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 dirty="0">
                <a:latin typeface="Times" pitchFamily="18" charset="0"/>
              </a:rPr>
              <a:t>x</a:t>
            </a:r>
          </a:p>
        </p:txBody>
      </p:sp>
      <p:sp>
        <p:nvSpPr>
          <p:cNvPr id="19483" name="Rectangle 13"/>
          <p:cNvSpPr>
            <a:spLocks noChangeArrowheads="1"/>
          </p:cNvSpPr>
          <p:nvPr/>
        </p:nvSpPr>
        <p:spPr bwMode="auto">
          <a:xfrm>
            <a:off x="6310313" y="2131700"/>
            <a:ext cx="472885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ux</a:t>
            </a:r>
          </a:p>
        </p:txBody>
      </p:sp>
      <p:sp>
        <p:nvSpPr>
          <p:cNvPr id="19484" name="Rectangle 14"/>
          <p:cNvSpPr>
            <a:spLocks noChangeArrowheads="1"/>
          </p:cNvSpPr>
          <p:nvPr/>
        </p:nvSpPr>
        <p:spPr bwMode="auto">
          <a:xfrm>
            <a:off x="4176713" y="2304884"/>
            <a:ext cx="370293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 dirty="0">
                <a:latin typeface="Times" pitchFamily="18" charset="0"/>
              </a:rPr>
              <a:t>X</a:t>
            </a:r>
          </a:p>
        </p:txBody>
      </p:sp>
      <p:sp>
        <p:nvSpPr>
          <p:cNvPr id="198694" name="Rectangle 38"/>
          <p:cNvSpPr>
            <a:spLocks noGrp="1" noChangeArrowheads="1"/>
          </p:cNvSpPr>
          <p:nvPr>
            <p:ph type="title"/>
          </p:nvPr>
        </p:nvSpPr>
        <p:spPr>
          <a:xfrm>
            <a:off x="357018" y="533400"/>
            <a:ext cx="7592093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Mapping Between Signed &amp; Unsigned</a:t>
            </a:r>
          </a:p>
        </p:txBody>
      </p:sp>
      <p:sp>
        <p:nvSpPr>
          <p:cNvPr id="19460" name="Rectangle 42"/>
          <p:cNvSpPr>
            <a:spLocks noChangeArrowheads="1"/>
          </p:cNvSpPr>
          <p:nvPr/>
        </p:nvSpPr>
        <p:spPr bwMode="auto">
          <a:xfrm>
            <a:off x="3224213" y="3709988"/>
            <a:ext cx="2336800" cy="1041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 anchorCtr="1"/>
          <a:lstStyle/>
          <a:p>
            <a:pPr algn="ctr"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U2T</a:t>
            </a:r>
          </a:p>
        </p:txBody>
      </p:sp>
      <p:sp>
        <p:nvSpPr>
          <p:cNvPr id="19461" name="Rectangle 43"/>
          <p:cNvSpPr>
            <a:spLocks noChangeArrowheads="1"/>
          </p:cNvSpPr>
          <p:nvPr/>
        </p:nvSpPr>
        <p:spPr bwMode="auto">
          <a:xfrm>
            <a:off x="3529013" y="4090988"/>
            <a:ext cx="584200" cy="279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/>
          <a:p>
            <a:pPr algn="ctr">
              <a:lnSpc>
                <a:spcPct val="100000"/>
              </a:lnSpc>
            </a:pPr>
            <a:r>
              <a:rPr lang="en-US" sz="2000" b="0">
                <a:latin typeface="Calibri" pitchFamily="34" charset="0"/>
              </a:rPr>
              <a:t>U2B</a:t>
            </a:r>
          </a:p>
        </p:txBody>
      </p:sp>
      <p:sp>
        <p:nvSpPr>
          <p:cNvPr id="19462" name="Rectangle 44"/>
          <p:cNvSpPr>
            <a:spLocks noChangeArrowheads="1"/>
          </p:cNvSpPr>
          <p:nvPr/>
        </p:nvSpPr>
        <p:spPr bwMode="auto">
          <a:xfrm>
            <a:off x="4672013" y="4090988"/>
            <a:ext cx="584200" cy="279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/>
          <a:p>
            <a:pPr algn="ctr">
              <a:lnSpc>
                <a:spcPct val="100000"/>
              </a:lnSpc>
            </a:pPr>
            <a:r>
              <a:rPr lang="en-US" sz="2000" b="0">
                <a:latin typeface="Calibri" pitchFamily="34" charset="0"/>
              </a:rPr>
              <a:t>B2T</a:t>
            </a:r>
          </a:p>
        </p:txBody>
      </p:sp>
      <p:sp>
        <p:nvSpPr>
          <p:cNvPr id="19463" name="Line 45"/>
          <p:cNvSpPr>
            <a:spLocks noChangeShapeType="1"/>
          </p:cNvSpPr>
          <p:nvPr/>
        </p:nvSpPr>
        <p:spPr bwMode="auto">
          <a:xfrm>
            <a:off x="2538413" y="4230688"/>
            <a:ext cx="965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4" name="Line 46"/>
          <p:cNvSpPr>
            <a:spLocks noChangeShapeType="1"/>
          </p:cNvSpPr>
          <p:nvPr/>
        </p:nvSpPr>
        <p:spPr bwMode="auto">
          <a:xfrm>
            <a:off x="5281613" y="4230688"/>
            <a:ext cx="965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5" name="Line 47"/>
          <p:cNvSpPr>
            <a:spLocks noChangeShapeType="1"/>
          </p:cNvSpPr>
          <p:nvPr/>
        </p:nvSpPr>
        <p:spPr bwMode="auto">
          <a:xfrm>
            <a:off x="4138613" y="4230688"/>
            <a:ext cx="508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6" name="Rectangle 48"/>
          <p:cNvSpPr>
            <a:spLocks noChangeArrowheads="1"/>
          </p:cNvSpPr>
          <p:nvPr/>
        </p:nvSpPr>
        <p:spPr bwMode="auto">
          <a:xfrm>
            <a:off x="6324600" y="3580606"/>
            <a:ext cx="2622768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>
                <a:latin typeface="Calibri" pitchFamily="34" charset="0"/>
              </a:rPr>
              <a:t>Two’s Complement</a:t>
            </a:r>
          </a:p>
        </p:txBody>
      </p:sp>
      <p:sp>
        <p:nvSpPr>
          <p:cNvPr id="19467" name="Rectangle 49"/>
          <p:cNvSpPr>
            <a:spLocks noChangeArrowheads="1"/>
          </p:cNvSpPr>
          <p:nvPr/>
        </p:nvSpPr>
        <p:spPr bwMode="auto">
          <a:xfrm>
            <a:off x="1243968" y="3657600"/>
            <a:ext cx="1378582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>
                <a:latin typeface="Calibri" pitchFamily="34" charset="0"/>
              </a:rPr>
              <a:t>Unsigned</a:t>
            </a:r>
          </a:p>
        </p:txBody>
      </p:sp>
      <p:sp>
        <p:nvSpPr>
          <p:cNvPr id="19468" name="Rectangle 50"/>
          <p:cNvSpPr>
            <a:spLocks noChangeArrowheads="1"/>
          </p:cNvSpPr>
          <p:nvPr/>
        </p:nvSpPr>
        <p:spPr bwMode="auto">
          <a:xfrm>
            <a:off x="2947306" y="4818063"/>
            <a:ext cx="2920094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>
                <a:latin typeface="Calibri" pitchFamily="34" charset="0"/>
              </a:rPr>
              <a:t>Maintain Same Bit Pattern</a:t>
            </a:r>
          </a:p>
        </p:txBody>
      </p:sp>
      <p:sp>
        <p:nvSpPr>
          <p:cNvPr id="19469" name="Rectangle 51"/>
          <p:cNvSpPr>
            <a:spLocks noChangeArrowheads="1"/>
          </p:cNvSpPr>
          <p:nvPr/>
        </p:nvSpPr>
        <p:spPr bwMode="auto">
          <a:xfrm>
            <a:off x="2054225" y="3962400"/>
            <a:ext cx="396875" cy="3635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 dirty="0" err="1">
                <a:latin typeface="Times" pitchFamily="18" charset="0"/>
              </a:rPr>
              <a:t>ux</a:t>
            </a:r>
            <a:endParaRPr lang="en-US" b="0" i="1" dirty="0">
              <a:latin typeface="Times" pitchFamily="18" charset="0"/>
            </a:endParaRPr>
          </a:p>
        </p:txBody>
      </p:sp>
      <p:sp>
        <p:nvSpPr>
          <p:cNvPr id="19470" name="Rectangle 52"/>
          <p:cNvSpPr>
            <a:spLocks noChangeArrowheads="1"/>
          </p:cNvSpPr>
          <p:nvPr/>
        </p:nvSpPr>
        <p:spPr bwMode="auto">
          <a:xfrm>
            <a:off x="6321425" y="3962400"/>
            <a:ext cx="282575" cy="3635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x</a:t>
            </a:r>
            <a:endParaRPr lang="en-US" b="0" i="1">
              <a:latin typeface="Symbol" pitchFamily="18" charset="2"/>
            </a:endParaRPr>
          </a:p>
        </p:txBody>
      </p:sp>
      <p:sp>
        <p:nvSpPr>
          <p:cNvPr id="19471" name="Rectangle 53"/>
          <p:cNvSpPr>
            <a:spLocks noChangeArrowheads="1"/>
          </p:cNvSpPr>
          <p:nvPr/>
        </p:nvSpPr>
        <p:spPr bwMode="auto">
          <a:xfrm>
            <a:off x="4173971" y="4170219"/>
            <a:ext cx="320675" cy="3635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 dirty="0">
                <a:latin typeface="Times" pitchFamily="18" charset="0"/>
              </a:rPr>
              <a:t>X</a:t>
            </a:r>
          </a:p>
        </p:txBody>
      </p:sp>
      <p:sp>
        <p:nvSpPr>
          <p:cNvPr id="19472" name="Rectangle 56"/>
          <p:cNvSpPr>
            <a:spLocks noGrp="1" noChangeArrowheads="1"/>
          </p:cNvSpPr>
          <p:nvPr>
            <p:ph type="body" idx="1"/>
          </p:nvPr>
        </p:nvSpPr>
        <p:spPr>
          <a:xfrm>
            <a:off x="290513" y="5670550"/>
            <a:ext cx="8656855" cy="882650"/>
          </a:xfrm>
        </p:spPr>
        <p:txBody>
          <a:bodyPr/>
          <a:lstStyle/>
          <a:p>
            <a:r>
              <a:rPr lang="en-US" dirty="0"/>
              <a:t>Mappings between unsigned and two’s complement numbers:</a:t>
            </a:r>
            <a:br>
              <a:rPr lang="en-US" dirty="0"/>
            </a:b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Keep bit representations and reinterpret</a:t>
            </a:r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04813" y="247650"/>
            <a:ext cx="6824662" cy="555625"/>
          </a:xfrm>
          <a:noFill/>
        </p:spPr>
        <p:txBody>
          <a:bodyPr wrap="none" lIns="63500" tIns="25400" rIns="63500" bIns="25400" anchor="t">
            <a:spAutoFit/>
          </a:bodyPr>
          <a:lstStyle/>
          <a:p>
            <a:pPr eaLnBrk="1" hangingPunct="1"/>
            <a:r>
              <a:rPr lang="en-US" dirty="0"/>
              <a:t>Mapping Signed </a:t>
            </a:r>
            <a:r>
              <a:rPr lang="en-US" dirty="0">
                <a:sym typeface="Symbol" pitchFamily="18" charset="2"/>
              </a:rPr>
              <a:t></a:t>
            </a:r>
            <a:r>
              <a:rPr lang="en-US" dirty="0"/>
              <a:t> Unsigned</a:t>
            </a:r>
          </a:p>
        </p:txBody>
      </p:sp>
      <p:graphicFrame>
        <p:nvGraphicFramePr>
          <p:cNvPr id="203779" name="Group 3"/>
          <p:cNvGraphicFramePr>
            <a:graphicFrameLocks noGrp="1"/>
          </p:cNvGraphicFramePr>
          <p:nvPr/>
        </p:nvGraphicFramePr>
        <p:xfrm>
          <a:off x="3733800" y="990600"/>
          <a:ext cx="1143000" cy="5548821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9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alibri" pitchFamily="34" charset="0"/>
                        </a:rPr>
                        <a:t>Signed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2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1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3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4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5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6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7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-8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-7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-6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-5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-4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-3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-2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graphicFrame>
        <p:nvGraphicFramePr>
          <p:cNvPr id="203817" name="Group 41"/>
          <p:cNvGraphicFramePr>
            <a:graphicFrameLocks noGrp="1"/>
          </p:cNvGraphicFramePr>
          <p:nvPr/>
        </p:nvGraphicFramePr>
        <p:xfrm>
          <a:off x="7010400" y="1004379"/>
          <a:ext cx="1143000" cy="5548821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9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alibri" pitchFamily="34" charset="0"/>
                        </a:rPr>
                        <a:t>Unsigned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2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1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3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4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5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6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7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8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9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12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13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14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15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graphicFrame>
        <p:nvGraphicFramePr>
          <p:cNvPr id="203855" name="Group 79"/>
          <p:cNvGraphicFramePr>
            <a:graphicFrameLocks noGrp="1"/>
          </p:cNvGraphicFramePr>
          <p:nvPr/>
        </p:nvGraphicFramePr>
        <p:xfrm>
          <a:off x="1752600" y="990600"/>
          <a:ext cx="1143000" cy="5548821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9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alibri" pitchFamily="34" charset="0"/>
                        </a:rPr>
                        <a:t>Bits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0000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0001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0010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1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0011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0100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0101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0110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0111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1000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1001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1010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1011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1100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1101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1110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1111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grpSp>
        <p:nvGrpSpPr>
          <p:cNvPr id="2" name="Group 124"/>
          <p:cNvGrpSpPr>
            <a:grpSpLocks/>
          </p:cNvGrpSpPr>
          <p:nvPr/>
        </p:nvGrpSpPr>
        <p:grpSpPr bwMode="auto">
          <a:xfrm>
            <a:off x="5181600" y="3530600"/>
            <a:ext cx="1574800" cy="279400"/>
            <a:chOff x="3264" y="2608"/>
            <a:chExt cx="992" cy="176"/>
          </a:xfrm>
        </p:grpSpPr>
        <p:sp>
          <p:nvSpPr>
            <p:cNvPr id="20602" name="Rectangle 117"/>
            <p:cNvSpPr>
              <a:spLocks noChangeArrowheads="1"/>
            </p:cNvSpPr>
            <p:nvPr/>
          </p:nvSpPr>
          <p:spPr bwMode="auto">
            <a:xfrm>
              <a:off x="3552" y="2608"/>
              <a:ext cx="368" cy="17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dirty="0">
                  <a:latin typeface="Calibri" pitchFamily="34" charset="0"/>
                </a:rPr>
                <a:t>U2T</a:t>
              </a:r>
            </a:p>
          </p:txBody>
        </p:sp>
        <p:sp>
          <p:nvSpPr>
            <p:cNvPr id="20603" name="Line 118"/>
            <p:cNvSpPr>
              <a:spLocks noChangeShapeType="1"/>
            </p:cNvSpPr>
            <p:nvPr/>
          </p:nvSpPr>
          <p:spPr bwMode="auto">
            <a:xfrm flipH="1" flipV="1">
              <a:off x="3264" y="2704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04" name="Line 119"/>
            <p:cNvSpPr>
              <a:spLocks noChangeShapeType="1"/>
            </p:cNvSpPr>
            <p:nvPr/>
          </p:nvSpPr>
          <p:spPr bwMode="auto">
            <a:xfrm flipH="1">
              <a:off x="3936" y="2696"/>
              <a:ext cx="32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123"/>
          <p:cNvGrpSpPr>
            <a:grpSpLocks/>
          </p:cNvGrpSpPr>
          <p:nvPr/>
        </p:nvGrpSpPr>
        <p:grpSpPr bwMode="auto">
          <a:xfrm>
            <a:off x="5181600" y="3098800"/>
            <a:ext cx="1574800" cy="279400"/>
            <a:chOff x="3264" y="2128"/>
            <a:chExt cx="992" cy="176"/>
          </a:xfrm>
        </p:grpSpPr>
        <p:sp>
          <p:nvSpPr>
            <p:cNvPr id="20599" name="Rectangle 120"/>
            <p:cNvSpPr>
              <a:spLocks noChangeArrowheads="1"/>
            </p:cNvSpPr>
            <p:nvPr/>
          </p:nvSpPr>
          <p:spPr bwMode="auto">
            <a:xfrm>
              <a:off x="3552" y="2128"/>
              <a:ext cx="368" cy="17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dirty="0">
                  <a:latin typeface="Calibri" pitchFamily="34" charset="0"/>
                </a:rPr>
                <a:t>T2U</a:t>
              </a:r>
            </a:p>
          </p:txBody>
        </p:sp>
        <p:sp>
          <p:nvSpPr>
            <p:cNvPr id="20600" name="Line 121"/>
            <p:cNvSpPr>
              <a:spLocks noChangeShapeType="1"/>
            </p:cNvSpPr>
            <p:nvPr/>
          </p:nvSpPr>
          <p:spPr bwMode="auto">
            <a:xfrm flipH="1" flipV="1">
              <a:off x="3264" y="2224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01" name="Line 122"/>
            <p:cNvSpPr>
              <a:spLocks noChangeShapeType="1"/>
            </p:cNvSpPr>
            <p:nvPr/>
          </p:nvSpPr>
          <p:spPr bwMode="auto">
            <a:xfrm flipH="1">
              <a:off x="3936" y="2216"/>
              <a:ext cx="32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04813" y="247650"/>
            <a:ext cx="6824662" cy="555625"/>
          </a:xfrm>
          <a:noFill/>
        </p:spPr>
        <p:txBody>
          <a:bodyPr wrap="none" lIns="63500" tIns="25400" rIns="63500" bIns="25400" anchor="t">
            <a:spAutoFit/>
          </a:bodyPr>
          <a:lstStyle/>
          <a:p>
            <a:pPr eaLnBrk="1" hangingPunct="1"/>
            <a:r>
              <a:rPr lang="en-US" dirty="0"/>
              <a:t>Mapping Signed </a:t>
            </a:r>
            <a:r>
              <a:rPr lang="en-US" dirty="0">
                <a:sym typeface="Symbol" pitchFamily="18" charset="2"/>
              </a:rPr>
              <a:t></a:t>
            </a:r>
            <a:r>
              <a:rPr lang="en-US" dirty="0"/>
              <a:t> Unsigned</a:t>
            </a:r>
          </a:p>
        </p:txBody>
      </p:sp>
      <p:graphicFrame>
        <p:nvGraphicFramePr>
          <p:cNvPr id="203779" name="Group 3"/>
          <p:cNvGraphicFramePr>
            <a:graphicFrameLocks noGrp="1"/>
          </p:cNvGraphicFramePr>
          <p:nvPr/>
        </p:nvGraphicFramePr>
        <p:xfrm>
          <a:off x="3733800" y="990600"/>
          <a:ext cx="1143000" cy="5548821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9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alibri" pitchFamily="34" charset="0"/>
                        </a:rPr>
                        <a:t>Signed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2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1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3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4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5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6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7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-8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-7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-6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-5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-4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-3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-2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graphicFrame>
        <p:nvGraphicFramePr>
          <p:cNvPr id="203817" name="Group 41"/>
          <p:cNvGraphicFramePr>
            <a:graphicFrameLocks noGrp="1"/>
          </p:cNvGraphicFramePr>
          <p:nvPr/>
        </p:nvGraphicFramePr>
        <p:xfrm>
          <a:off x="7010400" y="990600"/>
          <a:ext cx="1143000" cy="5548821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9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alibri" pitchFamily="34" charset="0"/>
                        </a:rPr>
                        <a:t>Unsigned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2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1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3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4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5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6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7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8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9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12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13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14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15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graphicFrame>
        <p:nvGraphicFramePr>
          <p:cNvPr id="203855" name="Group 79"/>
          <p:cNvGraphicFramePr>
            <a:graphicFrameLocks noGrp="1"/>
          </p:cNvGraphicFramePr>
          <p:nvPr/>
        </p:nvGraphicFramePr>
        <p:xfrm>
          <a:off x="1752600" y="990600"/>
          <a:ext cx="1143000" cy="5548821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9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alibri" pitchFamily="34" charset="0"/>
                        </a:rPr>
                        <a:t>Bits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0000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0001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0010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1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0011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0100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0101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0110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0111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1000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1001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1010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1011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1100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1101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1110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1111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grpSp>
        <p:nvGrpSpPr>
          <p:cNvPr id="14" name="Group 126"/>
          <p:cNvGrpSpPr>
            <a:grpSpLocks/>
          </p:cNvGrpSpPr>
          <p:nvPr/>
        </p:nvGrpSpPr>
        <p:grpSpPr bwMode="auto">
          <a:xfrm>
            <a:off x="5257800" y="2286000"/>
            <a:ext cx="1447800" cy="584200"/>
            <a:chOff x="3312" y="1226"/>
            <a:chExt cx="912" cy="368"/>
          </a:xfrm>
        </p:grpSpPr>
        <p:sp>
          <p:nvSpPr>
            <p:cNvPr id="15" name="Line 121"/>
            <p:cNvSpPr>
              <a:spLocks noChangeShapeType="1"/>
            </p:cNvSpPr>
            <p:nvPr/>
          </p:nvSpPr>
          <p:spPr bwMode="auto">
            <a:xfrm flipH="1" flipV="1">
              <a:off x="3312" y="1536"/>
              <a:ext cx="912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triangle" w="lg" len="lg"/>
              <a:tailEnd type="triangl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Text Box 124"/>
            <p:cNvSpPr txBox="1">
              <a:spLocks noChangeArrowheads="1"/>
            </p:cNvSpPr>
            <p:nvPr/>
          </p:nvSpPr>
          <p:spPr bwMode="auto">
            <a:xfrm>
              <a:off x="3696" y="1226"/>
              <a:ext cx="187" cy="36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</p:spPr>
          <p:txBody>
            <a:bodyPr wrap="none" lIns="45720" rIns="45720">
              <a:spAutoFit/>
            </a:bodyPr>
            <a:lstStyle/>
            <a:p>
              <a:pPr algn="ctr"/>
              <a:r>
                <a:rPr lang="en-US" sz="3200" dirty="0">
                  <a:latin typeface="Calibri" pitchFamily="34" charset="0"/>
                </a:rPr>
                <a:t>=</a:t>
              </a:r>
            </a:p>
          </p:txBody>
        </p:sp>
      </p:grpSp>
      <p:grpSp>
        <p:nvGrpSpPr>
          <p:cNvPr id="17" name="Group 127"/>
          <p:cNvGrpSpPr>
            <a:grpSpLocks/>
          </p:cNvGrpSpPr>
          <p:nvPr/>
        </p:nvGrpSpPr>
        <p:grpSpPr bwMode="auto">
          <a:xfrm>
            <a:off x="5257800" y="4724396"/>
            <a:ext cx="1447800" cy="492124"/>
            <a:chOff x="3312" y="2762"/>
            <a:chExt cx="912" cy="310"/>
          </a:xfrm>
        </p:grpSpPr>
        <p:sp>
          <p:nvSpPr>
            <p:cNvPr id="18" name="Line 123"/>
            <p:cNvSpPr>
              <a:spLocks noChangeShapeType="1"/>
            </p:cNvSpPr>
            <p:nvPr/>
          </p:nvSpPr>
          <p:spPr bwMode="auto">
            <a:xfrm flipH="1" flipV="1">
              <a:off x="3312" y="3072"/>
              <a:ext cx="912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triangle" w="lg" len="lg"/>
              <a:tailEnd type="triangl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Text Box 125"/>
            <p:cNvSpPr txBox="1">
              <a:spLocks noChangeArrowheads="1"/>
            </p:cNvSpPr>
            <p:nvPr/>
          </p:nvSpPr>
          <p:spPr bwMode="auto">
            <a:xfrm>
              <a:off x="3504" y="2762"/>
              <a:ext cx="329" cy="291"/>
            </a:xfrm>
            <a:prstGeom prst="rect">
              <a:avLst/>
            </a:prstGeom>
            <a:noFill/>
            <a:ln w="57150">
              <a:noFill/>
              <a:round/>
              <a:headEnd type="triangle" w="lg" len="lg"/>
              <a:tailEnd type="triangle" w="lg" len="lg"/>
            </a:ln>
          </p:spPr>
          <p:txBody>
            <a:bodyPr wrap="none" anchor="ctr"/>
            <a:lstStyle/>
            <a:p>
              <a:r>
                <a:rPr lang="en-US" dirty="0">
                  <a:latin typeface="Calibri" pitchFamily="34" charset="0"/>
                </a:rPr>
                <a:t>+/- 16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6"/>
          <p:cNvGrpSpPr>
            <a:grpSpLocks/>
          </p:cNvGrpSpPr>
          <p:nvPr/>
        </p:nvGrpSpPr>
        <p:grpSpPr bwMode="auto">
          <a:xfrm>
            <a:off x="1752600" y="3810000"/>
            <a:ext cx="2743200" cy="228600"/>
            <a:chOff x="2832" y="2208"/>
            <a:chExt cx="1728" cy="144"/>
          </a:xfrm>
        </p:grpSpPr>
        <p:sp>
          <p:nvSpPr>
            <p:cNvPr id="5142" name="Rectangle 17"/>
            <p:cNvSpPr>
              <a:spLocks noChangeArrowheads="1"/>
            </p:cNvSpPr>
            <p:nvPr/>
          </p:nvSpPr>
          <p:spPr bwMode="auto">
            <a:xfrm>
              <a:off x="2832" y="220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+</a:t>
              </a:r>
            </a:p>
          </p:txBody>
        </p:sp>
        <p:sp>
          <p:nvSpPr>
            <p:cNvPr id="5143" name="Rectangle 18"/>
            <p:cNvSpPr>
              <a:spLocks noChangeArrowheads="1"/>
            </p:cNvSpPr>
            <p:nvPr/>
          </p:nvSpPr>
          <p:spPr bwMode="auto">
            <a:xfrm>
              <a:off x="2976" y="220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+</a:t>
              </a:r>
            </a:p>
          </p:txBody>
        </p:sp>
        <p:sp>
          <p:nvSpPr>
            <p:cNvPr id="5144" name="Rectangle 19"/>
            <p:cNvSpPr>
              <a:spLocks noChangeArrowheads="1"/>
            </p:cNvSpPr>
            <p:nvPr/>
          </p:nvSpPr>
          <p:spPr bwMode="auto">
            <a:xfrm>
              <a:off x="3120" y="220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+</a:t>
              </a:r>
            </a:p>
          </p:txBody>
        </p:sp>
        <p:sp>
          <p:nvSpPr>
            <p:cNvPr id="5145" name="Rectangle 20"/>
            <p:cNvSpPr>
              <a:spLocks noChangeArrowheads="1"/>
            </p:cNvSpPr>
            <p:nvPr/>
          </p:nvSpPr>
          <p:spPr bwMode="auto">
            <a:xfrm>
              <a:off x="4128" y="220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+</a:t>
              </a:r>
            </a:p>
          </p:txBody>
        </p:sp>
        <p:sp>
          <p:nvSpPr>
            <p:cNvPr id="5146" name="Rectangle 21"/>
            <p:cNvSpPr>
              <a:spLocks noChangeArrowheads="1"/>
            </p:cNvSpPr>
            <p:nvPr/>
          </p:nvSpPr>
          <p:spPr bwMode="auto">
            <a:xfrm>
              <a:off x="4272" y="220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+</a:t>
              </a:r>
            </a:p>
          </p:txBody>
        </p:sp>
        <p:sp>
          <p:nvSpPr>
            <p:cNvPr id="5147" name="Rectangle 22"/>
            <p:cNvSpPr>
              <a:spLocks noChangeArrowheads="1"/>
            </p:cNvSpPr>
            <p:nvPr/>
          </p:nvSpPr>
          <p:spPr bwMode="auto">
            <a:xfrm>
              <a:off x="4416" y="220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+</a:t>
              </a:r>
            </a:p>
          </p:txBody>
        </p:sp>
        <p:sp>
          <p:nvSpPr>
            <p:cNvPr id="5148" name="Rectangle 23"/>
            <p:cNvSpPr>
              <a:spLocks noChangeArrowheads="1"/>
            </p:cNvSpPr>
            <p:nvPr/>
          </p:nvSpPr>
          <p:spPr bwMode="auto">
            <a:xfrm>
              <a:off x="3264" y="2208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grpSp>
        <p:nvGrpSpPr>
          <p:cNvPr id="4" name="Group 24"/>
          <p:cNvGrpSpPr>
            <a:grpSpLocks/>
          </p:cNvGrpSpPr>
          <p:nvPr/>
        </p:nvGrpSpPr>
        <p:grpSpPr bwMode="auto">
          <a:xfrm>
            <a:off x="1752600" y="4267200"/>
            <a:ext cx="2743200" cy="228600"/>
            <a:chOff x="2832" y="2208"/>
            <a:chExt cx="1728" cy="144"/>
          </a:xfrm>
        </p:grpSpPr>
        <p:sp>
          <p:nvSpPr>
            <p:cNvPr id="5135" name="Rectangle 25"/>
            <p:cNvSpPr>
              <a:spLocks noChangeArrowheads="1"/>
            </p:cNvSpPr>
            <p:nvPr/>
          </p:nvSpPr>
          <p:spPr bwMode="auto">
            <a:xfrm>
              <a:off x="2832" y="220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-</a:t>
              </a:r>
            </a:p>
          </p:txBody>
        </p:sp>
        <p:sp>
          <p:nvSpPr>
            <p:cNvPr id="5136" name="Rectangle 26"/>
            <p:cNvSpPr>
              <a:spLocks noChangeArrowheads="1"/>
            </p:cNvSpPr>
            <p:nvPr/>
          </p:nvSpPr>
          <p:spPr bwMode="auto">
            <a:xfrm>
              <a:off x="2976" y="220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+</a:t>
              </a:r>
            </a:p>
          </p:txBody>
        </p:sp>
        <p:sp>
          <p:nvSpPr>
            <p:cNvPr id="5137" name="Rectangle 27"/>
            <p:cNvSpPr>
              <a:spLocks noChangeArrowheads="1"/>
            </p:cNvSpPr>
            <p:nvPr/>
          </p:nvSpPr>
          <p:spPr bwMode="auto">
            <a:xfrm>
              <a:off x="3120" y="220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+</a:t>
              </a:r>
            </a:p>
          </p:txBody>
        </p:sp>
        <p:sp>
          <p:nvSpPr>
            <p:cNvPr id="5138" name="Rectangle 28"/>
            <p:cNvSpPr>
              <a:spLocks noChangeArrowheads="1"/>
            </p:cNvSpPr>
            <p:nvPr/>
          </p:nvSpPr>
          <p:spPr bwMode="auto">
            <a:xfrm>
              <a:off x="4128" y="220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+</a:t>
              </a:r>
            </a:p>
          </p:txBody>
        </p:sp>
        <p:sp>
          <p:nvSpPr>
            <p:cNvPr id="5139" name="Rectangle 29"/>
            <p:cNvSpPr>
              <a:spLocks noChangeArrowheads="1"/>
            </p:cNvSpPr>
            <p:nvPr/>
          </p:nvSpPr>
          <p:spPr bwMode="auto">
            <a:xfrm>
              <a:off x="4272" y="220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+</a:t>
              </a:r>
            </a:p>
          </p:txBody>
        </p:sp>
        <p:sp>
          <p:nvSpPr>
            <p:cNvPr id="5140" name="Rectangle 30"/>
            <p:cNvSpPr>
              <a:spLocks noChangeArrowheads="1"/>
            </p:cNvSpPr>
            <p:nvPr/>
          </p:nvSpPr>
          <p:spPr bwMode="auto">
            <a:xfrm>
              <a:off x="4416" y="220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+</a:t>
              </a:r>
            </a:p>
          </p:txBody>
        </p:sp>
        <p:sp>
          <p:nvSpPr>
            <p:cNvPr id="5141" name="Rectangle 31"/>
            <p:cNvSpPr>
              <a:spLocks noChangeArrowheads="1"/>
            </p:cNvSpPr>
            <p:nvPr/>
          </p:nvSpPr>
          <p:spPr bwMode="auto">
            <a:xfrm>
              <a:off x="3264" y="2208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sp>
        <p:nvSpPr>
          <p:cNvPr id="5126" name="Rectangle 32"/>
          <p:cNvSpPr>
            <a:spLocks noChangeArrowheads="1"/>
          </p:cNvSpPr>
          <p:nvPr/>
        </p:nvSpPr>
        <p:spPr bwMode="auto">
          <a:xfrm>
            <a:off x="1219200" y="3657600"/>
            <a:ext cx="4000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ux</a:t>
            </a:r>
          </a:p>
        </p:txBody>
      </p:sp>
      <p:sp>
        <p:nvSpPr>
          <p:cNvPr id="5127" name="Rectangle 33"/>
          <p:cNvSpPr>
            <a:spLocks noChangeArrowheads="1"/>
          </p:cNvSpPr>
          <p:nvPr/>
        </p:nvSpPr>
        <p:spPr bwMode="auto">
          <a:xfrm>
            <a:off x="1219200" y="4114800"/>
            <a:ext cx="2857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x</a:t>
            </a:r>
          </a:p>
        </p:txBody>
      </p:sp>
      <p:sp>
        <p:nvSpPr>
          <p:cNvPr id="5128" name="Rectangle 36"/>
          <p:cNvSpPr>
            <a:spLocks noChangeArrowheads="1"/>
          </p:cNvSpPr>
          <p:nvPr/>
        </p:nvSpPr>
        <p:spPr bwMode="auto">
          <a:xfrm>
            <a:off x="1600200" y="3429000"/>
            <a:ext cx="5651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i="1">
                <a:latin typeface="Times" pitchFamily="18" charset="0"/>
              </a:rPr>
              <a:t>w</a:t>
            </a:r>
            <a:r>
              <a:rPr lang="en-US" sz="1800" b="0">
                <a:latin typeface="Times" pitchFamily="18" charset="0"/>
              </a:rPr>
              <a:t>–1</a:t>
            </a:r>
            <a:endParaRPr lang="en-US" sz="1800" b="0" i="1">
              <a:latin typeface="Times" pitchFamily="18" charset="0"/>
            </a:endParaRPr>
          </a:p>
        </p:txBody>
      </p:sp>
      <p:sp>
        <p:nvSpPr>
          <p:cNvPr id="5129" name="Rectangle 37"/>
          <p:cNvSpPr>
            <a:spLocks noChangeArrowheads="1"/>
          </p:cNvSpPr>
          <p:nvPr/>
        </p:nvSpPr>
        <p:spPr bwMode="auto">
          <a:xfrm>
            <a:off x="4267200" y="3429000"/>
            <a:ext cx="2984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>
                <a:latin typeface="Times" pitchFamily="18" charset="0"/>
              </a:rPr>
              <a:t>0</a:t>
            </a:r>
          </a:p>
        </p:txBody>
      </p:sp>
      <p:sp>
        <p:nvSpPr>
          <p:cNvPr id="189482" name="Rectangle 4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Relation between Signed &amp; Unsigned</a:t>
            </a:r>
          </a:p>
        </p:txBody>
      </p:sp>
      <p:sp>
        <p:nvSpPr>
          <p:cNvPr id="5132" name="Line 43"/>
          <p:cNvSpPr>
            <a:spLocks noChangeShapeType="1"/>
          </p:cNvSpPr>
          <p:nvPr/>
        </p:nvSpPr>
        <p:spPr bwMode="auto">
          <a:xfrm flipV="1">
            <a:off x="1828800" y="4648200"/>
            <a:ext cx="0" cy="5334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lg" len="med"/>
          </a:ln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sp>
        <p:nvSpPr>
          <p:cNvPr id="5133" name="Text Box 44"/>
          <p:cNvSpPr txBox="1">
            <a:spLocks noChangeArrowheads="1"/>
          </p:cNvSpPr>
          <p:nvPr/>
        </p:nvSpPr>
        <p:spPr bwMode="auto">
          <a:xfrm>
            <a:off x="582613" y="5257800"/>
            <a:ext cx="2880725" cy="1200329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none" lIns="45720" rIns="45720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Large negative weight</a:t>
            </a:r>
          </a:p>
          <a:p>
            <a:pPr algn="ctr"/>
            <a:r>
              <a:rPr lang="en-US" b="0" i="1" dirty="0">
                <a:latin typeface="Calibri" pitchFamily="34" charset="0"/>
                <a:sym typeface="Symbol" pitchFamily="18" charset="2"/>
              </a:rPr>
              <a:t>becomes</a:t>
            </a:r>
          </a:p>
          <a:p>
            <a:pPr algn="ctr"/>
            <a:r>
              <a:rPr lang="en-US" dirty="0">
                <a:latin typeface="Calibri" pitchFamily="34" charset="0"/>
              </a:rPr>
              <a:t>Large positive weight</a:t>
            </a:r>
          </a:p>
        </p:txBody>
      </p:sp>
      <p:sp>
        <p:nvSpPr>
          <p:cNvPr id="41" name="Rectangle 3"/>
          <p:cNvSpPr>
            <a:spLocks noChangeArrowheads="1"/>
          </p:cNvSpPr>
          <p:nvPr/>
        </p:nvSpPr>
        <p:spPr bwMode="auto">
          <a:xfrm>
            <a:off x="3587750" y="1753394"/>
            <a:ext cx="2336800" cy="1041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 anchorCtr="1"/>
          <a:lstStyle/>
          <a:p>
            <a:pPr algn="ctr">
              <a:lnSpc>
                <a:spcPct val="100000"/>
              </a:lnSpc>
            </a:pPr>
            <a:r>
              <a:rPr lang="en-US" sz="2000" b="0">
                <a:latin typeface="Calibri" pitchFamily="34" charset="0"/>
              </a:rPr>
              <a:t>T2U</a:t>
            </a:r>
          </a:p>
        </p:txBody>
      </p:sp>
      <p:sp>
        <p:nvSpPr>
          <p:cNvPr id="42" name="Rectangle 4"/>
          <p:cNvSpPr>
            <a:spLocks noChangeArrowheads="1"/>
          </p:cNvSpPr>
          <p:nvPr/>
        </p:nvSpPr>
        <p:spPr bwMode="auto">
          <a:xfrm>
            <a:off x="3892550" y="2134394"/>
            <a:ext cx="584200" cy="279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/>
          <a:p>
            <a:pPr algn="ctr"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T2B</a:t>
            </a:r>
          </a:p>
        </p:txBody>
      </p:sp>
      <p:sp>
        <p:nvSpPr>
          <p:cNvPr id="43" name="Rectangle 5"/>
          <p:cNvSpPr>
            <a:spLocks noChangeArrowheads="1"/>
          </p:cNvSpPr>
          <p:nvPr/>
        </p:nvSpPr>
        <p:spPr bwMode="auto">
          <a:xfrm>
            <a:off x="5035550" y="2134394"/>
            <a:ext cx="584200" cy="279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/>
          <a:p>
            <a:pPr algn="ctr">
              <a:lnSpc>
                <a:spcPct val="100000"/>
              </a:lnSpc>
            </a:pPr>
            <a:r>
              <a:rPr lang="en-US" sz="2000" b="0">
                <a:latin typeface="Calibri" pitchFamily="34" charset="0"/>
              </a:rPr>
              <a:t>B2U</a:t>
            </a:r>
          </a:p>
        </p:txBody>
      </p:sp>
      <p:sp>
        <p:nvSpPr>
          <p:cNvPr id="44" name="Line 6"/>
          <p:cNvSpPr>
            <a:spLocks noChangeShapeType="1"/>
          </p:cNvSpPr>
          <p:nvPr/>
        </p:nvSpPr>
        <p:spPr bwMode="auto">
          <a:xfrm>
            <a:off x="2901950" y="2274094"/>
            <a:ext cx="965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5" name="Line 7"/>
          <p:cNvSpPr>
            <a:spLocks noChangeShapeType="1"/>
          </p:cNvSpPr>
          <p:nvPr/>
        </p:nvSpPr>
        <p:spPr bwMode="auto">
          <a:xfrm>
            <a:off x="5645150" y="2274094"/>
            <a:ext cx="965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6" name="Line 8"/>
          <p:cNvSpPr>
            <a:spLocks noChangeShapeType="1"/>
          </p:cNvSpPr>
          <p:nvPr/>
        </p:nvSpPr>
        <p:spPr bwMode="auto">
          <a:xfrm>
            <a:off x="4502150" y="2274094"/>
            <a:ext cx="508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7" name="Rectangle 9"/>
          <p:cNvSpPr>
            <a:spLocks noChangeArrowheads="1"/>
          </p:cNvSpPr>
          <p:nvPr/>
        </p:nvSpPr>
        <p:spPr bwMode="auto">
          <a:xfrm>
            <a:off x="374650" y="1586707"/>
            <a:ext cx="2622550" cy="4587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>
                <a:latin typeface="Calibri" pitchFamily="34" charset="0"/>
              </a:rPr>
              <a:t>Two’s Complement</a:t>
            </a:r>
          </a:p>
        </p:txBody>
      </p:sp>
      <p:sp>
        <p:nvSpPr>
          <p:cNvPr id="48" name="Rectangle 10"/>
          <p:cNvSpPr>
            <a:spLocks noChangeArrowheads="1"/>
          </p:cNvSpPr>
          <p:nvPr/>
        </p:nvSpPr>
        <p:spPr bwMode="auto">
          <a:xfrm>
            <a:off x="6699250" y="1524000"/>
            <a:ext cx="1377950" cy="4587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Unsigned</a:t>
            </a:r>
          </a:p>
        </p:txBody>
      </p:sp>
      <p:sp>
        <p:nvSpPr>
          <p:cNvPr id="49" name="Rectangle 11"/>
          <p:cNvSpPr>
            <a:spLocks noChangeArrowheads="1"/>
          </p:cNvSpPr>
          <p:nvPr/>
        </p:nvSpPr>
        <p:spPr bwMode="auto">
          <a:xfrm>
            <a:off x="3322638" y="2861469"/>
            <a:ext cx="2919413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Maintain Same Bit Pattern</a:t>
            </a:r>
          </a:p>
        </p:txBody>
      </p:sp>
      <p:sp>
        <p:nvSpPr>
          <p:cNvPr id="50" name="Rectangle 12"/>
          <p:cNvSpPr>
            <a:spLocks noChangeArrowheads="1"/>
          </p:cNvSpPr>
          <p:nvPr/>
        </p:nvSpPr>
        <p:spPr bwMode="auto">
          <a:xfrm>
            <a:off x="2417763" y="2043595"/>
            <a:ext cx="318997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 dirty="0">
                <a:latin typeface="Times" pitchFamily="18" charset="0"/>
              </a:rPr>
              <a:t>x</a:t>
            </a:r>
          </a:p>
        </p:txBody>
      </p:sp>
      <p:sp>
        <p:nvSpPr>
          <p:cNvPr id="51" name="Rectangle 13"/>
          <p:cNvSpPr>
            <a:spLocks noChangeArrowheads="1"/>
          </p:cNvSpPr>
          <p:nvPr/>
        </p:nvSpPr>
        <p:spPr bwMode="auto">
          <a:xfrm>
            <a:off x="6684963" y="2043595"/>
            <a:ext cx="472885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ux</a:t>
            </a:r>
          </a:p>
        </p:txBody>
      </p:sp>
      <p:sp>
        <p:nvSpPr>
          <p:cNvPr id="52" name="Rectangle 14"/>
          <p:cNvSpPr>
            <a:spLocks noChangeArrowheads="1"/>
          </p:cNvSpPr>
          <p:nvPr/>
        </p:nvSpPr>
        <p:spPr bwMode="auto">
          <a:xfrm>
            <a:off x="4551363" y="2216779"/>
            <a:ext cx="370293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 dirty="0">
                <a:latin typeface="Times" pitchFamily="18" charset="0"/>
              </a:rPr>
              <a:t>X</a:t>
            </a:r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1" name="Rectangle 3"/>
          <p:cNvSpPr>
            <a:spLocks noChangeArrowheads="1"/>
          </p:cNvSpPr>
          <p:nvPr/>
        </p:nvSpPr>
        <p:spPr bwMode="auto">
          <a:xfrm>
            <a:off x="5675314" y="3124200"/>
            <a:ext cx="457200" cy="1828800"/>
          </a:xfrm>
          <a:prstGeom prst="rect">
            <a:avLst/>
          </a:prstGeom>
          <a:solidFill>
            <a:srgbClr val="CDF1C5"/>
          </a:solidFill>
          <a:ln w="254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2" name="Rectangle 4"/>
          <p:cNvSpPr>
            <a:spLocks noChangeArrowheads="1"/>
          </p:cNvSpPr>
          <p:nvPr/>
        </p:nvSpPr>
        <p:spPr bwMode="auto">
          <a:xfrm>
            <a:off x="3998914" y="3124200"/>
            <a:ext cx="457200" cy="1828800"/>
          </a:xfrm>
          <a:prstGeom prst="rect">
            <a:avLst/>
          </a:prstGeom>
          <a:solidFill>
            <a:srgbClr val="CDF1C5"/>
          </a:solidFill>
          <a:ln w="254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3" name="Rectangle 5"/>
          <p:cNvSpPr>
            <a:spLocks noChangeArrowheads="1"/>
          </p:cNvSpPr>
          <p:nvPr/>
        </p:nvSpPr>
        <p:spPr bwMode="auto">
          <a:xfrm>
            <a:off x="3998914" y="4953000"/>
            <a:ext cx="457200" cy="1524000"/>
          </a:xfrm>
          <a:prstGeom prst="rect">
            <a:avLst/>
          </a:prstGeom>
          <a:solidFill>
            <a:srgbClr val="EFBFBF"/>
          </a:solidFill>
          <a:ln w="254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4" name="Rectangle 6"/>
          <p:cNvSpPr>
            <a:spLocks noChangeArrowheads="1"/>
          </p:cNvSpPr>
          <p:nvPr/>
        </p:nvSpPr>
        <p:spPr bwMode="auto">
          <a:xfrm>
            <a:off x="5675314" y="1600200"/>
            <a:ext cx="457200" cy="1524000"/>
          </a:xfrm>
          <a:prstGeom prst="rect">
            <a:avLst/>
          </a:prstGeom>
          <a:solidFill>
            <a:srgbClr val="EFBFBF"/>
          </a:solidFill>
          <a:ln w="254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0" name="Oval 8"/>
          <p:cNvSpPr>
            <a:spLocks noChangeArrowheads="1"/>
          </p:cNvSpPr>
          <p:nvPr/>
        </p:nvSpPr>
        <p:spPr bwMode="auto">
          <a:xfrm>
            <a:off x="4075114" y="4724400"/>
            <a:ext cx="152400" cy="1524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1" name="Text Box 9"/>
          <p:cNvSpPr txBox="1">
            <a:spLocks noChangeArrowheads="1"/>
          </p:cNvSpPr>
          <p:nvPr/>
        </p:nvSpPr>
        <p:spPr bwMode="auto">
          <a:xfrm>
            <a:off x="3160714" y="4648200"/>
            <a:ext cx="762000" cy="4619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dirty="0">
                <a:latin typeface="Calibri" pitchFamily="34" charset="0"/>
              </a:rPr>
              <a:t>0</a:t>
            </a:r>
          </a:p>
        </p:txBody>
      </p:sp>
      <p:sp>
        <p:nvSpPr>
          <p:cNvPr id="24592" name="Line 10"/>
          <p:cNvSpPr>
            <a:spLocks noChangeShapeType="1"/>
          </p:cNvSpPr>
          <p:nvPr/>
        </p:nvSpPr>
        <p:spPr bwMode="auto">
          <a:xfrm>
            <a:off x="4227514" y="4800600"/>
            <a:ext cx="1676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3" name="Oval 11"/>
          <p:cNvSpPr>
            <a:spLocks noChangeArrowheads="1"/>
          </p:cNvSpPr>
          <p:nvPr/>
        </p:nvSpPr>
        <p:spPr bwMode="auto">
          <a:xfrm>
            <a:off x="4075114" y="3200400"/>
            <a:ext cx="152400" cy="1524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4" name="Text Box 12"/>
          <p:cNvSpPr txBox="1">
            <a:spLocks noChangeArrowheads="1"/>
          </p:cNvSpPr>
          <p:nvPr/>
        </p:nvSpPr>
        <p:spPr bwMode="auto">
          <a:xfrm>
            <a:off x="3101976" y="3124200"/>
            <a:ext cx="890588" cy="4619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i="1" dirty="0" err="1">
                <a:latin typeface="Calibri" pitchFamily="34" charset="0"/>
              </a:rPr>
              <a:t>TMax</a:t>
            </a:r>
            <a:endParaRPr lang="en-US" b="0" i="1" dirty="0">
              <a:latin typeface="Calibri" pitchFamily="34" charset="0"/>
            </a:endParaRPr>
          </a:p>
        </p:txBody>
      </p:sp>
      <p:sp>
        <p:nvSpPr>
          <p:cNvPr id="24595" name="Line 13"/>
          <p:cNvSpPr>
            <a:spLocks noChangeShapeType="1"/>
          </p:cNvSpPr>
          <p:nvPr/>
        </p:nvSpPr>
        <p:spPr bwMode="auto">
          <a:xfrm>
            <a:off x="4227514" y="3276600"/>
            <a:ext cx="1676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6" name="Oval 14"/>
          <p:cNvSpPr>
            <a:spLocks noChangeArrowheads="1"/>
          </p:cNvSpPr>
          <p:nvPr/>
        </p:nvSpPr>
        <p:spPr bwMode="auto">
          <a:xfrm>
            <a:off x="4075114" y="6248400"/>
            <a:ext cx="152400" cy="152400"/>
          </a:xfrm>
          <a:prstGeom prst="ellipse">
            <a:avLst/>
          </a:prstGeom>
          <a:solidFill>
            <a:schemeClr val="tx1"/>
          </a:solidFill>
          <a:ln w="254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7" name="Text Box 15"/>
          <p:cNvSpPr txBox="1">
            <a:spLocks noChangeArrowheads="1"/>
          </p:cNvSpPr>
          <p:nvPr/>
        </p:nvSpPr>
        <p:spPr bwMode="auto">
          <a:xfrm>
            <a:off x="3089276" y="6172200"/>
            <a:ext cx="827088" cy="4619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i="1" dirty="0" err="1">
                <a:latin typeface="Calibri" pitchFamily="34" charset="0"/>
              </a:rPr>
              <a:t>TMin</a:t>
            </a:r>
            <a:endParaRPr lang="en-US" b="0" i="1" dirty="0">
              <a:latin typeface="Calibri" pitchFamily="34" charset="0"/>
            </a:endParaRPr>
          </a:p>
        </p:txBody>
      </p:sp>
      <p:sp>
        <p:nvSpPr>
          <p:cNvPr id="24598" name="Oval 16"/>
          <p:cNvSpPr>
            <a:spLocks noChangeArrowheads="1"/>
          </p:cNvSpPr>
          <p:nvPr/>
        </p:nvSpPr>
        <p:spPr bwMode="auto">
          <a:xfrm>
            <a:off x="4075114" y="5029200"/>
            <a:ext cx="152400" cy="152400"/>
          </a:xfrm>
          <a:prstGeom prst="ellipse">
            <a:avLst/>
          </a:prstGeom>
          <a:solidFill>
            <a:schemeClr val="tx1"/>
          </a:solidFill>
          <a:ln w="254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9" name="Text Box 17"/>
          <p:cNvSpPr txBox="1">
            <a:spLocks noChangeArrowheads="1"/>
          </p:cNvSpPr>
          <p:nvPr/>
        </p:nvSpPr>
        <p:spPr bwMode="auto">
          <a:xfrm>
            <a:off x="3160714" y="4953000"/>
            <a:ext cx="762000" cy="4619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dirty="0">
                <a:latin typeface="Calibri" pitchFamily="34" charset="0"/>
              </a:rPr>
              <a:t>–1</a:t>
            </a:r>
          </a:p>
        </p:txBody>
      </p:sp>
      <p:sp>
        <p:nvSpPr>
          <p:cNvPr id="24600" name="Oval 18"/>
          <p:cNvSpPr>
            <a:spLocks noChangeArrowheads="1"/>
          </p:cNvSpPr>
          <p:nvPr/>
        </p:nvSpPr>
        <p:spPr bwMode="auto">
          <a:xfrm>
            <a:off x="4075114" y="5334000"/>
            <a:ext cx="152400" cy="152400"/>
          </a:xfrm>
          <a:prstGeom prst="ellipse">
            <a:avLst/>
          </a:prstGeom>
          <a:solidFill>
            <a:schemeClr val="tx1"/>
          </a:solidFill>
          <a:ln w="254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01" name="Text Box 19"/>
          <p:cNvSpPr txBox="1">
            <a:spLocks noChangeArrowheads="1"/>
          </p:cNvSpPr>
          <p:nvPr/>
        </p:nvSpPr>
        <p:spPr bwMode="auto">
          <a:xfrm>
            <a:off x="3160714" y="5257800"/>
            <a:ext cx="762000" cy="4619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dirty="0">
                <a:latin typeface="Calibri" pitchFamily="34" charset="0"/>
              </a:rPr>
              <a:t>–2</a:t>
            </a:r>
          </a:p>
        </p:txBody>
      </p:sp>
      <p:sp>
        <p:nvSpPr>
          <p:cNvPr id="24602" name="Oval 20"/>
          <p:cNvSpPr>
            <a:spLocks noChangeArrowheads="1"/>
          </p:cNvSpPr>
          <p:nvPr/>
        </p:nvSpPr>
        <p:spPr bwMode="auto">
          <a:xfrm>
            <a:off x="5903914" y="4724400"/>
            <a:ext cx="152400" cy="152400"/>
          </a:xfrm>
          <a:prstGeom prst="ellipse">
            <a:avLst/>
          </a:prstGeom>
          <a:solidFill>
            <a:schemeClr val="tx1"/>
          </a:solidFill>
          <a:ln w="254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03" name="Oval 21"/>
          <p:cNvSpPr>
            <a:spLocks noChangeArrowheads="1"/>
          </p:cNvSpPr>
          <p:nvPr/>
        </p:nvSpPr>
        <p:spPr bwMode="auto">
          <a:xfrm>
            <a:off x="5903914" y="3200400"/>
            <a:ext cx="152400" cy="152400"/>
          </a:xfrm>
          <a:prstGeom prst="ellipse">
            <a:avLst/>
          </a:prstGeom>
          <a:solidFill>
            <a:schemeClr val="tx1"/>
          </a:solidFill>
          <a:ln w="254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04" name="Oval 22"/>
          <p:cNvSpPr>
            <a:spLocks noChangeArrowheads="1"/>
          </p:cNvSpPr>
          <p:nvPr/>
        </p:nvSpPr>
        <p:spPr bwMode="auto">
          <a:xfrm>
            <a:off x="5903914" y="2895600"/>
            <a:ext cx="152400" cy="152400"/>
          </a:xfrm>
          <a:prstGeom prst="ellipse">
            <a:avLst/>
          </a:prstGeom>
          <a:solidFill>
            <a:schemeClr val="tx1"/>
          </a:solidFill>
          <a:ln w="254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05" name="Oval 23"/>
          <p:cNvSpPr>
            <a:spLocks noChangeArrowheads="1"/>
          </p:cNvSpPr>
          <p:nvPr/>
        </p:nvSpPr>
        <p:spPr bwMode="auto">
          <a:xfrm>
            <a:off x="5903914" y="1676400"/>
            <a:ext cx="152400" cy="152400"/>
          </a:xfrm>
          <a:prstGeom prst="ellipse">
            <a:avLst/>
          </a:prstGeom>
          <a:solidFill>
            <a:schemeClr val="tx1"/>
          </a:solidFill>
          <a:ln w="254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06" name="Oval 24"/>
          <p:cNvSpPr>
            <a:spLocks noChangeArrowheads="1"/>
          </p:cNvSpPr>
          <p:nvPr/>
        </p:nvSpPr>
        <p:spPr bwMode="auto">
          <a:xfrm>
            <a:off x="5903914" y="1981200"/>
            <a:ext cx="152400" cy="152400"/>
          </a:xfrm>
          <a:prstGeom prst="ellipse">
            <a:avLst/>
          </a:prstGeom>
          <a:solidFill>
            <a:schemeClr val="tx1"/>
          </a:solidFill>
          <a:ln w="254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07" name="Freeform 25"/>
          <p:cNvSpPr>
            <a:spLocks/>
          </p:cNvSpPr>
          <p:nvPr/>
        </p:nvSpPr>
        <p:spPr bwMode="auto">
          <a:xfrm>
            <a:off x="4227514" y="1752600"/>
            <a:ext cx="1676400" cy="3352800"/>
          </a:xfrm>
          <a:custGeom>
            <a:avLst/>
            <a:gdLst>
              <a:gd name="T0" fmla="*/ 0 w 1056"/>
              <a:gd name="T1" fmla="*/ 2112 h 2112"/>
              <a:gd name="T2" fmla="*/ 144 w 1056"/>
              <a:gd name="T3" fmla="*/ 2112 h 2112"/>
              <a:gd name="T4" fmla="*/ 912 w 1056"/>
              <a:gd name="T5" fmla="*/ 0 h 2112"/>
              <a:gd name="T6" fmla="*/ 1056 w 1056"/>
              <a:gd name="T7" fmla="*/ 0 h 2112"/>
              <a:gd name="T8" fmla="*/ 0 60000 65536"/>
              <a:gd name="T9" fmla="*/ 0 60000 65536"/>
              <a:gd name="T10" fmla="*/ 0 60000 65536"/>
              <a:gd name="T11" fmla="*/ 0 60000 65536"/>
              <a:gd name="T12" fmla="*/ 0 w 1056"/>
              <a:gd name="T13" fmla="*/ 0 h 2112"/>
              <a:gd name="T14" fmla="*/ 1056 w 1056"/>
              <a:gd name="T15" fmla="*/ 2112 h 211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56" h="2112">
                <a:moveTo>
                  <a:pt x="0" y="2112"/>
                </a:moveTo>
                <a:lnTo>
                  <a:pt x="144" y="2112"/>
                </a:lnTo>
                <a:lnTo>
                  <a:pt x="912" y="0"/>
                </a:lnTo>
                <a:lnTo>
                  <a:pt x="1056" y="0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08" name="Freeform 26"/>
          <p:cNvSpPr>
            <a:spLocks/>
          </p:cNvSpPr>
          <p:nvPr/>
        </p:nvSpPr>
        <p:spPr bwMode="auto">
          <a:xfrm>
            <a:off x="4227514" y="2057400"/>
            <a:ext cx="1676400" cy="3352800"/>
          </a:xfrm>
          <a:custGeom>
            <a:avLst/>
            <a:gdLst>
              <a:gd name="T0" fmla="*/ 0 w 1056"/>
              <a:gd name="T1" fmla="*/ 2112 h 2112"/>
              <a:gd name="T2" fmla="*/ 144 w 1056"/>
              <a:gd name="T3" fmla="*/ 2112 h 2112"/>
              <a:gd name="T4" fmla="*/ 912 w 1056"/>
              <a:gd name="T5" fmla="*/ 0 h 2112"/>
              <a:gd name="T6" fmla="*/ 1056 w 1056"/>
              <a:gd name="T7" fmla="*/ 0 h 2112"/>
              <a:gd name="T8" fmla="*/ 0 60000 65536"/>
              <a:gd name="T9" fmla="*/ 0 60000 65536"/>
              <a:gd name="T10" fmla="*/ 0 60000 65536"/>
              <a:gd name="T11" fmla="*/ 0 60000 65536"/>
              <a:gd name="T12" fmla="*/ 0 w 1056"/>
              <a:gd name="T13" fmla="*/ 0 h 2112"/>
              <a:gd name="T14" fmla="*/ 1056 w 1056"/>
              <a:gd name="T15" fmla="*/ 2112 h 211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56" h="2112">
                <a:moveTo>
                  <a:pt x="0" y="2112"/>
                </a:moveTo>
                <a:lnTo>
                  <a:pt x="144" y="2112"/>
                </a:lnTo>
                <a:lnTo>
                  <a:pt x="912" y="0"/>
                </a:lnTo>
                <a:lnTo>
                  <a:pt x="1056" y="0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09" name="Freeform 27"/>
          <p:cNvSpPr>
            <a:spLocks/>
          </p:cNvSpPr>
          <p:nvPr/>
        </p:nvSpPr>
        <p:spPr bwMode="auto">
          <a:xfrm>
            <a:off x="4227514" y="2971800"/>
            <a:ext cx="1676400" cy="3352800"/>
          </a:xfrm>
          <a:custGeom>
            <a:avLst/>
            <a:gdLst>
              <a:gd name="T0" fmla="*/ 0 w 1056"/>
              <a:gd name="T1" fmla="*/ 2112 h 2112"/>
              <a:gd name="T2" fmla="*/ 144 w 1056"/>
              <a:gd name="T3" fmla="*/ 2112 h 2112"/>
              <a:gd name="T4" fmla="*/ 912 w 1056"/>
              <a:gd name="T5" fmla="*/ 0 h 2112"/>
              <a:gd name="T6" fmla="*/ 1056 w 1056"/>
              <a:gd name="T7" fmla="*/ 0 h 2112"/>
              <a:gd name="T8" fmla="*/ 0 60000 65536"/>
              <a:gd name="T9" fmla="*/ 0 60000 65536"/>
              <a:gd name="T10" fmla="*/ 0 60000 65536"/>
              <a:gd name="T11" fmla="*/ 0 60000 65536"/>
              <a:gd name="T12" fmla="*/ 0 w 1056"/>
              <a:gd name="T13" fmla="*/ 0 h 2112"/>
              <a:gd name="T14" fmla="*/ 1056 w 1056"/>
              <a:gd name="T15" fmla="*/ 2112 h 211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56" h="2112">
                <a:moveTo>
                  <a:pt x="0" y="2112"/>
                </a:moveTo>
                <a:lnTo>
                  <a:pt x="144" y="2112"/>
                </a:lnTo>
                <a:lnTo>
                  <a:pt x="912" y="0"/>
                </a:lnTo>
                <a:lnTo>
                  <a:pt x="1056" y="0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10" name="Text Box 28"/>
          <p:cNvSpPr txBox="1">
            <a:spLocks noChangeArrowheads="1"/>
          </p:cNvSpPr>
          <p:nvPr/>
        </p:nvSpPr>
        <p:spPr bwMode="auto">
          <a:xfrm>
            <a:off x="6208714" y="4648200"/>
            <a:ext cx="762000" cy="4619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dirty="0">
                <a:latin typeface="Calibri" pitchFamily="34" charset="0"/>
              </a:rPr>
              <a:t>0</a:t>
            </a:r>
          </a:p>
        </p:txBody>
      </p:sp>
      <p:sp>
        <p:nvSpPr>
          <p:cNvPr id="24611" name="Text Box 29"/>
          <p:cNvSpPr txBox="1">
            <a:spLocks noChangeArrowheads="1"/>
          </p:cNvSpPr>
          <p:nvPr/>
        </p:nvSpPr>
        <p:spPr bwMode="auto">
          <a:xfrm>
            <a:off x="6132514" y="1524000"/>
            <a:ext cx="1143000" cy="4619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 dirty="0" err="1">
                <a:latin typeface="Calibri" pitchFamily="34" charset="0"/>
              </a:rPr>
              <a:t>UMax</a:t>
            </a:r>
            <a:endParaRPr lang="en-US" b="0" i="1" dirty="0">
              <a:latin typeface="Calibri" pitchFamily="34" charset="0"/>
            </a:endParaRPr>
          </a:p>
        </p:txBody>
      </p:sp>
      <p:sp>
        <p:nvSpPr>
          <p:cNvPr id="24612" name="Text Box 30"/>
          <p:cNvSpPr txBox="1">
            <a:spLocks noChangeArrowheads="1"/>
          </p:cNvSpPr>
          <p:nvPr/>
        </p:nvSpPr>
        <p:spPr bwMode="auto">
          <a:xfrm>
            <a:off x="6132514" y="1828800"/>
            <a:ext cx="1447800" cy="4619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 dirty="0" err="1">
                <a:latin typeface="Calibri" pitchFamily="34" charset="0"/>
              </a:rPr>
              <a:t>UMax</a:t>
            </a:r>
            <a:r>
              <a:rPr lang="en-US" b="0" dirty="0">
                <a:latin typeface="Calibri" pitchFamily="34" charset="0"/>
              </a:rPr>
              <a:t> – 1</a:t>
            </a:r>
            <a:endParaRPr lang="en-US" b="0" i="1" dirty="0">
              <a:latin typeface="Calibri" pitchFamily="34" charset="0"/>
            </a:endParaRPr>
          </a:p>
        </p:txBody>
      </p:sp>
      <p:sp>
        <p:nvSpPr>
          <p:cNvPr id="24613" name="Text Box 31"/>
          <p:cNvSpPr txBox="1">
            <a:spLocks noChangeArrowheads="1"/>
          </p:cNvSpPr>
          <p:nvPr/>
        </p:nvSpPr>
        <p:spPr bwMode="auto">
          <a:xfrm>
            <a:off x="6208714" y="3124200"/>
            <a:ext cx="890588" cy="4619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 dirty="0" err="1">
                <a:latin typeface="Calibri" pitchFamily="34" charset="0"/>
              </a:rPr>
              <a:t>TMax</a:t>
            </a:r>
            <a:endParaRPr lang="en-US" b="0" i="1" dirty="0">
              <a:latin typeface="Calibri" pitchFamily="34" charset="0"/>
            </a:endParaRPr>
          </a:p>
        </p:txBody>
      </p:sp>
      <p:sp>
        <p:nvSpPr>
          <p:cNvPr id="24614" name="Text Box 32"/>
          <p:cNvSpPr txBox="1">
            <a:spLocks noChangeArrowheads="1"/>
          </p:cNvSpPr>
          <p:nvPr/>
        </p:nvSpPr>
        <p:spPr bwMode="auto">
          <a:xfrm>
            <a:off x="6208714" y="2819400"/>
            <a:ext cx="1406525" cy="4619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 dirty="0" err="1">
                <a:latin typeface="Calibri" pitchFamily="34" charset="0"/>
              </a:rPr>
              <a:t>TMax</a:t>
            </a:r>
            <a:r>
              <a:rPr lang="en-US" b="0" i="1" dirty="0">
                <a:latin typeface="Calibri" pitchFamily="34" charset="0"/>
              </a:rPr>
              <a:t>  </a:t>
            </a:r>
            <a:r>
              <a:rPr lang="en-US" b="0" dirty="0">
                <a:latin typeface="Calibri" pitchFamily="34" charset="0"/>
              </a:rPr>
              <a:t>+ 1</a:t>
            </a:r>
            <a:endParaRPr lang="en-US" b="0" i="1" dirty="0">
              <a:latin typeface="Calibri" pitchFamily="34" charset="0"/>
            </a:endParaRPr>
          </a:p>
        </p:txBody>
      </p:sp>
      <p:sp>
        <p:nvSpPr>
          <p:cNvPr id="24586" name="Rectangle 33"/>
          <p:cNvSpPr>
            <a:spLocks noChangeArrowheads="1"/>
          </p:cNvSpPr>
          <p:nvPr/>
        </p:nvSpPr>
        <p:spPr bwMode="auto">
          <a:xfrm>
            <a:off x="685801" y="4549775"/>
            <a:ext cx="2133600" cy="7080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2’s Complement Range</a:t>
            </a:r>
          </a:p>
        </p:txBody>
      </p:sp>
      <p:sp>
        <p:nvSpPr>
          <p:cNvPr id="24587" name="Freeform 34"/>
          <p:cNvSpPr>
            <a:spLocks/>
          </p:cNvSpPr>
          <p:nvPr/>
        </p:nvSpPr>
        <p:spPr bwMode="auto">
          <a:xfrm>
            <a:off x="2971801" y="3200400"/>
            <a:ext cx="152400" cy="3352800"/>
          </a:xfrm>
          <a:custGeom>
            <a:avLst/>
            <a:gdLst>
              <a:gd name="T0" fmla="*/ 96 w 144"/>
              <a:gd name="T1" fmla="*/ 2160 h 2160"/>
              <a:gd name="T2" fmla="*/ 0 w 144"/>
              <a:gd name="T3" fmla="*/ 2160 h 2160"/>
              <a:gd name="T4" fmla="*/ 0 w 144"/>
              <a:gd name="T5" fmla="*/ 0 h 2160"/>
              <a:gd name="T6" fmla="*/ 144 w 144"/>
              <a:gd name="T7" fmla="*/ 0 h 2160"/>
              <a:gd name="T8" fmla="*/ 0 60000 65536"/>
              <a:gd name="T9" fmla="*/ 0 60000 65536"/>
              <a:gd name="T10" fmla="*/ 0 60000 65536"/>
              <a:gd name="T11" fmla="*/ 0 60000 65536"/>
              <a:gd name="T12" fmla="*/ 0 w 144"/>
              <a:gd name="T13" fmla="*/ 0 h 2160"/>
              <a:gd name="T14" fmla="*/ 144 w 144"/>
              <a:gd name="T15" fmla="*/ 2160 h 21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4" h="2160">
                <a:moveTo>
                  <a:pt x="96" y="2160"/>
                </a:moveTo>
                <a:lnTo>
                  <a:pt x="0" y="2160"/>
                </a:lnTo>
                <a:lnTo>
                  <a:pt x="0" y="0"/>
                </a:lnTo>
                <a:lnTo>
                  <a:pt x="144" y="0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8" name="Freeform 35"/>
          <p:cNvSpPr>
            <a:spLocks/>
          </p:cNvSpPr>
          <p:nvPr/>
        </p:nvSpPr>
        <p:spPr bwMode="auto">
          <a:xfrm flipH="1">
            <a:off x="7564439" y="1600200"/>
            <a:ext cx="152400" cy="3352800"/>
          </a:xfrm>
          <a:custGeom>
            <a:avLst/>
            <a:gdLst>
              <a:gd name="T0" fmla="*/ 96 w 144"/>
              <a:gd name="T1" fmla="*/ 2160 h 2160"/>
              <a:gd name="T2" fmla="*/ 0 w 144"/>
              <a:gd name="T3" fmla="*/ 2160 h 2160"/>
              <a:gd name="T4" fmla="*/ 0 w 144"/>
              <a:gd name="T5" fmla="*/ 0 h 2160"/>
              <a:gd name="T6" fmla="*/ 144 w 144"/>
              <a:gd name="T7" fmla="*/ 0 h 2160"/>
              <a:gd name="T8" fmla="*/ 0 60000 65536"/>
              <a:gd name="T9" fmla="*/ 0 60000 65536"/>
              <a:gd name="T10" fmla="*/ 0 60000 65536"/>
              <a:gd name="T11" fmla="*/ 0 60000 65536"/>
              <a:gd name="T12" fmla="*/ 0 w 144"/>
              <a:gd name="T13" fmla="*/ 0 h 2160"/>
              <a:gd name="T14" fmla="*/ 144 w 144"/>
              <a:gd name="T15" fmla="*/ 2160 h 21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4" h="2160">
                <a:moveTo>
                  <a:pt x="96" y="2160"/>
                </a:moveTo>
                <a:lnTo>
                  <a:pt x="0" y="2160"/>
                </a:lnTo>
                <a:lnTo>
                  <a:pt x="0" y="0"/>
                </a:lnTo>
                <a:lnTo>
                  <a:pt x="144" y="0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9" name="Rectangle 36"/>
          <p:cNvSpPr>
            <a:spLocks noChangeArrowheads="1"/>
          </p:cNvSpPr>
          <p:nvPr/>
        </p:nvSpPr>
        <p:spPr bwMode="auto">
          <a:xfrm>
            <a:off x="7753352" y="2895600"/>
            <a:ext cx="1162050" cy="7080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Unsigned</a:t>
            </a:r>
          </a:p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Range</a:t>
            </a:r>
          </a:p>
        </p:txBody>
      </p:sp>
      <p:sp>
        <p:nvSpPr>
          <p:cNvPr id="123941" name="Rectangle 37"/>
          <p:cNvSpPr>
            <a:spLocks noGrp="1" noChangeArrowheads="1"/>
          </p:cNvSpPr>
          <p:nvPr>
            <p:ph type="title"/>
          </p:nvPr>
        </p:nvSpPr>
        <p:spPr>
          <a:xfrm>
            <a:off x="270412" y="533400"/>
            <a:ext cx="7945438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Conversion Visualized</a:t>
            </a:r>
          </a:p>
        </p:txBody>
      </p:sp>
      <p:sp>
        <p:nvSpPr>
          <p:cNvPr id="123942" name="Rectangle 38"/>
          <p:cNvSpPr>
            <a:spLocks noGrp="1" noChangeArrowheads="1"/>
          </p:cNvSpPr>
          <p:nvPr>
            <p:ph type="body" idx="1"/>
          </p:nvPr>
        </p:nvSpPr>
        <p:spPr>
          <a:xfrm>
            <a:off x="290513" y="1220788"/>
            <a:ext cx="4159250" cy="1716087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2’s Comp. </a:t>
            </a:r>
            <a:r>
              <a:rPr lang="en-US">
                <a:sym typeface="Symbol" pitchFamily="18" charset="2"/>
              </a:rPr>
              <a:t></a:t>
            </a:r>
            <a:r>
              <a:rPr lang="en-US"/>
              <a:t> Unsigned</a:t>
            </a:r>
          </a:p>
          <a:p>
            <a:pPr lvl="1" eaLnBrk="1" hangingPunct="1">
              <a:defRPr/>
            </a:pPr>
            <a:r>
              <a:rPr lang="en-US"/>
              <a:t>Ordering Inversion</a:t>
            </a:r>
          </a:p>
          <a:p>
            <a:pPr lvl="1" eaLnBrk="1" hangingPunct="1">
              <a:defRPr/>
            </a:pPr>
            <a:r>
              <a:rPr lang="en-US"/>
              <a:t>Negative </a:t>
            </a:r>
            <a:r>
              <a:rPr lang="en-US">
                <a:sym typeface="Symbol" pitchFamily="18" charset="2"/>
              </a:rPr>
              <a:t></a:t>
            </a:r>
            <a:r>
              <a:rPr lang="en-US"/>
              <a:t> Big Positive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90" grpId="0" animBg="1"/>
      <p:bldP spid="24592" grpId="0" animBg="1"/>
      <p:bldP spid="24593" grpId="0" animBg="1"/>
      <p:bldP spid="24595" grpId="0" animBg="1"/>
      <p:bldP spid="24596" grpId="0" animBg="1"/>
      <p:bldP spid="24598" grpId="0" animBg="1"/>
      <p:bldP spid="24600" grpId="0" animBg="1"/>
      <p:bldP spid="24602" grpId="0" animBg="1"/>
      <p:bldP spid="24603" grpId="0" animBg="1"/>
      <p:bldP spid="24604" grpId="0" animBg="1"/>
      <p:bldP spid="24605" grpId="0" animBg="1"/>
      <p:bldP spid="24606" grpId="0" animBg="1"/>
      <p:bldP spid="24607" grpId="0" animBg="1"/>
      <p:bldP spid="24608" grpId="0" animBg="1"/>
      <p:bldP spid="24609" grpId="0" animBg="1"/>
      <p:bldP spid="24587" grpId="0" animBg="1"/>
      <p:bldP spid="2458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533400"/>
            <a:ext cx="7323138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Signed vs. Unsigned in C</a:t>
            </a:r>
          </a:p>
        </p:txBody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220788"/>
            <a:ext cx="8853487" cy="5224462"/>
          </a:xfrm>
        </p:spPr>
        <p:txBody>
          <a:bodyPr lIns="90487" tIns="44450" rIns="90487" bIns="44450"/>
          <a:lstStyle/>
          <a:p>
            <a:pPr eaLnBrk="1" hangingPunct="1">
              <a:defRPr/>
            </a:pPr>
            <a:r>
              <a:rPr lang="en-US" dirty="0"/>
              <a:t>Constants</a:t>
            </a:r>
          </a:p>
          <a:p>
            <a:pPr lvl="1" eaLnBrk="1" hangingPunct="1">
              <a:defRPr/>
            </a:pPr>
            <a:r>
              <a:rPr lang="en-US" dirty="0"/>
              <a:t>By default are considered to be signed integers</a:t>
            </a:r>
          </a:p>
          <a:p>
            <a:pPr lvl="1" eaLnBrk="1" hangingPunct="1">
              <a:defRPr/>
            </a:pPr>
            <a:r>
              <a:rPr lang="en-US" dirty="0"/>
              <a:t>Unsigned if have “U” as suffix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b="1" dirty="0">
                <a:latin typeface="Courier New" pitchFamily="49" charset="0"/>
              </a:rPr>
              <a:t>0U, 4294967259U</a:t>
            </a:r>
          </a:p>
          <a:p>
            <a:pPr eaLnBrk="1" hangingPunct="1">
              <a:defRPr/>
            </a:pPr>
            <a:r>
              <a:rPr lang="en-US" dirty="0"/>
              <a:t>Casting</a:t>
            </a:r>
          </a:p>
          <a:p>
            <a:pPr lvl="1" eaLnBrk="1" hangingPunct="1">
              <a:defRPr/>
            </a:pPr>
            <a:r>
              <a:rPr lang="en-US" dirty="0"/>
              <a:t>Explicit casting between signed &amp; unsigned same as U2T and T2U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800" b="1" dirty="0" err="1">
                <a:latin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 err="1">
                <a:latin typeface="Courier New" pitchFamily="49" charset="0"/>
              </a:rPr>
              <a:t>tx</a:t>
            </a:r>
            <a:r>
              <a:rPr lang="en-US" sz="1800" b="1" dirty="0">
                <a:latin typeface="Courier New" pitchFamily="49" charset="0"/>
              </a:rPr>
              <a:t>, </a:t>
            </a:r>
            <a:r>
              <a:rPr lang="en-US" sz="1800" b="1" dirty="0" err="1">
                <a:latin typeface="Courier New" pitchFamily="49" charset="0"/>
              </a:rPr>
              <a:t>ty</a:t>
            </a:r>
            <a:r>
              <a:rPr lang="en-US" sz="1800" b="1" dirty="0">
                <a:latin typeface="Courier New" pitchFamily="49" charset="0"/>
              </a:rPr>
              <a:t>;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800" b="1" dirty="0">
                <a:latin typeface="Courier New" pitchFamily="49" charset="0"/>
              </a:rPr>
              <a:t>unsigned </a:t>
            </a:r>
            <a:r>
              <a:rPr lang="en-US" sz="1800" b="1" dirty="0" err="1">
                <a:latin typeface="Courier New" pitchFamily="49" charset="0"/>
              </a:rPr>
              <a:t>ux</a:t>
            </a:r>
            <a:r>
              <a:rPr lang="en-US" sz="1800" b="1" dirty="0">
                <a:latin typeface="Courier New" pitchFamily="49" charset="0"/>
              </a:rPr>
              <a:t>, </a:t>
            </a:r>
            <a:r>
              <a:rPr lang="en-US" sz="1800" b="1" dirty="0" err="1">
                <a:latin typeface="Courier New" pitchFamily="49" charset="0"/>
              </a:rPr>
              <a:t>uy</a:t>
            </a:r>
            <a:r>
              <a:rPr lang="en-US" sz="1800" b="1" dirty="0">
                <a:latin typeface="Courier New" pitchFamily="49" charset="0"/>
              </a:rPr>
              <a:t>;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800" b="1" dirty="0" err="1">
                <a:latin typeface="Courier New" pitchFamily="49" charset="0"/>
              </a:rPr>
              <a:t>tx</a:t>
            </a:r>
            <a:r>
              <a:rPr lang="en-US" sz="1800" b="1" dirty="0">
                <a:latin typeface="Courier New" pitchFamily="49" charset="0"/>
              </a:rPr>
              <a:t> = (</a:t>
            </a:r>
            <a:r>
              <a:rPr lang="en-US" sz="1800" b="1" dirty="0" err="1">
                <a:latin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</a:rPr>
              <a:t>) </a:t>
            </a:r>
            <a:r>
              <a:rPr lang="en-US" sz="1800" b="1" dirty="0" err="1">
                <a:latin typeface="Courier New" pitchFamily="49" charset="0"/>
              </a:rPr>
              <a:t>ux</a:t>
            </a:r>
            <a:r>
              <a:rPr lang="en-US" sz="1800" b="1" dirty="0">
                <a:latin typeface="Courier New" pitchFamily="49" charset="0"/>
              </a:rPr>
              <a:t>;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800" b="1" dirty="0" err="1">
                <a:latin typeface="Courier New" pitchFamily="49" charset="0"/>
              </a:rPr>
              <a:t>uy</a:t>
            </a:r>
            <a:r>
              <a:rPr lang="en-US" sz="1800" b="1" dirty="0">
                <a:latin typeface="Courier New" pitchFamily="49" charset="0"/>
              </a:rPr>
              <a:t> = (unsigned) </a:t>
            </a:r>
            <a:r>
              <a:rPr lang="en-US" sz="1800" b="1" dirty="0" err="1">
                <a:latin typeface="Courier New" pitchFamily="49" charset="0"/>
              </a:rPr>
              <a:t>ty</a:t>
            </a:r>
            <a:r>
              <a:rPr lang="en-US" sz="1800" b="1" dirty="0">
                <a:latin typeface="Courier New" pitchFamily="49" charset="0"/>
              </a:rPr>
              <a:t>;</a:t>
            </a:r>
          </a:p>
          <a:p>
            <a:pPr lvl="1" eaLnBrk="1" hangingPunct="1">
              <a:defRPr/>
            </a:pPr>
            <a:endParaRPr lang="en-US" dirty="0"/>
          </a:p>
          <a:p>
            <a:pPr lvl="1" eaLnBrk="1" hangingPunct="1">
              <a:defRPr/>
            </a:pPr>
            <a:r>
              <a:rPr lang="en-US" dirty="0"/>
              <a:t>Implicit casting also occurs via assignments and procedure calls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800" b="1" dirty="0" err="1">
                <a:latin typeface="Courier New" pitchFamily="49" charset="0"/>
              </a:rPr>
              <a:t>tx</a:t>
            </a:r>
            <a:r>
              <a:rPr lang="en-US" sz="1800" b="1" dirty="0">
                <a:latin typeface="Courier New" pitchFamily="49" charset="0"/>
              </a:rPr>
              <a:t> = </a:t>
            </a:r>
            <a:r>
              <a:rPr lang="en-US" sz="1800" b="1" dirty="0" err="1">
                <a:latin typeface="Courier New" pitchFamily="49" charset="0"/>
              </a:rPr>
              <a:t>ux</a:t>
            </a:r>
            <a:r>
              <a:rPr lang="en-US" sz="1800" b="1" dirty="0">
                <a:latin typeface="Courier New" pitchFamily="49" charset="0"/>
              </a:rPr>
              <a:t>;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800" b="1" dirty="0" err="1">
                <a:latin typeface="Courier New" pitchFamily="49" charset="0"/>
              </a:rPr>
              <a:t>uy</a:t>
            </a:r>
            <a:r>
              <a:rPr lang="en-US" sz="1800" b="1" dirty="0">
                <a:latin typeface="Courier New" pitchFamily="49" charset="0"/>
              </a:rPr>
              <a:t> = </a:t>
            </a:r>
            <a:r>
              <a:rPr lang="en-US" sz="1800" b="1" dirty="0" err="1">
                <a:latin typeface="Courier New" pitchFamily="49" charset="0"/>
              </a:rPr>
              <a:t>ty</a:t>
            </a:r>
            <a:r>
              <a:rPr lang="en-US" sz="1800" b="1" dirty="0">
                <a:latin typeface="Courier New" pitchFamily="49" charset="0"/>
              </a:rPr>
              <a:t>;</a:t>
            </a:r>
          </a:p>
          <a:p>
            <a:pPr eaLnBrk="1" hangingPunct="1">
              <a:defRPr/>
            </a:pPr>
            <a:endParaRPr lang="en-US" sz="1800" b="0" dirty="0">
              <a:latin typeface="Courier New" pitchFamily="49" charset="0"/>
            </a:endParaRPr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ChangeArrowheads="1"/>
          </p:cNvSpPr>
          <p:nvPr/>
        </p:nvSpPr>
        <p:spPr bwMode="auto">
          <a:xfrm>
            <a:off x="290513" y="3276600"/>
            <a:ext cx="8853487" cy="3581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7" tIns="44450" rIns="90487" bIns="44450"/>
          <a:lstStyle/>
          <a:p>
            <a:pPr marL="687388" lvl="1" indent="-187325" defTabSz="895350" eaLnBrk="1" hangingPunct="1">
              <a:lnSpc>
                <a:spcPct val="100000"/>
              </a:lnSpc>
              <a:spcBef>
                <a:spcPct val="25000"/>
              </a:spcBef>
              <a:buClr>
                <a:schemeClr val="hlink"/>
              </a:buClr>
              <a:buSzPct val="75000"/>
              <a:buFont typeface="Wingdings" pitchFamily="2" charset="2"/>
              <a:buNone/>
              <a:tabLst>
                <a:tab pos="457200" algn="l"/>
                <a:tab pos="2857500" algn="l"/>
                <a:tab pos="5549900" algn="l"/>
                <a:tab pos="6972300" algn="l"/>
              </a:tabLst>
            </a:pPr>
            <a:r>
              <a:rPr lang="en-US" sz="2000" dirty="0">
                <a:solidFill>
                  <a:schemeClr val="bg1"/>
                </a:solidFill>
              </a:rPr>
              <a:t>	0	0U	</a:t>
            </a:r>
            <a:r>
              <a:rPr lang="en-US" sz="2000" dirty="0"/>
              <a:t>==	</a:t>
            </a:r>
            <a:r>
              <a:rPr lang="en-US" sz="2000" dirty="0">
                <a:latin typeface="Calibri" pitchFamily="34" charset="0"/>
              </a:rPr>
              <a:t>unsigned</a:t>
            </a:r>
            <a:endParaRPr lang="en-US" sz="2000" dirty="0"/>
          </a:p>
          <a:p>
            <a:pPr marL="687388" lvl="1" indent="-187325" defTabSz="895350" eaLnBrk="1" hangingPunct="1">
              <a:lnSpc>
                <a:spcPct val="100000"/>
              </a:lnSpc>
              <a:spcBef>
                <a:spcPct val="25000"/>
              </a:spcBef>
              <a:buClr>
                <a:schemeClr val="hlink"/>
              </a:buClr>
              <a:buSzPct val="75000"/>
              <a:buFont typeface="Wingdings" pitchFamily="2" charset="2"/>
              <a:buNone/>
              <a:tabLst>
                <a:tab pos="457200" algn="l"/>
                <a:tab pos="2857500" algn="l"/>
                <a:tab pos="5549900" algn="l"/>
                <a:tab pos="6972300" algn="l"/>
              </a:tabLst>
            </a:pPr>
            <a:r>
              <a:rPr lang="en-US" sz="2000" dirty="0">
                <a:solidFill>
                  <a:schemeClr val="bg1"/>
                </a:solidFill>
              </a:rPr>
              <a:t>	-1	0	</a:t>
            </a:r>
            <a:r>
              <a:rPr lang="en-US" sz="2000" dirty="0"/>
              <a:t>&lt;	</a:t>
            </a:r>
            <a:r>
              <a:rPr lang="en-US" sz="2000" dirty="0">
                <a:latin typeface="Calibri" pitchFamily="34" charset="0"/>
              </a:rPr>
              <a:t>signed</a:t>
            </a:r>
            <a:endParaRPr lang="en-US" sz="2000" dirty="0"/>
          </a:p>
          <a:p>
            <a:pPr marL="687388" lvl="1" indent="-187325" defTabSz="895350" eaLnBrk="1" hangingPunct="1">
              <a:lnSpc>
                <a:spcPct val="100000"/>
              </a:lnSpc>
              <a:spcBef>
                <a:spcPct val="25000"/>
              </a:spcBef>
              <a:buClr>
                <a:schemeClr val="hlink"/>
              </a:buClr>
              <a:buSzPct val="75000"/>
              <a:buFont typeface="Wingdings" pitchFamily="2" charset="2"/>
              <a:buNone/>
              <a:tabLst>
                <a:tab pos="457200" algn="l"/>
                <a:tab pos="2857500" algn="l"/>
                <a:tab pos="5549900" algn="l"/>
                <a:tab pos="6972300" algn="l"/>
              </a:tabLst>
            </a:pPr>
            <a:r>
              <a:rPr lang="en-US" sz="2000" dirty="0">
                <a:solidFill>
                  <a:schemeClr val="bg1"/>
                </a:solidFill>
              </a:rPr>
              <a:t>	-1	0U	</a:t>
            </a:r>
            <a:r>
              <a:rPr lang="en-US" sz="2000" dirty="0"/>
              <a:t>&gt;	</a:t>
            </a:r>
            <a:r>
              <a:rPr lang="en-US" sz="2000" dirty="0">
                <a:latin typeface="Calibri" pitchFamily="34" charset="0"/>
              </a:rPr>
              <a:t>unsigned</a:t>
            </a:r>
            <a:endParaRPr lang="en-US" sz="2000" dirty="0"/>
          </a:p>
          <a:p>
            <a:pPr marL="687388" lvl="1" indent="-187325" defTabSz="895350" eaLnBrk="1" hangingPunct="1">
              <a:lnSpc>
                <a:spcPct val="100000"/>
              </a:lnSpc>
              <a:spcBef>
                <a:spcPct val="25000"/>
              </a:spcBef>
              <a:buClr>
                <a:schemeClr val="hlink"/>
              </a:buClr>
              <a:buSzPct val="75000"/>
              <a:buFont typeface="Wingdings" pitchFamily="2" charset="2"/>
              <a:buNone/>
              <a:tabLst>
                <a:tab pos="457200" algn="l"/>
                <a:tab pos="2857500" algn="l"/>
                <a:tab pos="5549900" algn="l"/>
                <a:tab pos="6972300" algn="l"/>
              </a:tabLst>
            </a:pPr>
            <a:r>
              <a:rPr lang="en-US" sz="2000" dirty="0">
                <a:solidFill>
                  <a:schemeClr val="bg1"/>
                </a:solidFill>
              </a:rPr>
              <a:t>	2147483647	-2147483648</a:t>
            </a:r>
            <a:r>
              <a:rPr lang="en-US" sz="2000" dirty="0"/>
              <a:t> 	&gt;	</a:t>
            </a:r>
            <a:r>
              <a:rPr lang="en-US" sz="2000" dirty="0">
                <a:latin typeface="Calibri" pitchFamily="34" charset="0"/>
              </a:rPr>
              <a:t>signed</a:t>
            </a:r>
          </a:p>
          <a:p>
            <a:pPr marL="687388" lvl="1" indent="-187325" defTabSz="895350" eaLnBrk="1" hangingPunct="1">
              <a:lnSpc>
                <a:spcPct val="100000"/>
              </a:lnSpc>
              <a:spcBef>
                <a:spcPct val="25000"/>
              </a:spcBef>
              <a:buClr>
                <a:schemeClr val="hlink"/>
              </a:buClr>
              <a:buSzPct val="75000"/>
              <a:buFont typeface="Wingdings" pitchFamily="2" charset="2"/>
              <a:buNone/>
              <a:tabLst>
                <a:tab pos="457200" algn="l"/>
                <a:tab pos="2857500" algn="l"/>
                <a:tab pos="5549900" algn="l"/>
                <a:tab pos="6972300" algn="l"/>
              </a:tabLst>
            </a:pPr>
            <a:r>
              <a:rPr lang="en-US" sz="2000" dirty="0">
                <a:solidFill>
                  <a:schemeClr val="bg1"/>
                </a:solidFill>
              </a:rPr>
              <a:t>	2147483647U	-2147483648</a:t>
            </a:r>
            <a:r>
              <a:rPr lang="en-US" sz="2000" dirty="0"/>
              <a:t> 	&lt;	</a:t>
            </a:r>
            <a:r>
              <a:rPr lang="en-US" sz="2000" dirty="0">
                <a:latin typeface="Calibri" pitchFamily="34" charset="0"/>
              </a:rPr>
              <a:t>unsigned</a:t>
            </a:r>
            <a:endParaRPr lang="en-US" sz="2000" dirty="0"/>
          </a:p>
          <a:p>
            <a:pPr marL="687388" lvl="1" indent="-187325" defTabSz="895350" eaLnBrk="1" hangingPunct="1">
              <a:lnSpc>
                <a:spcPct val="100000"/>
              </a:lnSpc>
              <a:spcBef>
                <a:spcPct val="25000"/>
              </a:spcBef>
              <a:buClr>
                <a:schemeClr val="hlink"/>
              </a:buClr>
              <a:buSzPct val="75000"/>
              <a:buFont typeface="Wingdings" pitchFamily="2" charset="2"/>
              <a:buNone/>
              <a:tabLst>
                <a:tab pos="457200" algn="l"/>
                <a:tab pos="2857500" algn="l"/>
                <a:tab pos="5549900" algn="l"/>
                <a:tab pos="6972300" algn="l"/>
              </a:tabLst>
            </a:pPr>
            <a:r>
              <a:rPr lang="en-US" sz="2000" dirty="0">
                <a:solidFill>
                  <a:schemeClr val="bg1"/>
                </a:solidFill>
              </a:rPr>
              <a:t>	-1	-2</a:t>
            </a:r>
            <a:r>
              <a:rPr lang="en-US" sz="2000" dirty="0"/>
              <a:t> 	&gt;	</a:t>
            </a:r>
            <a:r>
              <a:rPr lang="en-US" sz="2000" dirty="0">
                <a:latin typeface="Calibri" pitchFamily="34" charset="0"/>
              </a:rPr>
              <a:t>signed</a:t>
            </a:r>
            <a:endParaRPr lang="en-US" sz="2000" dirty="0"/>
          </a:p>
          <a:p>
            <a:pPr marL="687388" lvl="1" indent="-187325" defTabSz="895350" eaLnBrk="1" hangingPunct="1">
              <a:lnSpc>
                <a:spcPct val="100000"/>
              </a:lnSpc>
              <a:spcBef>
                <a:spcPct val="25000"/>
              </a:spcBef>
              <a:buClr>
                <a:schemeClr val="hlink"/>
              </a:buClr>
              <a:buSzPct val="75000"/>
              <a:buFont typeface="Wingdings" pitchFamily="2" charset="2"/>
              <a:buNone/>
              <a:tabLst>
                <a:tab pos="457200" algn="l"/>
                <a:tab pos="2857500" algn="l"/>
                <a:tab pos="5549900" algn="l"/>
                <a:tab pos="6972300" algn="l"/>
              </a:tabLst>
            </a:pPr>
            <a:r>
              <a:rPr lang="en-US" sz="2000" dirty="0">
                <a:solidFill>
                  <a:schemeClr val="bg1"/>
                </a:solidFill>
              </a:rPr>
              <a:t>	(unsigned) -1	-2</a:t>
            </a:r>
            <a:r>
              <a:rPr lang="en-US" sz="2000" dirty="0"/>
              <a:t> 	&gt;	</a:t>
            </a:r>
            <a:r>
              <a:rPr lang="en-US" sz="2000" dirty="0">
                <a:latin typeface="Calibri" pitchFamily="34" charset="0"/>
              </a:rPr>
              <a:t>unsigned</a:t>
            </a:r>
            <a:endParaRPr lang="en-US" sz="2000" dirty="0"/>
          </a:p>
          <a:p>
            <a:pPr marL="687388" lvl="1" indent="-187325" defTabSz="895350" eaLnBrk="1" hangingPunct="1">
              <a:lnSpc>
                <a:spcPct val="100000"/>
              </a:lnSpc>
              <a:spcBef>
                <a:spcPct val="25000"/>
              </a:spcBef>
              <a:buClr>
                <a:schemeClr val="hlink"/>
              </a:buClr>
              <a:buSzPct val="75000"/>
              <a:buFont typeface="Wingdings" pitchFamily="2" charset="2"/>
              <a:buNone/>
              <a:tabLst>
                <a:tab pos="457200" algn="l"/>
                <a:tab pos="2857500" algn="l"/>
                <a:tab pos="5549900" algn="l"/>
                <a:tab pos="6972300" algn="l"/>
              </a:tabLst>
            </a:pPr>
            <a:r>
              <a:rPr lang="en-US" sz="2000" dirty="0">
                <a:solidFill>
                  <a:schemeClr val="bg1"/>
                </a:solidFill>
              </a:rPr>
              <a:t>	 2147483647 	2147483648U</a:t>
            </a:r>
            <a:r>
              <a:rPr lang="en-US" sz="2000" dirty="0"/>
              <a:t> 	&lt;	</a:t>
            </a:r>
            <a:r>
              <a:rPr lang="en-US" sz="2000" dirty="0">
                <a:latin typeface="Calibri" pitchFamily="34" charset="0"/>
              </a:rPr>
              <a:t>unsigned</a:t>
            </a:r>
            <a:endParaRPr lang="en-US" sz="2000" dirty="0"/>
          </a:p>
          <a:p>
            <a:pPr marL="687388" lvl="1" indent="-187325" defTabSz="895350" eaLnBrk="1" hangingPunct="1">
              <a:lnSpc>
                <a:spcPct val="100000"/>
              </a:lnSpc>
              <a:spcBef>
                <a:spcPct val="25000"/>
              </a:spcBef>
              <a:buClr>
                <a:schemeClr val="hlink"/>
              </a:buClr>
              <a:buSzPct val="75000"/>
              <a:buFont typeface="Wingdings" pitchFamily="2" charset="2"/>
              <a:buNone/>
              <a:tabLst>
                <a:tab pos="457200" algn="l"/>
                <a:tab pos="2857500" algn="l"/>
                <a:tab pos="5549900" algn="l"/>
                <a:tab pos="6972300" algn="l"/>
              </a:tabLst>
            </a:pPr>
            <a:r>
              <a:rPr lang="en-US" sz="2000" dirty="0">
                <a:solidFill>
                  <a:schemeClr val="bg1"/>
                </a:solidFill>
              </a:rPr>
              <a:t>	 2147483647 	(</a:t>
            </a:r>
            <a:r>
              <a:rPr lang="en-US" sz="2000" dirty="0" err="1">
                <a:solidFill>
                  <a:schemeClr val="bg1"/>
                </a:solidFill>
              </a:rPr>
              <a:t>int</a:t>
            </a:r>
            <a:r>
              <a:rPr lang="en-US" sz="2000" dirty="0">
                <a:solidFill>
                  <a:schemeClr val="bg1"/>
                </a:solidFill>
              </a:rPr>
              <a:t>) 2147483648U</a:t>
            </a:r>
            <a:r>
              <a:rPr lang="en-US" sz="2000" dirty="0"/>
              <a:t>	&gt;	</a:t>
            </a:r>
            <a:r>
              <a:rPr lang="en-US" sz="2000" dirty="0">
                <a:latin typeface="Calibri" pitchFamily="34" charset="0"/>
              </a:rPr>
              <a:t>signed</a:t>
            </a:r>
            <a:endParaRPr lang="en-US" sz="2000" dirty="0"/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title"/>
          </p:nvPr>
        </p:nvSpPr>
        <p:spPr>
          <a:xfrm>
            <a:off x="304800" y="323850"/>
            <a:ext cx="6524625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Casting Surprises</a:t>
            </a:r>
          </a:p>
        </p:txBody>
      </p:sp>
      <p:sp>
        <p:nvSpPr>
          <p:cNvPr id="12186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90513" y="914400"/>
            <a:ext cx="9005887" cy="5867400"/>
          </a:xfrm>
        </p:spPr>
        <p:txBody>
          <a:bodyPr lIns="90487" tIns="44450" rIns="90487" bIns="44450"/>
          <a:lstStyle/>
          <a:p>
            <a:pPr eaLnBrk="1" hangingPunct="1">
              <a:tabLst>
                <a:tab pos="457200" algn="l"/>
                <a:tab pos="2857500" algn="l"/>
                <a:tab pos="5549900" algn="l"/>
                <a:tab pos="6972300" algn="l"/>
              </a:tabLst>
              <a:defRPr/>
            </a:pPr>
            <a:r>
              <a:rPr lang="en-US" dirty="0"/>
              <a:t>Expression Evaluation</a:t>
            </a:r>
          </a:p>
          <a:p>
            <a:pPr marL="687388" lvl="1" indent="-187325" eaLnBrk="1" hangingPunct="1">
              <a:tabLst>
                <a:tab pos="457200" algn="l"/>
                <a:tab pos="2857500" algn="l"/>
                <a:tab pos="5549900" algn="l"/>
                <a:tab pos="6972300" algn="l"/>
              </a:tabLst>
              <a:defRPr/>
            </a:pPr>
            <a:r>
              <a:rPr lang="en-US" dirty="0"/>
              <a:t>If there is a mix of unsigned and signed in single expression, </a:t>
            </a:r>
            <a:br>
              <a:rPr lang="en-US" dirty="0"/>
            </a:br>
            <a:r>
              <a:rPr lang="en-US" b="1" i="1" dirty="0">
                <a:solidFill>
                  <a:srgbClr val="C00000"/>
                </a:solidFill>
              </a:rPr>
              <a:t>signed values implicitly cast to unsigned</a:t>
            </a:r>
          </a:p>
          <a:p>
            <a:pPr marL="687388" lvl="1" indent="-187325" eaLnBrk="1" hangingPunct="1">
              <a:tabLst>
                <a:tab pos="457200" algn="l"/>
                <a:tab pos="2857500" algn="l"/>
                <a:tab pos="5549900" algn="l"/>
                <a:tab pos="6972300" algn="l"/>
              </a:tabLst>
              <a:defRPr/>
            </a:pPr>
            <a:r>
              <a:rPr lang="en-US" dirty="0"/>
              <a:t>Including comparison operations </a:t>
            </a:r>
            <a:r>
              <a:rPr lang="en-US" b="1" dirty="0">
                <a:latin typeface="Courier New" pitchFamily="49" charset="0"/>
              </a:rPr>
              <a:t>&lt;</a:t>
            </a:r>
            <a:r>
              <a:rPr lang="en-US" b="1" dirty="0"/>
              <a:t>, </a:t>
            </a:r>
            <a:r>
              <a:rPr lang="en-US" b="1" dirty="0">
                <a:latin typeface="Courier New" pitchFamily="49" charset="0"/>
              </a:rPr>
              <a:t>&gt;</a:t>
            </a:r>
            <a:r>
              <a:rPr lang="en-US" b="1" dirty="0"/>
              <a:t>, </a:t>
            </a:r>
            <a:r>
              <a:rPr lang="en-US" b="1" dirty="0">
                <a:latin typeface="Courier New" pitchFamily="49" charset="0"/>
              </a:rPr>
              <a:t>==</a:t>
            </a:r>
            <a:r>
              <a:rPr lang="en-US" b="1" dirty="0"/>
              <a:t>, </a:t>
            </a:r>
            <a:r>
              <a:rPr lang="en-US" b="1" dirty="0">
                <a:latin typeface="Courier New" pitchFamily="49" charset="0"/>
              </a:rPr>
              <a:t>&lt;=</a:t>
            </a:r>
            <a:r>
              <a:rPr lang="en-US" b="1" dirty="0"/>
              <a:t>, </a:t>
            </a:r>
            <a:r>
              <a:rPr lang="en-US" b="1" dirty="0">
                <a:latin typeface="Courier New" pitchFamily="49" charset="0"/>
              </a:rPr>
              <a:t>&gt;=</a:t>
            </a:r>
          </a:p>
          <a:p>
            <a:pPr marL="687388" lvl="1" indent="-187325">
              <a:tabLst>
                <a:tab pos="457200" algn="l"/>
                <a:tab pos="2857500" algn="l"/>
                <a:tab pos="5549900" algn="l"/>
                <a:tab pos="6972300" algn="l"/>
              </a:tabLst>
              <a:defRPr/>
            </a:pPr>
            <a:r>
              <a:rPr lang="en-US" dirty="0"/>
              <a:t>Examples for </a:t>
            </a:r>
            <a:r>
              <a:rPr lang="en-US" i="1" dirty="0"/>
              <a:t>W</a:t>
            </a:r>
            <a:r>
              <a:rPr lang="en-US" dirty="0"/>
              <a:t> = 32:    </a:t>
            </a:r>
            <a:r>
              <a:rPr lang="en-US" b="1" dirty="0">
                <a:solidFill>
                  <a:srgbClr val="C00000"/>
                </a:solidFill>
              </a:rPr>
              <a:t>TMIN = -2,147,483,648 ,     TMAX = 2,147,483,647</a:t>
            </a:r>
          </a:p>
          <a:p>
            <a:pPr eaLnBrk="1" hangingPunct="1">
              <a:tabLst>
                <a:tab pos="457200" algn="l"/>
                <a:tab pos="2857500" algn="l"/>
                <a:tab pos="5549900" algn="l"/>
                <a:tab pos="6972300" algn="l"/>
              </a:tabLst>
              <a:defRPr/>
            </a:pPr>
            <a:r>
              <a:rPr lang="en-US" dirty="0"/>
              <a:t>Constant</a:t>
            </a:r>
            <a:r>
              <a:rPr lang="en-US" baseline="-25000" dirty="0"/>
              <a:t>1</a:t>
            </a:r>
            <a:r>
              <a:rPr lang="en-US" dirty="0"/>
              <a:t>	Constant</a:t>
            </a:r>
            <a:r>
              <a:rPr lang="en-US" baseline="-25000" dirty="0"/>
              <a:t>2</a:t>
            </a:r>
            <a:r>
              <a:rPr lang="en-US" dirty="0"/>
              <a:t>	Relation	Evaluation</a:t>
            </a:r>
          </a:p>
          <a:p>
            <a:pPr marL="288925" lvl="1" indent="-117475" eaLnBrk="1" hangingPunct="1">
              <a:buFont typeface="Wingdings" pitchFamily="2" charset="2"/>
              <a:buNone/>
              <a:tabLst>
                <a:tab pos="227013" algn="l"/>
                <a:tab pos="2860675" algn="l"/>
                <a:tab pos="5657850" algn="l"/>
                <a:tab pos="6972300" algn="l"/>
              </a:tabLst>
              <a:defRPr/>
            </a:pPr>
            <a:r>
              <a:rPr lang="en-US" sz="2100" dirty="0"/>
              <a:t>	0	0U	</a:t>
            </a:r>
          </a:p>
          <a:p>
            <a:pPr marL="288925" lvl="1" indent="-117475" eaLnBrk="1" hangingPunct="1">
              <a:buFont typeface="Wingdings" pitchFamily="2" charset="2"/>
              <a:buNone/>
              <a:tabLst>
                <a:tab pos="227013" algn="l"/>
                <a:tab pos="2860675" algn="l"/>
                <a:tab pos="5549900" algn="l"/>
                <a:tab pos="6972300" algn="l"/>
              </a:tabLst>
              <a:defRPr/>
            </a:pPr>
            <a:r>
              <a:rPr lang="en-US" sz="2100" dirty="0"/>
              <a:t>	-1	0	</a:t>
            </a:r>
          </a:p>
          <a:p>
            <a:pPr marL="288925" lvl="1" indent="-117475" eaLnBrk="1" hangingPunct="1">
              <a:buFont typeface="Wingdings" pitchFamily="2" charset="2"/>
              <a:buNone/>
              <a:tabLst>
                <a:tab pos="227013" algn="l"/>
                <a:tab pos="2860675" algn="l"/>
                <a:tab pos="5549900" algn="l"/>
                <a:tab pos="6972300" algn="l"/>
              </a:tabLst>
              <a:defRPr/>
            </a:pPr>
            <a:r>
              <a:rPr lang="en-US" sz="2100" dirty="0"/>
              <a:t>	-1	0U	</a:t>
            </a:r>
          </a:p>
          <a:p>
            <a:pPr marL="288925" lvl="1" indent="-117475" eaLnBrk="1" hangingPunct="1">
              <a:buFont typeface="Wingdings" pitchFamily="2" charset="2"/>
              <a:buNone/>
              <a:tabLst>
                <a:tab pos="227013" algn="l"/>
                <a:tab pos="2860675" algn="l"/>
                <a:tab pos="5549900" algn="l"/>
                <a:tab pos="6972300" algn="l"/>
              </a:tabLst>
              <a:defRPr/>
            </a:pPr>
            <a:r>
              <a:rPr lang="en-US" sz="2100" dirty="0"/>
              <a:t>	2147483647	-2147483647-1 	</a:t>
            </a:r>
          </a:p>
          <a:p>
            <a:pPr marL="288925" lvl="1" indent="-117475" eaLnBrk="1" hangingPunct="1">
              <a:buFont typeface="Wingdings" pitchFamily="2" charset="2"/>
              <a:buNone/>
              <a:tabLst>
                <a:tab pos="227013" algn="l"/>
                <a:tab pos="2860675" algn="l"/>
                <a:tab pos="5549900" algn="l"/>
                <a:tab pos="6972300" algn="l"/>
              </a:tabLst>
              <a:defRPr/>
            </a:pPr>
            <a:r>
              <a:rPr lang="en-US" sz="2100" dirty="0"/>
              <a:t>	2147483647U	-2147483647-1 	</a:t>
            </a:r>
          </a:p>
          <a:p>
            <a:pPr marL="288925" lvl="1" indent="-117475" eaLnBrk="1" hangingPunct="1">
              <a:buFont typeface="Wingdings" pitchFamily="2" charset="2"/>
              <a:buNone/>
              <a:tabLst>
                <a:tab pos="227013" algn="l"/>
                <a:tab pos="2860675" algn="l"/>
                <a:tab pos="5549900" algn="l"/>
                <a:tab pos="6972300" algn="l"/>
              </a:tabLst>
              <a:defRPr/>
            </a:pPr>
            <a:r>
              <a:rPr lang="en-US" sz="2100" dirty="0"/>
              <a:t>	-1	-2 	</a:t>
            </a:r>
          </a:p>
          <a:p>
            <a:pPr marL="288925" lvl="1" indent="-117475" eaLnBrk="1" hangingPunct="1">
              <a:buFont typeface="Wingdings" pitchFamily="2" charset="2"/>
              <a:buNone/>
              <a:tabLst>
                <a:tab pos="227013" algn="l"/>
                <a:tab pos="2860675" algn="l"/>
                <a:tab pos="5549900" algn="l"/>
                <a:tab pos="6972300" algn="l"/>
              </a:tabLst>
              <a:defRPr/>
            </a:pPr>
            <a:r>
              <a:rPr lang="en-US" sz="2100" dirty="0"/>
              <a:t>	(unsigned)-1	-2 	</a:t>
            </a:r>
          </a:p>
          <a:p>
            <a:pPr marL="288925" lvl="1" indent="-117475" eaLnBrk="1" hangingPunct="1">
              <a:buFont typeface="Wingdings" pitchFamily="2" charset="2"/>
              <a:buNone/>
              <a:tabLst>
                <a:tab pos="227013" algn="l"/>
                <a:tab pos="2860675" algn="l"/>
                <a:tab pos="5713413" algn="l"/>
                <a:tab pos="6972300" algn="l"/>
              </a:tabLst>
              <a:defRPr/>
            </a:pPr>
            <a:r>
              <a:rPr lang="en-US" sz="2100" dirty="0"/>
              <a:t>	 2147483647 	2147483648U 	</a:t>
            </a:r>
          </a:p>
          <a:p>
            <a:pPr marL="288925" lvl="1" indent="-117475" eaLnBrk="1" hangingPunct="1">
              <a:buFont typeface="Wingdings" pitchFamily="2" charset="2"/>
              <a:buNone/>
              <a:tabLst>
                <a:tab pos="227013" algn="l"/>
                <a:tab pos="2860675" algn="l"/>
                <a:tab pos="5549900" algn="l"/>
                <a:tab pos="6972300" algn="l"/>
              </a:tabLst>
              <a:defRPr/>
            </a:pPr>
            <a:r>
              <a:rPr lang="en-US" sz="2100" dirty="0"/>
              <a:t>	 2147483647 	(</a:t>
            </a:r>
            <a:r>
              <a:rPr lang="en-US" sz="2100" dirty="0" err="1"/>
              <a:t>int</a:t>
            </a:r>
            <a:r>
              <a:rPr lang="en-US" sz="2100" dirty="0"/>
              <a:t>) 2147483648U </a:t>
            </a:r>
            <a:r>
              <a:rPr lang="en-US" dirty="0">
                <a:latin typeface="Courier New" pitchFamily="49" charset="0"/>
              </a:rPr>
              <a:t>	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8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8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8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8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8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8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8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8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8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58" grpId="0" build="p" bldLvl="2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85800"/>
            <a:ext cx="8177382" cy="762000"/>
          </a:xfrm>
        </p:spPr>
        <p:txBody>
          <a:bodyPr/>
          <a:lstStyle/>
          <a:p>
            <a:pPr marL="0" indent="0"/>
            <a:r>
              <a:rPr lang="en-US" dirty="0"/>
              <a:t>Summary</a:t>
            </a:r>
            <a:br>
              <a:rPr lang="en-US" dirty="0"/>
            </a:br>
            <a:r>
              <a:rPr lang="en-US" dirty="0"/>
              <a:t>Casting Signed ↔ Unsigned: Basic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809750"/>
            <a:ext cx="7896225" cy="4972050"/>
          </a:xfrm>
        </p:spPr>
        <p:txBody>
          <a:bodyPr/>
          <a:lstStyle/>
          <a:p>
            <a:r>
              <a:rPr lang="en-US" dirty="0"/>
              <a:t>Bit pattern is maintained</a:t>
            </a:r>
          </a:p>
          <a:p>
            <a:r>
              <a:rPr lang="en-US" dirty="0"/>
              <a:t>But reinterpreted</a:t>
            </a:r>
          </a:p>
          <a:p>
            <a:r>
              <a:rPr lang="en-US" dirty="0"/>
              <a:t>Can have unexpected effects: adding or subtracting 2</a:t>
            </a:r>
            <a:r>
              <a:rPr lang="en-US" baseline="30000" dirty="0"/>
              <a:t>w</a:t>
            </a:r>
          </a:p>
          <a:p>
            <a:endParaRPr lang="en-US" dirty="0"/>
          </a:p>
          <a:p>
            <a:r>
              <a:rPr lang="en-US" dirty="0"/>
              <a:t>Expression containing signed and unsigned </a:t>
            </a:r>
            <a:r>
              <a:rPr lang="en-US" dirty="0" err="1"/>
              <a:t>int</a:t>
            </a:r>
            <a:endParaRPr lang="en-US" dirty="0"/>
          </a:p>
          <a:p>
            <a:pPr lvl="1"/>
            <a:r>
              <a:rPr lang="en-US" dirty="0" err="1">
                <a:latin typeface="Courier New"/>
                <a:cs typeface="Courier New"/>
              </a:rPr>
              <a:t>int</a:t>
            </a:r>
            <a:r>
              <a:rPr lang="en-US" dirty="0"/>
              <a:t> is cast to </a:t>
            </a:r>
            <a:r>
              <a:rPr lang="en-US" dirty="0">
                <a:latin typeface="Courier New"/>
                <a:cs typeface="Courier New"/>
              </a:rPr>
              <a:t>unsigned</a:t>
            </a:r>
            <a:r>
              <a:rPr lang="en-US" dirty="0"/>
              <a:t>!!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2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Everything is bits</a:t>
            </a:r>
          </a:p>
        </p:txBody>
      </p:sp>
      <p:sp>
        <p:nvSpPr>
          <p:cNvPr id="9243" name="Rectangle 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Each bit is 0 or 1</a:t>
            </a:r>
          </a:p>
          <a:p>
            <a:r>
              <a:rPr lang="en-US" dirty="0"/>
              <a:t>By encoding/interpreting sets of bits in various ways</a:t>
            </a:r>
          </a:p>
          <a:p>
            <a:pPr lvl="1"/>
            <a:r>
              <a:rPr lang="en-US" dirty="0"/>
              <a:t>Computers determine what to do (instructions)</a:t>
            </a:r>
          </a:p>
          <a:p>
            <a:pPr lvl="1"/>
            <a:r>
              <a:rPr lang="en-US" dirty="0"/>
              <a:t>… and represent and manipulate numbers, sets, strings, etc…</a:t>
            </a:r>
          </a:p>
          <a:p>
            <a:r>
              <a:rPr lang="en-US" dirty="0"/>
              <a:t>Why bits?  Electronic Implementation</a:t>
            </a:r>
          </a:p>
          <a:p>
            <a:pPr lvl="1"/>
            <a:r>
              <a:rPr lang="en-US" dirty="0"/>
              <a:t>Easy to store with </a:t>
            </a:r>
            <a:r>
              <a:rPr lang="en-US" dirty="0" err="1"/>
              <a:t>bistable</a:t>
            </a:r>
            <a:r>
              <a:rPr lang="en-US" dirty="0"/>
              <a:t> elements</a:t>
            </a:r>
          </a:p>
          <a:p>
            <a:pPr lvl="1"/>
            <a:r>
              <a:rPr lang="en-US" dirty="0"/>
              <a:t>Reliably transmitted on noisy and inaccurate wires </a:t>
            </a:r>
          </a:p>
        </p:txBody>
      </p:sp>
      <p:grpSp>
        <p:nvGrpSpPr>
          <p:cNvPr id="26" name="Group 4"/>
          <p:cNvGrpSpPr>
            <a:grpSpLocks/>
          </p:cNvGrpSpPr>
          <p:nvPr/>
        </p:nvGrpSpPr>
        <p:grpSpPr bwMode="auto">
          <a:xfrm>
            <a:off x="889000" y="4267200"/>
            <a:ext cx="6858000" cy="2209800"/>
            <a:chOff x="0" y="0"/>
            <a:chExt cx="4320" cy="1392"/>
          </a:xfrm>
        </p:grpSpPr>
        <p:sp>
          <p:nvSpPr>
            <p:cNvPr id="27" name="Rectangle 5"/>
            <p:cNvSpPr>
              <a:spLocks/>
            </p:cNvSpPr>
            <p:nvPr/>
          </p:nvSpPr>
          <p:spPr bwMode="auto">
            <a:xfrm>
              <a:off x="575" y="1008"/>
              <a:ext cx="3745" cy="240"/>
            </a:xfrm>
            <a:prstGeom prst="rect">
              <a:avLst/>
            </a:prstGeom>
            <a:solidFill>
              <a:srgbClr val="00FF99"/>
            </a:solidFill>
            <a:ln w="25400">
              <a:noFill/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28" name="Rectangle 6"/>
            <p:cNvSpPr>
              <a:spLocks/>
            </p:cNvSpPr>
            <p:nvPr/>
          </p:nvSpPr>
          <p:spPr bwMode="auto">
            <a:xfrm>
              <a:off x="575" y="384"/>
              <a:ext cx="3745" cy="240"/>
            </a:xfrm>
            <a:prstGeom prst="rect">
              <a:avLst/>
            </a:prstGeom>
            <a:solidFill>
              <a:srgbClr val="00FF99"/>
            </a:solidFill>
            <a:ln w="25400">
              <a:noFill/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29" name="Freeform 7"/>
            <p:cNvSpPr>
              <a:spLocks/>
            </p:cNvSpPr>
            <p:nvPr/>
          </p:nvSpPr>
          <p:spPr bwMode="auto">
            <a:xfrm>
              <a:off x="576" y="484"/>
              <a:ext cx="3732" cy="716"/>
            </a:xfrm>
            <a:custGeom>
              <a:avLst/>
              <a:gdLst>
                <a:gd name="T0" fmla="*/ 0 w 21600"/>
                <a:gd name="T1" fmla="*/ 21298 h 21600"/>
                <a:gd name="T2" fmla="*/ 948 w 21600"/>
                <a:gd name="T3" fmla="*/ 19699 h 21600"/>
                <a:gd name="T4" fmla="*/ 1775 w 21600"/>
                <a:gd name="T5" fmla="*/ 19398 h 21600"/>
                <a:gd name="T6" fmla="*/ 3302 w 21600"/>
                <a:gd name="T7" fmla="*/ 20665 h 21600"/>
                <a:gd name="T8" fmla="*/ 4636 w 21600"/>
                <a:gd name="T9" fmla="*/ 19699 h 21600"/>
                <a:gd name="T10" fmla="*/ 5397 w 21600"/>
                <a:gd name="T11" fmla="*/ 19066 h 21600"/>
                <a:gd name="T12" fmla="*/ 6164 w 21600"/>
                <a:gd name="T13" fmla="*/ 20031 h 21600"/>
                <a:gd name="T14" fmla="*/ 7111 w 21600"/>
                <a:gd name="T15" fmla="*/ 20333 h 21600"/>
                <a:gd name="T16" fmla="*/ 7685 w 21600"/>
                <a:gd name="T17" fmla="*/ 20031 h 21600"/>
                <a:gd name="T18" fmla="*/ 7878 w 21600"/>
                <a:gd name="T19" fmla="*/ 19699 h 21600"/>
                <a:gd name="T20" fmla="*/ 8132 w 21600"/>
                <a:gd name="T21" fmla="*/ 17165 h 21600"/>
                <a:gd name="T22" fmla="*/ 8832 w 21600"/>
                <a:gd name="T23" fmla="*/ 7632 h 21600"/>
                <a:gd name="T24" fmla="*/ 9339 w 21600"/>
                <a:gd name="T25" fmla="*/ 3499 h 21600"/>
                <a:gd name="T26" fmla="*/ 9913 w 21600"/>
                <a:gd name="T27" fmla="*/ 1599 h 21600"/>
                <a:gd name="T28" fmla="*/ 11054 w 21600"/>
                <a:gd name="T29" fmla="*/ 634 h 21600"/>
                <a:gd name="T30" fmla="*/ 12261 w 21600"/>
                <a:gd name="T31" fmla="*/ 965 h 21600"/>
                <a:gd name="T32" fmla="*/ 12514 w 21600"/>
                <a:gd name="T33" fmla="*/ 1267 h 21600"/>
                <a:gd name="T34" fmla="*/ 13595 w 21600"/>
                <a:gd name="T35" fmla="*/ 332 h 21600"/>
                <a:gd name="T36" fmla="*/ 13975 w 21600"/>
                <a:gd name="T37" fmla="*/ 1267 h 21600"/>
                <a:gd name="T38" fmla="*/ 14422 w 21600"/>
                <a:gd name="T39" fmla="*/ 1599 h 21600"/>
                <a:gd name="T40" fmla="*/ 15436 w 21600"/>
                <a:gd name="T41" fmla="*/ 1267 h 21600"/>
                <a:gd name="T42" fmla="*/ 15817 w 21600"/>
                <a:gd name="T43" fmla="*/ 1931 h 21600"/>
                <a:gd name="T44" fmla="*/ 16390 w 21600"/>
                <a:gd name="T45" fmla="*/ 332 h 21600"/>
                <a:gd name="T46" fmla="*/ 16710 w 21600"/>
                <a:gd name="T47" fmla="*/ 0 h 21600"/>
                <a:gd name="T48" fmla="*/ 18358 w 21600"/>
                <a:gd name="T49" fmla="*/ 12399 h 21600"/>
                <a:gd name="T50" fmla="*/ 19058 w 21600"/>
                <a:gd name="T51" fmla="*/ 19398 h 21600"/>
                <a:gd name="T52" fmla="*/ 20205 w 21600"/>
                <a:gd name="T53" fmla="*/ 21600 h 21600"/>
                <a:gd name="T54" fmla="*/ 20773 w 21600"/>
                <a:gd name="T55" fmla="*/ 21298 h 21600"/>
                <a:gd name="T56" fmla="*/ 20900 w 21600"/>
                <a:gd name="T57" fmla="*/ 20333 h 21600"/>
                <a:gd name="T58" fmla="*/ 21600 w 21600"/>
                <a:gd name="T59" fmla="*/ 19699 h 21600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21600"/>
                <a:gd name="T91" fmla="*/ 0 h 21600"/>
                <a:gd name="T92" fmla="*/ 21600 w 21600"/>
                <a:gd name="T93" fmla="*/ 21600 h 21600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21600" h="21600">
                  <a:moveTo>
                    <a:pt x="0" y="21298"/>
                  </a:moveTo>
                  <a:cubicBezTo>
                    <a:pt x="326" y="20936"/>
                    <a:pt x="610" y="19820"/>
                    <a:pt x="948" y="19699"/>
                  </a:cubicBezTo>
                  <a:cubicBezTo>
                    <a:pt x="1219" y="19579"/>
                    <a:pt x="1497" y="19488"/>
                    <a:pt x="1775" y="19398"/>
                  </a:cubicBezTo>
                  <a:cubicBezTo>
                    <a:pt x="2276" y="19850"/>
                    <a:pt x="2789" y="20212"/>
                    <a:pt x="3302" y="20665"/>
                  </a:cubicBezTo>
                  <a:cubicBezTo>
                    <a:pt x="3791" y="19760"/>
                    <a:pt x="3984" y="19911"/>
                    <a:pt x="4636" y="19699"/>
                  </a:cubicBezTo>
                  <a:cubicBezTo>
                    <a:pt x="4781" y="19549"/>
                    <a:pt x="5282" y="19066"/>
                    <a:pt x="5397" y="19066"/>
                  </a:cubicBezTo>
                  <a:cubicBezTo>
                    <a:pt x="5663" y="19066"/>
                    <a:pt x="5898" y="19880"/>
                    <a:pt x="6164" y="20031"/>
                  </a:cubicBezTo>
                  <a:cubicBezTo>
                    <a:pt x="6478" y="20182"/>
                    <a:pt x="6792" y="20212"/>
                    <a:pt x="7111" y="20333"/>
                  </a:cubicBezTo>
                  <a:cubicBezTo>
                    <a:pt x="7299" y="20212"/>
                    <a:pt x="7492" y="20182"/>
                    <a:pt x="7685" y="20031"/>
                  </a:cubicBezTo>
                  <a:cubicBezTo>
                    <a:pt x="7751" y="19971"/>
                    <a:pt x="7836" y="19941"/>
                    <a:pt x="7878" y="19699"/>
                  </a:cubicBezTo>
                  <a:cubicBezTo>
                    <a:pt x="7993" y="18945"/>
                    <a:pt x="8023" y="17950"/>
                    <a:pt x="8132" y="17165"/>
                  </a:cubicBezTo>
                  <a:cubicBezTo>
                    <a:pt x="8548" y="13937"/>
                    <a:pt x="8566" y="10921"/>
                    <a:pt x="8832" y="7632"/>
                  </a:cubicBezTo>
                  <a:cubicBezTo>
                    <a:pt x="8935" y="6305"/>
                    <a:pt x="9176" y="4616"/>
                    <a:pt x="9339" y="3499"/>
                  </a:cubicBezTo>
                  <a:cubicBezTo>
                    <a:pt x="9466" y="2594"/>
                    <a:pt x="9689" y="1810"/>
                    <a:pt x="9913" y="1599"/>
                  </a:cubicBezTo>
                  <a:cubicBezTo>
                    <a:pt x="10287" y="1207"/>
                    <a:pt x="11054" y="634"/>
                    <a:pt x="11054" y="634"/>
                  </a:cubicBezTo>
                  <a:cubicBezTo>
                    <a:pt x="11452" y="724"/>
                    <a:pt x="11856" y="784"/>
                    <a:pt x="12261" y="965"/>
                  </a:cubicBezTo>
                  <a:cubicBezTo>
                    <a:pt x="12345" y="996"/>
                    <a:pt x="12424" y="1267"/>
                    <a:pt x="12514" y="1267"/>
                  </a:cubicBezTo>
                  <a:cubicBezTo>
                    <a:pt x="12859" y="1267"/>
                    <a:pt x="13245" y="603"/>
                    <a:pt x="13595" y="332"/>
                  </a:cubicBezTo>
                  <a:cubicBezTo>
                    <a:pt x="13728" y="513"/>
                    <a:pt x="13837" y="1056"/>
                    <a:pt x="13975" y="1267"/>
                  </a:cubicBezTo>
                  <a:cubicBezTo>
                    <a:pt x="14114" y="1478"/>
                    <a:pt x="14271" y="1478"/>
                    <a:pt x="14422" y="1599"/>
                  </a:cubicBezTo>
                  <a:cubicBezTo>
                    <a:pt x="14790" y="1086"/>
                    <a:pt x="15050" y="935"/>
                    <a:pt x="15436" y="1267"/>
                  </a:cubicBezTo>
                  <a:cubicBezTo>
                    <a:pt x="15563" y="1478"/>
                    <a:pt x="15684" y="2142"/>
                    <a:pt x="15817" y="1931"/>
                  </a:cubicBezTo>
                  <a:cubicBezTo>
                    <a:pt x="16022" y="1569"/>
                    <a:pt x="16173" y="543"/>
                    <a:pt x="16390" y="332"/>
                  </a:cubicBezTo>
                  <a:cubicBezTo>
                    <a:pt x="16493" y="211"/>
                    <a:pt x="16601" y="91"/>
                    <a:pt x="16710" y="0"/>
                  </a:cubicBezTo>
                  <a:cubicBezTo>
                    <a:pt x="17682" y="4857"/>
                    <a:pt x="17851" y="5038"/>
                    <a:pt x="18358" y="12399"/>
                  </a:cubicBezTo>
                  <a:cubicBezTo>
                    <a:pt x="18539" y="15023"/>
                    <a:pt x="18527" y="18010"/>
                    <a:pt x="19058" y="19398"/>
                  </a:cubicBezTo>
                  <a:cubicBezTo>
                    <a:pt x="19855" y="18674"/>
                    <a:pt x="19445" y="17799"/>
                    <a:pt x="20205" y="21600"/>
                  </a:cubicBezTo>
                  <a:cubicBezTo>
                    <a:pt x="20393" y="21479"/>
                    <a:pt x="20592" y="21600"/>
                    <a:pt x="20773" y="21298"/>
                  </a:cubicBezTo>
                  <a:cubicBezTo>
                    <a:pt x="20839" y="21147"/>
                    <a:pt x="20839" y="20544"/>
                    <a:pt x="20900" y="20333"/>
                  </a:cubicBezTo>
                  <a:cubicBezTo>
                    <a:pt x="21063" y="19669"/>
                    <a:pt x="21401" y="19699"/>
                    <a:pt x="21600" y="19699"/>
                  </a:cubicBezTo>
                </a:path>
              </a:pathLst>
            </a:custGeom>
            <a:noFill/>
            <a:ln w="25400">
              <a:solidFill>
                <a:srgbClr val="000066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30" name="Line 8"/>
            <p:cNvSpPr>
              <a:spLocks noChangeShapeType="1"/>
            </p:cNvSpPr>
            <p:nvPr/>
          </p:nvSpPr>
          <p:spPr bwMode="auto">
            <a:xfrm flipH="1">
              <a:off x="432" y="1248"/>
              <a:ext cx="144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31" name="Line 9"/>
            <p:cNvSpPr>
              <a:spLocks noChangeShapeType="1"/>
            </p:cNvSpPr>
            <p:nvPr/>
          </p:nvSpPr>
          <p:spPr bwMode="auto">
            <a:xfrm flipH="1">
              <a:off x="432" y="384"/>
              <a:ext cx="144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32" name="Rectangle 10"/>
            <p:cNvSpPr>
              <a:spLocks/>
            </p:cNvSpPr>
            <p:nvPr/>
          </p:nvSpPr>
          <p:spPr bwMode="auto">
            <a:xfrm>
              <a:off x="0" y="1152"/>
              <a:ext cx="393" cy="24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0.0V</a:t>
              </a:r>
            </a:p>
          </p:txBody>
        </p:sp>
        <p:sp>
          <p:nvSpPr>
            <p:cNvPr id="33" name="Rectangle 11"/>
            <p:cNvSpPr>
              <a:spLocks/>
            </p:cNvSpPr>
            <p:nvPr/>
          </p:nvSpPr>
          <p:spPr bwMode="auto">
            <a:xfrm>
              <a:off x="0" y="912"/>
              <a:ext cx="397" cy="23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 dirty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0.2V</a:t>
              </a:r>
            </a:p>
          </p:txBody>
        </p:sp>
        <p:sp>
          <p:nvSpPr>
            <p:cNvPr id="34" name="Rectangle 12"/>
            <p:cNvSpPr>
              <a:spLocks/>
            </p:cNvSpPr>
            <p:nvPr/>
          </p:nvSpPr>
          <p:spPr bwMode="auto">
            <a:xfrm>
              <a:off x="0" y="528"/>
              <a:ext cx="397" cy="23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 dirty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0.9V</a:t>
              </a:r>
            </a:p>
          </p:txBody>
        </p:sp>
        <p:sp>
          <p:nvSpPr>
            <p:cNvPr id="35" name="Rectangle 13"/>
            <p:cNvSpPr>
              <a:spLocks/>
            </p:cNvSpPr>
            <p:nvPr/>
          </p:nvSpPr>
          <p:spPr bwMode="auto">
            <a:xfrm>
              <a:off x="0" y="288"/>
              <a:ext cx="397" cy="23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 dirty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1.1V</a:t>
              </a:r>
            </a:p>
          </p:txBody>
        </p:sp>
        <p:sp>
          <p:nvSpPr>
            <p:cNvPr id="36" name="Line 14"/>
            <p:cNvSpPr>
              <a:spLocks noChangeShapeType="1"/>
            </p:cNvSpPr>
            <p:nvPr/>
          </p:nvSpPr>
          <p:spPr bwMode="auto">
            <a:xfrm>
              <a:off x="576" y="96"/>
              <a:ext cx="1392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37" name="Line 15"/>
            <p:cNvSpPr>
              <a:spLocks noChangeShapeType="1"/>
            </p:cNvSpPr>
            <p:nvPr/>
          </p:nvSpPr>
          <p:spPr bwMode="auto">
            <a:xfrm>
              <a:off x="2160" y="96"/>
              <a:ext cx="1440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38" name="Line 16"/>
            <p:cNvSpPr>
              <a:spLocks noChangeShapeType="1"/>
            </p:cNvSpPr>
            <p:nvPr/>
          </p:nvSpPr>
          <p:spPr bwMode="auto">
            <a:xfrm>
              <a:off x="3792" y="96"/>
              <a:ext cx="480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39" name="Line 17"/>
            <p:cNvSpPr>
              <a:spLocks noChangeShapeType="1"/>
            </p:cNvSpPr>
            <p:nvPr/>
          </p:nvSpPr>
          <p:spPr bwMode="auto">
            <a:xfrm>
              <a:off x="1968" y="48"/>
              <a:ext cx="1" cy="1008"/>
            </a:xfrm>
            <a:prstGeom prst="line">
              <a:avLst/>
            </a:prstGeom>
            <a:noFill/>
            <a:ln w="12700">
              <a:solidFill>
                <a:srgbClr val="000066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0" name="Line 18"/>
            <p:cNvSpPr>
              <a:spLocks noChangeShapeType="1"/>
            </p:cNvSpPr>
            <p:nvPr/>
          </p:nvSpPr>
          <p:spPr bwMode="auto">
            <a:xfrm>
              <a:off x="2160" y="48"/>
              <a:ext cx="1" cy="576"/>
            </a:xfrm>
            <a:prstGeom prst="line">
              <a:avLst/>
            </a:prstGeom>
            <a:noFill/>
            <a:ln w="12700">
              <a:solidFill>
                <a:srgbClr val="000066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1" name="Line 19"/>
            <p:cNvSpPr>
              <a:spLocks noChangeShapeType="1"/>
            </p:cNvSpPr>
            <p:nvPr/>
          </p:nvSpPr>
          <p:spPr bwMode="auto">
            <a:xfrm>
              <a:off x="3600" y="48"/>
              <a:ext cx="1" cy="576"/>
            </a:xfrm>
            <a:prstGeom prst="line">
              <a:avLst/>
            </a:prstGeom>
            <a:noFill/>
            <a:ln w="12700">
              <a:solidFill>
                <a:srgbClr val="000066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2" name="Line 20"/>
            <p:cNvSpPr>
              <a:spLocks noChangeShapeType="1"/>
            </p:cNvSpPr>
            <p:nvPr/>
          </p:nvSpPr>
          <p:spPr bwMode="auto">
            <a:xfrm>
              <a:off x="3792" y="48"/>
              <a:ext cx="1" cy="960"/>
            </a:xfrm>
            <a:prstGeom prst="line">
              <a:avLst/>
            </a:prstGeom>
            <a:noFill/>
            <a:ln w="12700">
              <a:solidFill>
                <a:srgbClr val="000066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3" name="Rectangle 21"/>
            <p:cNvSpPr>
              <a:spLocks/>
            </p:cNvSpPr>
            <p:nvPr/>
          </p:nvSpPr>
          <p:spPr bwMode="auto">
            <a:xfrm>
              <a:off x="1105" y="0"/>
              <a:ext cx="304" cy="240"/>
            </a:xfrm>
            <a:prstGeom prst="rect">
              <a:avLst/>
            </a:prstGeom>
            <a:solidFill>
              <a:srgbClr val="FFFFFF"/>
            </a:solidFill>
            <a:ln w="25400">
              <a:noFill/>
              <a:miter lim="800000"/>
              <a:headEnd/>
              <a:tailEnd/>
            </a:ln>
          </p:spPr>
          <p:txBody>
            <a:bodyPr lIns="50800" tIns="50800" bIns="50800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b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0</a:t>
              </a:r>
            </a:p>
          </p:txBody>
        </p:sp>
        <p:sp>
          <p:nvSpPr>
            <p:cNvPr id="44" name="Rectangle 22"/>
            <p:cNvSpPr>
              <a:spLocks/>
            </p:cNvSpPr>
            <p:nvPr/>
          </p:nvSpPr>
          <p:spPr bwMode="auto">
            <a:xfrm>
              <a:off x="2641" y="0"/>
              <a:ext cx="304" cy="240"/>
            </a:xfrm>
            <a:prstGeom prst="rect">
              <a:avLst/>
            </a:prstGeom>
            <a:solidFill>
              <a:srgbClr val="FFFFFF"/>
            </a:solidFill>
            <a:ln w="25400">
              <a:noFill/>
              <a:miter lim="800000"/>
              <a:headEnd/>
              <a:tailEnd/>
            </a:ln>
          </p:spPr>
          <p:txBody>
            <a:bodyPr lIns="50800" tIns="50800" bIns="50800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b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1</a:t>
              </a:r>
            </a:p>
          </p:txBody>
        </p:sp>
        <p:sp>
          <p:nvSpPr>
            <p:cNvPr id="45" name="Rectangle 23"/>
            <p:cNvSpPr>
              <a:spLocks/>
            </p:cNvSpPr>
            <p:nvPr/>
          </p:nvSpPr>
          <p:spPr bwMode="auto">
            <a:xfrm>
              <a:off x="3936" y="0"/>
              <a:ext cx="200" cy="240"/>
            </a:xfrm>
            <a:prstGeom prst="rect">
              <a:avLst/>
            </a:prstGeom>
            <a:solidFill>
              <a:srgbClr val="FFFFFF"/>
            </a:solidFill>
            <a:ln w="25400">
              <a:noFill/>
              <a:miter lim="800000"/>
              <a:headEnd/>
              <a:tailEnd/>
            </a:ln>
          </p:spPr>
          <p:txBody>
            <a:bodyPr lIns="50800" tIns="50800" bIns="50800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b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0</a:t>
              </a:r>
            </a:p>
          </p:txBody>
        </p:sp>
        <p:sp>
          <p:nvSpPr>
            <p:cNvPr id="46" name="Line 24"/>
            <p:cNvSpPr>
              <a:spLocks noChangeShapeType="1"/>
            </p:cNvSpPr>
            <p:nvPr/>
          </p:nvSpPr>
          <p:spPr bwMode="auto">
            <a:xfrm flipH="1">
              <a:off x="432" y="1008"/>
              <a:ext cx="144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7" name="Line 25"/>
            <p:cNvSpPr>
              <a:spLocks noChangeShapeType="1"/>
            </p:cNvSpPr>
            <p:nvPr/>
          </p:nvSpPr>
          <p:spPr bwMode="auto">
            <a:xfrm flipH="1">
              <a:off x="432" y="624"/>
              <a:ext cx="144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4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Today: Bits, Bytes, and Integers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Representing information as bits</a:t>
            </a:r>
          </a:p>
          <a:p>
            <a:r>
              <a:rPr lang="en-US" dirty="0">
                <a:solidFill>
                  <a:srgbClr val="A6A6A6"/>
                </a:solidFill>
              </a:rPr>
              <a:t>Bit-level manipulations</a:t>
            </a:r>
          </a:p>
          <a:p>
            <a:r>
              <a:rPr lang="en-US" dirty="0"/>
              <a:t>Integers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Representation: unsigned and signed</a:t>
            </a:r>
          </a:p>
          <a:p>
            <a:pPr lvl="1"/>
            <a:r>
              <a:rPr lang="en-US" dirty="0">
                <a:solidFill>
                  <a:srgbClr val="A6A6A6"/>
                </a:solidFill>
              </a:rPr>
              <a:t>Conversion, casting</a:t>
            </a:r>
          </a:p>
          <a:p>
            <a:pPr lvl="1"/>
            <a:r>
              <a:rPr lang="en-US" b="1" dirty="0"/>
              <a:t>Expanding, truncating</a:t>
            </a:r>
          </a:p>
          <a:p>
            <a:pPr lvl="1"/>
            <a:r>
              <a:rPr lang="en-US" dirty="0">
                <a:solidFill>
                  <a:srgbClr val="A6A6A6"/>
                </a:solidFill>
              </a:rPr>
              <a:t>Addition, negation, multiplication, shifting</a:t>
            </a:r>
          </a:p>
          <a:p>
            <a:pPr lvl="1"/>
            <a:r>
              <a:rPr lang="en-US" dirty="0">
                <a:solidFill>
                  <a:srgbClr val="A6A6A6"/>
                </a:solidFill>
              </a:rPr>
              <a:t>Summary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Representations in memory, pointers, strings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533400"/>
            <a:ext cx="6110288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Sign Extension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3213" y="1220788"/>
            <a:ext cx="8294687" cy="5224462"/>
          </a:xfrm>
        </p:spPr>
        <p:txBody>
          <a:bodyPr lIns="90487" tIns="44450" rIns="90487" bIns="44450"/>
          <a:lstStyle/>
          <a:p>
            <a:pPr eaLnBrk="1" hangingPunct="1">
              <a:defRPr/>
            </a:pPr>
            <a:r>
              <a:rPr lang="en-US"/>
              <a:t>Task:</a:t>
            </a:r>
          </a:p>
          <a:p>
            <a:pPr lvl="1" eaLnBrk="1" hangingPunct="1">
              <a:defRPr/>
            </a:pPr>
            <a:r>
              <a:rPr lang="en-US"/>
              <a:t>Given </a:t>
            </a:r>
            <a:r>
              <a:rPr lang="en-US" i="1"/>
              <a:t>w</a:t>
            </a:r>
            <a:r>
              <a:rPr lang="en-US"/>
              <a:t>-bit signed integer </a:t>
            </a:r>
            <a:r>
              <a:rPr lang="en-US" i="1"/>
              <a:t>x</a:t>
            </a:r>
            <a:endParaRPr lang="en-US"/>
          </a:p>
          <a:p>
            <a:pPr lvl="1" eaLnBrk="1" hangingPunct="1">
              <a:defRPr/>
            </a:pPr>
            <a:r>
              <a:rPr lang="en-US"/>
              <a:t>Convert it to </a:t>
            </a:r>
            <a:r>
              <a:rPr lang="en-US" i="1"/>
              <a:t>w</a:t>
            </a:r>
            <a:r>
              <a:rPr lang="en-US"/>
              <a:t>+</a:t>
            </a:r>
            <a:r>
              <a:rPr lang="en-US" i="1"/>
              <a:t>k</a:t>
            </a:r>
            <a:r>
              <a:rPr lang="en-US"/>
              <a:t>-bit integer with same value</a:t>
            </a:r>
          </a:p>
          <a:p>
            <a:pPr eaLnBrk="1" hangingPunct="1">
              <a:defRPr/>
            </a:pPr>
            <a:r>
              <a:rPr lang="en-US"/>
              <a:t>Rule:</a:t>
            </a:r>
          </a:p>
          <a:p>
            <a:pPr lvl="1" eaLnBrk="1" hangingPunct="1">
              <a:defRPr/>
            </a:pPr>
            <a:r>
              <a:rPr lang="en-US"/>
              <a:t>Make </a:t>
            </a:r>
            <a:r>
              <a:rPr lang="en-US" i="1"/>
              <a:t>k</a:t>
            </a:r>
            <a:r>
              <a:rPr lang="en-US"/>
              <a:t> copies of sign bit:</a:t>
            </a:r>
          </a:p>
          <a:p>
            <a:pPr lvl="1" eaLnBrk="1" hangingPunct="1">
              <a:defRPr/>
            </a:pPr>
            <a:r>
              <a:rPr lang="en-US" b="0" i="1"/>
              <a:t>X</a:t>
            </a:r>
            <a:r>
              <a:rPr lang="en-US"/>
              <a:t> </a:t>
            </a:r>
            <a:r>
              <a:rPr lang="en-US">
                <a:latin typeface="Symbol" pitchFamily="18" charset="2"/>
              </a:rPr>
              <a:t></a:t>
            </a:r>
            <a:r>
              <a:rPr lang="en-US"/>
              <a:t> =  </a:t>
            </a:r>
            <a:r>
              <a:rPr lang="en-US" b="0" i="1"/>
              <a:t>x</a:t>
            </a:r>
            <a:r>
              <a:rPr lang="en-US" b="0" i="1" baseline="-25000"/>
              <a:t>w</a:t>
            </a:r>
            <a:r>
              <a:rPr lang="en-US" b="0" baseline="-25000"/>
              <a:t>–1 </a:t>
            </a:r>
            <a:r>
              <a:rPr lang="en-US"/>
              <a:t>,…, </a:t>
            </a:r>
            <a:r>
              <a:rPr lang="en-US" b="0" i="1"/>
              <a:t>x</a:t>
            </a:r>
            <a:r>
              <a:rPr lang="en-US" b="0" i="1" baseline="-25000"/>
              <a:t>w</a:t>
            </a:r>
            <a:r>
              <a:rPr lang="en-US" b="0" baseline="-25000"/>
              <a:t>–1 </a:t>
            </a:r>
            <a:r>
              <a:rPr lang="en-US"/>
              <a:t>, </a:t>
            </a:r>
            <a:r>
              <a:rPr lang="en-US" b="0" i="1"/>
              <a:t>x</a:t>
            </a:r>
            <a:r>
              <a:rPr lang="en-US" b="0" i="1" baseline="-25000"/>
              <a:t>w</a:t>
            </a:r>
            <a:r>
              <a:rPr lang="en-US" b="0" baseline="-25000"/>
              <a:t>–1 </a:t>
            </a:r>
            <a:r>
              <a:rPr lang="en-US"/>
              <a:t>, </a:t>
            </a:r>
            <a:r>
              <a:rPr lang="en-US" b="0" i="1"/>
              <a:t>x</a:t>
            </a:r>
            <a:r>
              <a:rPr lang="en-US" b="0" i="1" baseline="-25000"/>
              <a:t>w</a:t>
            </a:r>
            <a:r>
              <a:rPr lang="en-US" b="0" baseline="-25000"/>
              <a:t>–2 </a:t>
            </a:r>
            <a:r>
              <a:rPr lang="en-US"/>
              <a:t>,…, </a:t>
            </a:r>
            <a:r>
              <a:rPr lang="en-US" b="0" i="1"/>
              <a:t>x</a:t>
            </a:r>
            <a:r>
              <a:rPr lang="en-US" b="0" baseline="-25000"/>
              <a:t>0</a:t>
            </a:r>
          </a:p>
          <a:p>
            <a:pPr eaLnBrk="1" hangingPunct="1">
              <a:defRPr/>
            </a:pPr>
            <a:endParaRPr lang="en-US"/>
          </a:p>
        </p:txBody>
      </p:sp>
      <p:sp>
        <p:nvSpPr>
          <p:cNvPr id="28676" name="Freeform 4"/>
          <p:cNvSpPr>
            <a:spLocks/>
          </p:cNvSpPr>
          <p:nvPr/>
        </p:nvSpPr>
        <p:spPr bwMode="auto">
          <a:xfrm>
            <a:off x="1752600" y="3733800"/>
            <a:ext cx="1296988" cy="77788"/>
          </a:xfrm>
          <a:custGeom>
            <a:avLst/>
            <a:gdLst>
              <a:gd name="T0" fmla="*/ 0 w 817"/>
              <a:gd name="T1" fmla="*/ 0 h 49"/>
              <a:gd name="T2" fmla="*/ 0 w 817"/>
              <a:gd name="T3" fmla="*/ 48 h 49"/>
              <a:gd name="T4" fmla="*/ 816 w 817"/>
              <a:gd name="T5" fmla="*/ 48 h 49"/>
              <a:gd name="T6" fmla="*/ 816 w 817"/>
              <a:gd name="T7" fmla="*/ 0 h 49"/>
              <a:gd name="T8" fmla="*/ 0 60000 65536"/>
              <a:gd name="T9" fmla="*/ 0 60000 65536"/>
              <a:gd name="T10" fmla="*/ 0 60000 65536"/>
              <a:gd name="T11" fmla="*/ 0 60000 65536"/>
              <a:gd name="T12" fmla="*/ 0 w 817"/>
              <a:gd name="T13" fmla="*/ 0 h 49"/>
              <a:gd name="T14" fmla="*/ 817 w 817"/>
              <a:gd name="T15" fmla="*/ 49 h 4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17" h="49">
                <a:moveTo>
                  <a:pt x="0" y="0"/>
                </a:moveTo>
                <a:lnTo>
                  <a:pt x="0" y="48"/>
                </a:lnTo>
                <a:lnTo>
                  <a:pt x="816" y="48"/>
                </a:lnTo>
                <a:lnTo>
                  <a:pt x="816" y="0"/>
                </a:lnTo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677" name="Rectangle 5"/>
          <p:cNvSpPr>
            <a:spLocks noChangeArrowheads="1"/>
          </p:cNvSpPr>
          <p:nvPr/>
        </p:nvSpPr>
        <p:spPr bwMode="auto">
          <a:xfrm>
            <a:off x="1447800" y="3962400"/>
            <a:ext cx="1529841" cy="33598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i="1" dirty="0">
                <a:latin typeface="Calibri" pitchFamily="34" charset="0"/>
              </a:rPr>
              <a:t>k</a:t>
            </a:r>
            <a:r>
              <a:rPr lang="en-US" sz="1600" dirty="0">
                <a:latin typeface="Calibri" pitchFamily="34" charset="0"/>
              </a:rPr>
              <a:t> copies of MSB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1905000" y="3887788"/>
            <a:ext cx="5181600" cy="2913062"/>
            <a:chOff x="1392" y="2104"/>
            <a:chExt cx="3264" cy="1835"/>
          </a:xfrm>
        </p:grpSpPr>
        <p:grpSp>
          <p:nvGrpSpPr>
            <p:cNvPr id="3" name="Group 7"/>
            <p:cNvGrpSpPr>
              <a:grpSpLocks/>
            </p:cNvGrpSpPr>
            <p:nvPr/>
          </p:nvGrpSpPr>
          <p:grpSpPr bwMode="auto">
            <a:xfrm>
              <a:off x="1392" y="2352"/>
              <a:ext cx="3264" cy="1248"/>
              <a:chOff x="1392" y="2352"/>
              <a:chExt cx="3264" cy="1248"/>
            </a:xfrm>
          </p:grpSpPr>
          <p:grpSp>
            <p:nvGrpSpPr>
              <p:cNvPr id="4" name="Group 8"/>
              <p:cNvGrpSpPr>
                <a:grpSpLocks/>
              </p:cNvGrpSpPr>
              <p:nvPr/>
            </p:nvGrpSpPr>
            <p:grpSpPr bwMode="auto">
              <a:xfrm>
                <a:off x="2928" y="2400"/>
                <a:ext cx="1728" cy="144"/>
                <a:chOff x="2928" y="2400"/>
                <a:chExt cx="1728" cy="144"/>
              </a:xfrm>
            </p:grpSpPr>
            <p:sp>
              <p:nvSpPr>
                <p:cNvPr id="28714" name="Rectangle 9"/>
                <p:cNvSpPr>
                  <a:spLocks noChangeArrowheads="1"/>
                </p:cNvSpPr>
                <p:nvPr/>
              </p:nvSpPr>
              <p:spPr bwMode="auto">
                <a:xfrm>
                  <a:off x="2928" y="2400"/>
                  <a:ext cx="144" cy="14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endParaRPr lang="en-US" b="0"/>
                </a:p>
              </p:txBody>
            </p:sp>
            <p:sp>
              <p:nvSpPr>
                <p:cNvPr id="28715" name="Rectangle 10"/>
                <p:cNvSpPr>
                  <a:spLocks noChangeArrowheads="1"/>
                </p:cNvSpPr>
                <p:nvPr/>
              </p:nvSpPr>
              <p:spPr bwMode="auto">
                <a:xfrm>
                  <a:off x="3072" y="2400"/>
                  <a:ext cx="144" cy="144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endParaRPr lang="en-US" b="0"/>
                </a:p>
              </p:txBody>
            </p:sp>
            <p:sp>
              <p:nvSpPr>
                <p:cNvPr id="28716" name="Rectangle 11"/>
                <p:cNvSpPr>
                  <a:spLocks noChangeArrowheads="1"/>
                </p:cNvSpPr>
                <p:nvPr/>
              </p:nvSpPr>
              <p:spPr bwMode="auto">
                <a:xfrm>
                  <a:off x="3216" y="2400"/>
                  <a:ext cx="144" cy="144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endParaRPr lang="en-US" b="0"/>
                </a:p>
              </p:txBody>
            </p:sp>
            <p:sp>
              <p:nvSpPr>
                <p:cNvPr id="28717" name="Rectangle 12"/>
                <p:cNvSpPr>
                  <a:spLocks noChangeArrowheads="1"/>
                </p:cNvSpPr>
                <p:nvPr/>
              </p:nvSpPr>
              <p:spPr bwMode="auto">
                <a:xfrm>
                  <a:off x="4224" y="2400"/>
                  <a:ext cx="144" cy="144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endParaRPr lang="en-US" b="0"/>
                </a:p>
              </p:txBody>
            </p:sp>
            <p:sp>
              <p:nvSpPr>
                <p:cNvPr id="28718" name="Rectangle 13"/>
                <p:cNvSpPr>
                  <a:spLocks noChangeArrowheads="1"/>
                </p:cNvSpPr>
                <p:nvPr/>
              </p:nvSpPr>
              <p:spPr bwMode="auto">
                <a:xfrm>
                  <a:off x="4368" y="2400"/>
                  <a:ext cx="144" cy="144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endParaRPr lang="en-US" b="0"/>
                </a:p>
              </p:txBody>
            </p:sp>
            <p:sp>
              <p:nvSpPr>
                <p:cNvPr id="28719" name="Rectangle 14"/>
                <p:cNvSpPr>
                  <a:spLocks noChangeArrowheads="1"/>
                </p:cNvSpPr>
                <p:nvPr/>
              </p:nvSpPr>
              <p:spPr bwMode="auto">
                <a:xfrm>
                  <a:off x="4512" y="2400"/>
                  <a:ext cx="144" cy="144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endParaRPr lang="en-US" b="0"/>
                </a:p>
              </p:txBody>
            </p:sp>
            <p:sp>
              <p:nvSpPr>
                <p:cNvPr id="28720" name="Rectangle 15"/>
                <p:cNvSpPr>
                  <a:spLocks noChangeArrowheads="1"/>
                </p:cNvSpPr>
                <p:nvPr/>
              </p:nvSpPr>
              <p:spPr bwMode="auto">
                <a:xfrm>
                  <a:off x="3360" y="2400"/>
                  <a:ext cx="864" cy="144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b="0"/>
                    <a:t>• • •</a:t>
                  </a:r>
                </a:p>
              </p:txBody>
            </p:sp>
          </p:grpSp>
          <p:sp>
            <p:nvSpPr>
              <p:cNvPr id="28687" name="Rectangle 16"/>
              <p:cNvSpPr>
                <a:spLocks noChangeArrowheads="1"/>
              </p:cNvSpPr>
              <p:nvPr/>
            </p:nvSpPr>
            <p:spPr bwMode="auto">
              <a:xfrm>
                <a:off x="2544" y="2352"/>
                <a:ext cx="248" cy="23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i="1">
                    <a:latin typeface="Times" pitchFamily="18" charset="0"/>
                  </a:rPr>
                  <a:t>X</a:t>
                </a:r>
                <a:r>
                  <a:rPr lang="en-US" b="0">
                    <a:latin typeface="Times" pitchFamily="18" charset="0"/>
                  </a:rPr>
                  <a:t> </a:t>
                </a:r>
                <a:endParaRPr lang="en-US" b="0">
                  <a:latin typeface="Symbol" pitchFamily="18" charset="2"/>
                </a:endParaRPr>
              </a:p>
            </p:txBody>
          </p:sp>
          <p:sp>
            <p:nvSpPr>
              <p:cNvPr id="28688" name="Rectangle 17"/>
              <p:cNvSpPr>
                <a:spLocks noChangeArrowheads="1"/>
              </p:cNvSpPr>
              <p:nvPr/>
            </p:nvSpPr>
            <p:spPr bwMode="auto">
              <a:xfrm>
                <a:off x="1392" y="3360"/>
                <a:ext cx="284" cy="23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i="1">
                    <a:latin typeface="Times" pitchFamily="18" charset="0"/>
                  </a:rPr>
                  <a:t>X</a:t>
                </a:r>
                <a:r>
                  <a:rPr lang="en-US" b="0">
                    <a:latin typeface="Times" pitchFamily="18" charset="0"/>
                  </a:rPr>
                  <a:t> </a:t>
                </a:r>
                <a:r>
                  <a:rPr lang="en-US" b="0">
                    <a:latin typeface="Symbol" pitchFamily="18" charset="2"/>
                  </a:rPr>
                  <a:t></a:t>
                </a:r>
              </a:p>
            </p:txBody>
          </p:sp>
          <p:sp>
            <p:nvSpPr>
              <p:cNvPr id="28689" name="Line 18"/>
              <p:cNvSpPr>
                <a:spLocks noChangeShapeType="1"/>
              </p:cNvSpPr>
              <p:nvPr/>
            </p:nvSpPr>
            <p:spPr bwMode="auto">
              <a:xfrm>
                <a:off x="3024" y="2592"/>
                <a:ext cx="0" cy="8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90" name="Line 19"/>
              <p:cNvSpPr>
                <a:spLocks noChangeShapeType="1"/>
              </p:cNvSpPr>
              <p:nvPr/>
            </p:nvSpPr>
            <p:spPr bwMode="auto">
              <a:xfrm flipH="1">
                <a:off x="2880" y="2592"/>
                <a:ext cx="144" cy="8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5" name="Group 20"/>
              <p:cNvGrpSpPr>
                <a:grpSpLocks/>
              </p:cNvGrpSpPr>
              <p:nvPr/>
            </p:nvGrpSpPr>
            <p:grpSpPr bwMode="auto">
              <a:xfrm>
                <a:off x="1824" y="3456"/>
                <a:ext cx="2832" cy="144"/>
                <a:chOff x="1824" y="3456"/>
                <a:chExt cx="2832" cy="144"/>
              </a:xfrm>
            </p:grpSpPr>
            <p:sp>
              <p:nvSpPr>
                <p:cNvPr id="28701" name="Rectangle 21"/>
                <p:cNvSpPr>
                  <a:spLocks noChangeArrowheads="1"/>
                </p:cNvSpPr>
                <p:nvPr/>
              </p:nvSpPr>
              <p:spPr bwMode="auto">
                <a:xfrm>
                  <a:off x="2112" y="3456"/>
                  <a:ext cx="528" cy="14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b="0"/>
                    <a:t>• • •</a:t>
                  </a:r>
                </a:p>
              </p:txBody>
            </p:sp>
            <p:sp>
              <p:nvSpPr>
                <p:cNvPr id="28702" name="Rectangle 22"/>
                <p:cNvSpPr>
                  <a:spLocks noChangeArrowheads="1"/>
                </p:cNvSpPr>
                <p:nvPr/>
              </p:nvSpPr>
              <p:spPr bwMode="auto">
                <a:xfrm>
                  <a:off x="2784" y="3456"/>
                  <a:ext cx="144" cy="14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endParaRPr lang="en-US" b="0"/>
                </a:p>
              </p:txBody>
            </p:sp>
            <p:sp>
              <p:nvSpPr>
                <p:cNvPr id="28703" name="Rectangle 23"/>
                <p:cNvSpPr>
                  <a:spLocks noChangeArrowheads="1"/>
                </p:cNvSpPr>
                <p:nvPr/>
              </p:nvSpPr>
              <p:spPr bwMode="auto">
                <a:xfrm>
                  <a:off x="2640" y="3456"/>
                  <a:ext cx="144" cy="14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endParaRPr lang="en-US" b="0"/>
                </a:p>
              </p:txBody>
            </p:sp>
            <p:sp>
              <p:nvSpPr>
                <p:cNvPr id="28704" name="Rectangle 24"/>
                <p:cNvSpPr>
                  <a:spLocks noChangeArrowheads="1"/>
                </p:cNvSpPr>
                <p:nvPr/>
              </p:nvSpPr>
              <p:spPr bwMode="auto">
                <a:xfrm>
                  <a:off x="1968" y="3456"/>
                  <a:ext cx="144" cy="14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endParaRPr lang="en-US" b="0"/>
                </a:p>
              </p:txBody>
            </p:sp>
            <p:sp>
              <p:nvSpPr>
                <p:cNvPr id="28705" name="Rectangle 25"/>
                <p:cNvSpPr>
                  <a:spLocks noChangeArrowheads="1"/>
                </p:cNvSpPr>
                <p:nvPr/>
              </p:nvSpPr>
              <p:spPr bwMode="auto">
                <a:xfrm>
                  <a:off x="1824" y="3456"/>
                  <a:ext cx="144" cy="14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endParaRPr lang="en-US" b="0"/>
                </a:p>
              </p:txBody>
            </p:sp>
            <p:grpSp>
              <p:nvGrpSpPr>
                <p:cNvPr id="6" name="Group 26"/>
                <p:cNvGrpSpPr>
                  <a:grpSpLocks/>
                </p:cNvGrpSpPr>
                <p:nvPr/>
              </p:nvGrpSpPr>
              <p:grpSpPr bwMode="auto">
                <a:xfrm>
                  <a:off x="2928" y="3456"/>
                  <a:ext cx="1728" cy="144"/>
                  <a:chOff x="2928" y="3456"/>
                  <a:chExt cx="1728" cy="144"/>
                </a:xfrm>
              </p:grpSpPr>
              <p:sp>
                <p:nvSpPr>
                  <p:cNvPr id="28707" name="Rectangle 27"/>
                  <p:cNvSpPr>
                    <a:spLocks noChangeArrowheads="1"/>
                  </p:cNvSpPr>
                  <p:nvPr/>
                </p:nvSpPr>
                <p:spPr bwMode="auto">
                  <a:xfrm>
                    <a:off x="2928" y="3456"/>
                    <a:ext cx="144" cy="144"/>
                  </a:xfrm>
                  <a:prstGeom prst="rect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>
                      <a:lnSpc>
                        <a:spcPct val="100000"/>
                      </a:lnSpc>
                    </a:pPr>
                    <a:endParaRPr lang="en-US" b="0"/>
                  </a:p>
                </p:txBody>
              </p:sp>
              <p:sp>
                <p:nvSpPr>
                  <p:cNvPr id="28708" name="Rectangle 28"/>
                  <p:cNvSpPr>
                    <a:spLocks noChangeArrowheads="1"/>
                  </p:cNvSpPr>
                  <p:nvPr/>
                </p:nvSpPr>
                <p:spPr bwMode="auto">
                  <a:xfrm>
                    <a:off x="3072" y="3456"/>
                    <a:ext cx="144" cy="144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>
                      <a:lnSpc>
                        <a:spcPct val="100000"/>
                      </a:lnSpc>
                    </a:pPr>
                    <a:endParaRPr lang="en-US" b="0"/>
                  </a:p>
                </p:txBody>
              </p:sp>
              <p:sp>
                <p:nvSpPr>
                  <p:cNvPr id="28709" name="Rectangle 29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3456"/>
                    <a:ext cx="144" cy="144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>
                      <a:lnSpc>
                        <a:spcPct val="100000"/>
                      </a:lnSpc>
                    </a:pPr>
                    <a:endParaRPr lang="en-US" b="0"/>
                  </a:p>
                </p:txBody>
              </p:sp>
              <p:sp>
                <p:nvSpPr>
                  <p:cNvPr id="28710" name="Rectangle 30"/>
                  <p:cNvSpPr>
                    <a:spLocks noChangeArrowheads="1"/>
                  </p:cNvSpPr>
                  <p:nvPr/>
                </p:nvSpPr>
                <p:spPr bwMode="auto">
                  <a:xfrm>
                    <a:off x="4224" y="3456"/>
                    <a:ext cx="144" cy="144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>
                      <a:lnSpc>
                        <a:spcPct val="100000"/>
                      </a:lnSpc>
                    </a:pPr>
                    <a:endParaRPr lang="en-US" b="0"/>
                  </a:p>
                </p:txBody>
              </p:sp>
              <p:sp>
                <p:nvSpPr>
                  <p:cNvPr id="28711" name="Rectangle 31"/>
                  <p:cNvSpPr>
                    <a:spLocks noChangeArrowheads="1"/>
                  </p:cNvSpPr>
                  <p:nvPr/>
                </p:nvSpPr>
                <p:spPr bwMode="auto">
                  <a:xfrm>
                    <a:off x="4368" y="3456"/>
                    <a:ext cx="144" cy="144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>
                      <a:lnSpc>
                        <a:spcPct val="100000"/>
                      </a:lnSpc>
                    </a:pPr>
                    <a:endParaRPr lang="en-US" b="0"/>
                  </a:p>
                </p:txBody>
              </p:sp>
              <p:sp>
                <p:nvSpPr>
                  <p:cNvPr id="28712" name="Rectangle 32"/>
                  <p:cNvSpPr>
                    <a:spLocks noChangeArrowheads="1"/>
                  </p:cNvSpPr>
                  <p:nvPr/>
                </p:nvSpPr>
                <p:spPr bwMode="auto">
                  <a:xfrm>
                    <a:off x="4512" y="3456"/>
                    <a:ext cx="144" cy="144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>
                      <a:lnSpc>
                        <a:spcPct val="100000"/>
                      </a:lnSpc>
                    </a:pPr>
                    <a:endParaRPr lang="en-US" b="0"/>
                  </a:p>
                </p:txBody>
              </p:sp>
              <p:sp>
                <p:nvSpPr>
                  <p:cNvPr id="28713" name="Rectangle 33"/>
                  <p:cNvSpPr>
                    <a:spLocks noChangeArrowheads="1"/>
                  </p:cNvSpPr>
                  <p:nvPr/>
                </p:nvSpPr>
                <p:spPr bwMode="auto">
                  <a:xfrm>
                    <a:off x="3360" y="3456"/>
                    <a:ext cx="864" cy="144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lang="en-US" b="0"/>
                      <a:t>• • •</a:t>
                    </a:r>
                  </a:p>
                </p:txBody>
              </p:sp>
            </p:grpSp>
          </p:grpSp>
          <p:sp>
            <p:nvSpPr>
              <p:cNvPr id="28692" name="Line 34"/>
              <p:cNvSpPr>
                <a:spLocks noChangeShapeType="1"/>
              </p:cNvSpPr>
              <p:nvPr/>
            </p:nvSpPr>
            <p:spPr bwMode="auto">
              <a:xfrm flipH="1">
                <a:off x="2736" y="2592"/>
                <a:ext cx="288" cy="8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93" name="Line 35"/>
              <p:cNvSpPr>
                <a:spLocks noChangeShapeType="1"/>
              </p:cNvSpPr>
              <p:nvPr/>
            </p:nvSpPr>
            <p:spPr bwMode="auto">
              <a:xfrm flipH="1">
                <a:off x="2064" y="2592"/>
                <a:ext cx="960" cy="8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94" name="Line 36"/>
              <p:cNvSpPr>
                <a:spLocks noChangeShapeType="1"/>
              </p:cNvSpPr>
              <p:nvPr/>
            </p:nvSpPr>
            <p:spPr bwMode="auto">
              <a:xfrm flipH="1">
                <a:off x="1920" y="2592"/>
                <a:ext cx="1104" cy="8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95" name="Line 37"/>
              <p:cNvSpPr>
                <a:spLocks noChangeShapeType="1"/>
              </p:cNvSpPr>
              <p:nvPr/>
            </p:nvSpPr>
            <p:spPr bwMode="auto">
              <a:xfrm>
                <a:off x="3168" y="2592"/>
                <a:ext cx="0" cy="8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96" name="Line 38"/>
              <p:cNvSpPr>
                <a:spLocks noChangeShapeType="1"/>
              </p:cNvSpPr>
              <p:nvPr/>
            </p:nvSpPr>
            <p:spPr bwMode="auto">
              <a:xfrm>
                <a:off x="3312" y="2592"/>
                <a:ext cx="0" cy="8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97" name="Line 39"/>
              <p:cNvSpPr>
                <a:spLocks noChangeShapeType="1"/>
              </p:cNvSpPr>
              <p:nvPr/>
            </p:nvSpPr>
            <p:spPr bwMode="auto">
              <a:xfrm>
                <a:off x="4320" y="2592"/>
                <a:ext cx="0" cy="8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98" name="Line 40"/>
              <p:cNvSpPr>
                <a:spLocks noChangeShapeType="1"/>
              </p:cNvSpPr>
              <p:nvPr/>
            </p:nvSpPr>
            <p:spPr bwMode="auto">
              <a:xfrm>
                <a:off x="4464" y="2592"/>
                <a:ext cx="0" cy="8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99" name="Line 41"/>
              <p:cNvSpPr>
                <a:spLocks noChangeShapeType="1"/>
              </p:cNvSpPr>
              <p:nvPr/>
            </p:nvSpPr>
            <p:spPr bwMode="auto">
              <a:xfrm>
                <a:off x="4608" y="2592"/>
                <a:ext cx="0" cy="8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00" name="Rectangle 42"/>
              <p:cNvSpPr>
                <a:spLocks noChangeArrowheads="1"/>
              </p:cNvSpPr>
              <p:nvPr/>
            </p:nvSpPr>
            <p:spPr bwMode="auto">
              <a:xfrm>
                <a:off x="2352" y="3120"/>
                <a:ext cx="451" cy="19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400" b="0"/>
                  <a:t>• • •</a:t>
                </a:r>
              </a:p>
            </p:txBody>
          </p:sp>
        </p:grpSp>
        <p:sp>
          <p:nvSpPr>
            <p:cNvPr id="28680" name="Line 43"/>
            <p:cNvSpPr>
              <a:spLocks noChangeShapeType="1"/>
            </p:cNvSpPr>
            <p:nvPr/>
          </p:nvSpPr>
          <p:spPr bwMode="auto">
            <a:xfrm>
              <a:off x="2928" y="2208"/>
              <a:ext cx="172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arrow" w="med" len="med"/>
              <a:tailEnd type="arrow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81" name="Rectangle 44"/>
            <p:cNvSpPr>
              <a:spLocks noChangeArrowheads="1"/>
            </p:cNvSpPr>
            <p:nvPr/>
          </p:nvSpPr>
          <p:spPr bwMode="auto">
            <a:xfrm>
              <a:off x="3696" y="2104"/>
              <a:ext cx="255" cy="291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b="0" i="1" dirty="0">
                  <a:latin typeface="Calibri" pitchFamily="34" charset="0"/>
                </a:rPr>
                <a:t>w</a:t>
              </a:r>
            </a:p>
          </p:txBody>
        </p:sp>
        <p:sp>
          <p:nvSpPr>
            <p:cNvPr id="28682" name="Line 45"/>
            <p:cNvSpPr>
              <a:spLocks noChangeShapeType="1"/>
            </p:cNvSpPr>
            <p:nvPr/>
          </p:nvSpPr>
          <p:spPr bwMode="auto">
            <a:xfrm>
              <a:off x="2928" y="3744"/>
              <a:ext cx="172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arrow" w="med" len="med"/>
              <a:tailEnd type="arrow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83" name="Rectangle 46"/>
            <p:cNvSpPr>
              <a:spLocks noChangeArrowheads="1"/>
            </p:cNvSpPr>
            <p:nvPr/>
          </p:nvSpPr>
          <p:spPr bwMode="auto">
            <a:xfrm>
              <a:off x="3696" y="3640"/>
              <a:ext cx="255" cy="291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b="0" i="1" dirty="0">
                  <a:latin typeface="Calibri" pitchFamily="34" charset="0"/>
                </a:rPr>
                <a:t>w</a:t>
              </a:r>
            </a:p>
          </p:txBody>
        </p:sp>
        <p:sp>
          <p:nvSpPr>
            <p:cNvPr id="28684" name="Line 47"/>
            <p:cNvSpPr>
              <a:spLocks noChangeShapeType="1"/>
            </p:cNvSpPr>
            <p:nvPr/>
          </p:nvSpPr>
          <p:spPr bwMode="auto">
            <a:xfrm>
              <a:off x="1824" y="3744"/>
              <a:ext cx="1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arrow" w="med" len="med"/>
              <a:tailEnd type="arrow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85" name="Rectangle 48"/>
            <p:cNvSpPr>
              <a:spLocks noChangeArrowheads="1"/>
            </p:cNvSpPr>
            <p:nvPr/>
          </p:nvSpPr>
          <p:spPr bwMode="auto">
            <a:xfrm>
              <a:off x="2208" y="3648"/>
              <a:ext cx="204" cy="291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b="0" i="1" dirty="0">
                  <a:latin typeface="Calibri" pitchFamily="34" charset="0"/>
                </a:rPr>
                <a:t>k</a:t>
              </a:r>
            </a:p>
          </p:txBody>
        </p:sp>
      </p:grp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23850"/>
            <a:ext cx="7005638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Sign Extension Example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4803775"/>
            <a:ext cx="8307387" cy="1641475"/>
          </a:xfrm>
        </p:spPr>
        <p:txBody>
          <a:bodyPr/>
          <a:lstStyle/>
          <a:p>
            <a:r>
              <a:rPr lang="en-US" dirty="0"/>
              <a:t>Converting from smaller to larger integer data type</a:t>
            </a:r>
          </a:p>
          <a:p>
            <a:r>
              <a:rPr lang="en-US" dirty="0"/>
              <a:t>C automatically performs sign extension</a:t>
            </a:r>
          </a:p>
        </p:txBody>
      </p:sp>
      <p:sp>
        <p:nvSpPr>
          <p:cNvPr id="29700" name="Text Box 4"/>
          <p:cNvSpPr txBox="1">
            <a:spLocks noChangeArrowheads="1"/>
          </p:cNvSpPr>
          <p:nvPr/>
        </p:nvSpPr>
        <p:spPr bwMode="auto">
          <a:xfrm>
            <a:off x="381000" y="1284982"/>
            <a:ext cx="4191000" cy="1077218"/>
          </a:xfrm>
          <a:prstGeom prst="rect">
            <a:avLst/>
          </a:prstGeom>
          <a:solidFill>
            <a:srgbClr val="CDF1C5"/>
          </a:solidFill>
          <a:ln w="12700" cmpd="dbl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short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 15213;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     ix =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 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short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-15213;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sp>
        <p:nvSpPr>
          <p:cNvPr id="29701" name="Rectangle 5"/>
          <p:cNvSpPr>
            <a:spLocks noChangeArrowheads="1"/>
          </p:cNvSpPr>
          <p:nvPr/>
        </p:nvSpPr>
        <p:spPr bwMode="auto">
          <a:xfrm>
            <a:off x="1109663" y="2863850"/>
            <a:ext cx="19050" cy="158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702" name="Rectangle 6"/>
          <p:cNvSpPr>
            <a:spLocks noChangeArrowheads="1"/>
          </p:cNvSpPr>
          <p:nvPr/>
        </p:nvSpPr>
        <p:spPr bwMode="auto">
          <a:xfrm>
            <a:off x="2082800" y="2863850"/>
            <a:ext cx="17463" cy="158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703" name="Rectangle 7"/>
          <p:cNvSpPr>
            <a:spLocks noChangeArrowheads="1"/>
          </p:cNvSpPr>
          <p:nvPr/>
        </p:nvSpPr>
        <p:spPr bwMode="auto">
          <a:xfrm>
            <a:off x="3738563" y="2863850"/>
            <a:ext cx="19050" cy="158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355600" y="2844801"/>
            <a:ext cx="8431213" cy="1427163"/>
            <a:chOff x="224" y="1792"/>
            <a:chExt cx="5311" cy="899"/>
          </a:xfrm>
        </p:grpSpPr>
        <p:sp>
          <p:nvSpPr>
            <p:cNvPr id="29705" name="Rectangle 9"/>
            <p:cNvSpPr>
              <a:spLocks noChangeArrowheads="1"/>
            </p:cNvSpPr>
            <p:nvPr/>
          </p:nvSpPr>
          <p:spPr bwMode="auto">
            <a:xfrm>
              <a:off x="751" y="1808"/>
              <a:ext cx="544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Decimal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06" name="Rectangle 10"/>
            <p:cNvSpPr>
              <a:spLocks noChangeArrowheads="1"/>
            </p:cNvSpPr>
            <p:nvPr/>
          </p:nvSpPr>
          <p:spPr bwMode="auto">
            <a:xfrm>
              <a:off x="1711" y="1808"/>
              <a:ext cx="233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Hex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07" name="Rectangle 11"/>
            <p:cNvSpPr>
              <a:spLocks noChangeArrowheads="1"/>
            </p:cNvSpPr>
            <p:nvPr/>
          </p:nvSpPr>
          <p:spPr bwMode="auto">
            <a:xfrm>
              <a:off x="3742" y="1808"/>
              <a:ext cx="467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Binary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08" name="Rectangle 12"/>
            <p:cNvSpPr>
              <a:spLocks noChangeArrowheads="1"/>
            </p:cNvSpPr>
            <p:nvPr/>
          </p:nvSpPr>
          <p:spPr bwMode="auto">
            <a:xfrm>
              <a:off x="224" y="1792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09" name="Rectangle 13"/>
            <p:cNvSpPr>
              <a:spLocks noChangeArrowheads="1"/>
            </p:cNvSpPr>
            <p:nvPr/>
          </p:nvSpPr>
          <p:spPr bwMode="auto">
            <a:xfrm>
              <a:off x="224" y="1792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10" name="Rectangle 14"/>
            <p:cNvSpPr>
              <a:spLocks noChangeArrowheads="1"/>
            </p:cNvSpPr>
            <p:nvPr/>
          </p:nvSpPr>
          <p:spPr bwMode="auto">
            <a:xfrm>
              <a:off x="236" y="1792"/>
              <a:ext cx="463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11" name="Rectangle 15"/>
            <p:cNvSpPr>
              <a:spLocks noChangeArrowheads="1"/>
            </p:cNvSpPr>
            <p:nvPr/>
          </p:nvSpPr>
          <p:spPr bwMode="auto">
            <a:xfrm>
              <a:off x="699" y="1792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12" name="Rectangle 16"/>
            <p:cNvSpPr>
              <a:spLocks noChangeArrowheads="1"/>
            </p:cNvSpPr>
            <p:nvPr/>
          </p:nvSpPr>
          <p:spPr bwMode="auto">
            <a:xfrm>
              <a:off x="711" y="1792"/>
              <a:ext cx="601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13" name="Rectangle 17"/>
            <p:cNvSpPr>
              <a:spLocks noChangeArrowheads="1"/>
            </p:cNvSpPr>
            <p:nvPr/>
          </p:nvSpPr>
          <p:spPr bwMode="auto">
            <a:xfrm>
              <a:off x="1312" y="1792"/>
              <a:ext cx="11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14" name="Rectangle 18"/>
            <p:cNvSpPr>
              <a:spLocks noChangeArrowheads="1"/>
            </p:cNvSpPr>
            <p:nvPr/>
          </p:nvSpPr>
          <p:spPr bwMode="auto">
            <a:xfrm>
              <a:off x="1323" y="1792"/>
              <a:ext cx="103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15" name="Rectangle 19"/>
            <p:cNvSpPr>
              <a:spLocks noChangeArrowheads="1"/>
            </p:cNvSpPr>
            <p:nvPr/>
          </p:nvSpPr>
          <p:spPr bwMode="auto">
            <a:xfrm>
              <a:off x="2355" y="1792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16" name="Rectangle 20"/>
            <p:cNvSpPr>
              <a:spLocks noChangeArrowheads="1"/>
            </p:cNvSpPr>
            <p:nvPr/>
          </p:nvSpPr>
          <p:spPr bwMode="auto">
            <a:xfrm>
              <a:off x="2367" y="1792"/>
              <a:ext cx="3156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17" name="Rectangle 21"/>
            <p:cNvSpPr>
              <a:spLocks noChangeArrowheads="1"/>
            </p:cNvSpPr>
            <p:nvPr/>
          </p:nvSpPr>
          <p:spPr bwMode="auto">
            <a:xfrm>
              <a:off x="5523" y="1792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18" name="Rectangle 22"/>
            <p:cNvSpPr>
              <a:spLocks noChangeArrowheads="1"/>
            </p:cNvSpPr>
            <p:nvPr/>
          </p:nvSpPr>
          <p:spPr bwMode="auto">
            <a:xfrm>
              <a:off x="5523" y="1792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19" name="Rectangle 23"/>
            <p:cNvSpPr>
              <a:spLocks noChangeArrowheads="1"/>
            </p:cNvSpPr>
            <p:nvPr/>
          </p:nvSpPr>
          <p:spPr bwMode="auto">
            <a:xfrm>
              <a:off x="224" y="1804"/>
              <a:ext cx="12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20" name="Rectangle 24"/>
            <p:cNvSpPr>
              <a:spLocks noChangeArrowheads="1"/>
            </p:cNvSpPr>
            <p:nvPr/>
          </p:nvSpPr>
          <p:spPr bwMode="auto">
            <a:xfrm>
              <a:off x="699" y="1804"/>
              <a:ext cx="12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21" name="Rectangle 25"/>
            <p:cNvSpPr>
              <a:spLocks noChangeArrowheads="1"/>
            </p:cNvSpPr>
            <p:nvPr/>
          </p:nvSpPr>
          <p:spPr bwMode="auto">
            <a:xfrm>
              <a:off x="1312" y="1804"/>
              <a:ext cx="11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22" name="Rectangle 26"/>
            <p:cNvSpPr>
              <a:spLocks noChangeArrowheads="1"/>
            </p:cNvSpPr>
            <p:nvPr/>
          </p:nvSpPr>
          <p:spPr bwMode="auto">
            <a:xfrm>
              <a:off x="2355" y="1804"/>
              <a:ext cx="12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23" name="Rectangle 27"/>
            <p:cNvSpPr>
              <a:spLocks noChangeArrowheads="1"/>
            </p:cNvSpPr>
            <p:nvPr/>
          </p:nvSpPr>
          <p:spPr bwMode="auto">
            <a:xfrm>
              <a:off x="5523" y="1804"/>
              <a:ext cx="12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24" name="Rectangle 28"/>
            <p:cNvSpPr>
              <a:spLocks noChangeArrowheads="1"/>
            </p:cNvSpPr>
            <p:nvPr/>
          </p:nvSpPr>
          <p:spPr bwMode="auto">
            <a:xfrm>
              <a:off x="273" y="1993"/>
              <a:ext cx="78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x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25" name="Rectangle 29"/>
            <p:cNvSpPr>
              <a:spLocks noChangeArrowheads="1"/>
            </p:cNvSpPr>
            <p:nvPr/>
          </p:nvSpPr>
          <p:spPr bwMode="auto">
            <a:xfrm>
              <a:off x="874" y="1986"/>
              <a:ext cx="389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15213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26" name="Rectangle 30"/>
            <p:cNvSpPr>
              <a:spLocks noChangeArrowheads="1"/>
            </p:cNvSpPr>
            <p:nvPr/>
          </p:nvSpPr>
          <p:spPr bwMode="auto">
            <a:xfrm>
              <a:off x="1886" y="1993"/>
              <a:ext cx="389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3B 6D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27" name="Rectangle 31"/>
            <p:cNvSpPr>
              <a:spLocks noChangeArrowheads="1"/>
            </p:cNvSpPr>
            <p:nvPr/>
          </p:nvSpPr>
          <p:spPr bwMode="auto">
            <a:xfrm>
              <a:off x="4017" y="1993"/>
              <a:ext cx="1322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00111011 01101101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28" name="Rectangle 32"/>
            <p:cNvSpPr>
              <a:spLocks noChangeArrowheads="1"/>
            </p:cNvSpPr>
            <p:nvPr/>
          </p:nvSpPr>
          <p:spPr bwMode="auto">
            <a:xfrm>
              <a:off x="224" y="1970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29" name="Rectangle 33"/>
            <p:cNvSpPr>
              <a:spLocks noChangeArrowheads="1"/>
            </p:cNvSpPr>
            <p:nvPr/>
          </p:nvSpPr>
          <p:spPr bwMode="auto">
            <a:xfrm>
              <a:off x="236" y="1970"/>
              <a:ext cx="463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30" name="Rectangle 34"/>
            <p:cNvSpPr>
              <a:spLocks noChangeArrowheads="1"/>
            </p:cNvSpPr>
            <p:nvPr/>
          </p:nvSpPr>
          <p:spPr bwMode="auto">
            <a:xfrm>
              <a:off x="699" y="1970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31" name="Rectangle 35"/>
            <p:cNvSpPr>
              <a:spLocks noChangeArrowheads="1"/>
            </p:cNvSpPr>
            <p:nvPr/>
          </p:nvSpPr>
          <p:spPr bwMode="auto">
            <a:xfrm>
              <a:off x="711" y="1970"/>
              <a:ext cx="601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32" name="Rectangle 36"/>
            <p:cNvSpPr>
              <a:spLocks noChangeArrowheads="1"/>
            </p:cNvSpPr>
            <p:nvPr/>
          </p:nvSpPr>
          <p:spPr bwMode="auto">
            <a:xfrm>
              <a:off x="1312" y="1970"/>
              <a:ext cx="11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33" name="Rectangle 37"/>
            <p:cNvSpPr>
              <a:spLocks noChangeArrowheads="1"/>
            </p:cNvSpPr>
            <p:nvPr/>
          </p:nvSpPr>
          <p:spPr bwMode="auto">
            <a:xfrm>
              <a:off x="1323" y="1970"/>
              <a:ext cx="1032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34" name="Rectangle 38"/>
            <p:cNvSpPr>
              <a:spLocks noChangeArrowheads="1"/>
            </p:cNvSpPr>
            <p:nvPr/>
          </p:nvSpPr>
          <p:spPr bwMode="auto">
            <a:xfrm>
              <a:off x="2355" y="1970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35" name="Rectangle 39"/>
            <p:cNvSpPr>
              <a:spLocks noChangeArrowheads="1"/>
            </p:cNvSpPr>
            <p:nvPr/>
          </p:nvSpPr>
          <p:spPr bwMode="auto">
            <a:xfrm>
              <a:off x="2367" y="1970"/>
              <a:ext cx="3156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36" name="Rectangle 40"/>
            <p:cNvSpPr>
              <a:spLocks noChangeArrowheads="1"/>
            </p:cNvSpPr>
            <p:nvPr/>
          </p:nvSpPr>
          <p:spPr bwMode="auto">
            <a:xfrm>
              <a:off x="5523" y="1970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37" name="Rectangle 41"/>
            <p:cNvSpPr>
              <a:spLocks noChangeArrowheads="1"/>
            </p:cNvSpPr>
            <p:nvPr/>
          </p:nvSpPr>
          <p:spPr bwMode="auto">
            <a:xfrm>
              <a:off x="224" y="1982"/>
              <a:ext cx="12" cy="16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38" name="Rectangle 42"/>
            <p:cNvSpPr>
              <a:spLocks noChangeArrowheads="1"/>
            </p:cNvSpPr>
            <p:nvPr/>
          </p:nvSpPr>
          <p:spPr bwMode="auto">
            <a:xfrm>
              <a:off x="699" y="1982"/>
              <a:ext cx="12" cy="16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39" name="Rectangle 43"/>
            <p:cNvSpPr>
              <a:spLocks noChangeArrowheads="1"/>
            </p:cNvSpPr>
            <p:nvPr/>
          </p:nvSpPr>
          <p:spPr bwMode="auto">
            <a:xfrm>
              <a:off x="1312" y="1982"/>
              <a:ext cx="11" cy="16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40" name="Rectangle 44"/>
            <p:cNvSpPr>
              <a:spLocks noChangeArrowheads="1"/>
            </p:cNvSpPr>
            <p:nvPr/>
          </p:nvSpPr>
          <p:spPr bwMode="auto">
            <a:xfrm>
              <a:off x="2355" y="1982"/>
              <a:ext cx="12" cy="16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41" name="Rectangle 45"/>
            <p:cNvSpPr>
              <a:spLocks noChangeArrowheads="1"/>
            </p:cNvSpPr>
            <p:nvPr/>
          </p:nvSpPr>
          <p:spPr bwMode="auto">
            <a:xfrm>
              <a:off x="5523" y="1982"/>
              <a:ext cx="12" cy="16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42" name="Rectangle 46"/>
            <p:cNvSpPr>
              <a:spLocks noChangeArrowheads="1"/>
            </p:cNvSpPr>
            <p:nvPr/>
          </p:nvSpPr>
          <p:spPr bwMode="auto">
            <a:xfrm>
              <a:off x="273" y="2170"/>
              <a:ext cx="156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ix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43" name="Rectangle 47"/>
            <p:cNvSpPr>
              <a:spLocks noChangeArrowheads="1"/>
            </p:cNvSpPr>
            <p:nvPr/>
          </p:nvSpPr>
          <p:spPr bwMode="auto">
            <a:xfrm>
              <a:off x="874" y="2164"/>
              <a:ext cx="389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15213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44" name="Rectangle 48"/>
            <p:cNvSpPr>
              <a:spLocks noChangeArrowheads="1"/>
            </p:cNvSpPr>
            <p:nvPr/>
          </p:nvSpPr>
          <p:spPr bwMode="auto">
            <a:xfrm>
              <a:off x="1419" y="2170"/>
              <a:ext cx="855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00 00 3B 6D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45" name="Rectangle 49"/>
            <p:cNvSpPr>
              <a:spLocks noChangeArrowheads="1"/>
            </p:cNvSpPr>
            <p:nvPr/>
          </p:nvSpPr>
          <p:spPr bwMode="auto">
            <a:xfrm>
              <a:off x="2617" y="2170"/>
              <a:ext cx="2721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00000000 00000000 00111011 01101101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46" name="Rectangle 50"/>
            <p:cNvSpPr>
              <a:spLocks noChangeArrowheads="1"/>
            </p:cNvSpPr>
            <p:nvPr/>
          </p:nvSpPr>
          <p:spPr bwMode="auto">
            <a:xfrm>
              <a:off x="224" y="2147"/>
              <a:ext cx="12" cy="1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47" name="Rectangle 51"/>
            <p:cNvSpPr>
              <a:spLocks noChangeArrowheads="1"/>
            </p:cNvSpPr>
            <p:nvPr/>
          </p:nvSpPr>
          <p:spPr bwMode="auto">
            <a:xfrm>
              <a:off x="236" y="2147"/>
              <a:ext cx="463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48" name="Rectangle 52"/>
            <p:cNvSpPr>
              <a:spLocks noChangeArrowheads="1"/>
            </p:cNvSpPr>
            <p:nvPr/>
          </p:nvSpPr>
          <p:spPr bwMode="auto">
            <a:xfrm>
              <a:off x="699" y="2147"/>
              <a:ext cx="12" cy="1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49" name="Rectangle 53"/>
            <p:cNvSpPr>
              <a:spLocks noChangeArrowheads="1"/>
            </p:cNvSpPr>
            <p:nvPr/>
          </p:nvSpPr>
          <p:spPr bwMode="auto">
            <a:xfrm>
              <a:off x="711" y="2147"/>
              <a:ext cx="601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50" name="Rectangle 54"/>
            <p:cNvSpPr>
              <a:spLocks noChangeArrowheads="1"/>
            </p:cNvSpPr>
            <p:nvPr/>
          </p:nvSpPr>
          <p:spPr bwMode="auto">
            <a:xfrm>
              <a:off x="1312" y="2147"/>
              <a:ext cx="11" cy="1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51" name="Rectangle 55"/>
            <p:cNvSpPr>
              <a:spLocks noChangeArrowheads="1"/>
            </p:cNvSpPr>
            <p:nvPr/>
          </p:nvSpPr>
          <p:spPr bwMode="auto">
            <a:xfrm>
              <a:off x="1323" y="2147"/>
              <a:ext cx="103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52" name="Rectangle 56"/>
            <p:cNvSpPr>
              <a:spLocks noChangeArrowheads="1"/>
            </p:cNvSpPr>
            <p:nvPr/>
          </p:nvSpPr>
          <p:spPr bwMode="auto">
            <a:xfrm>
              <a:off x="2355" y="2147"/>
              <a:ext cx="12" cy="1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53" name="Rectangle 57"/>
            <p:cNvSpPr>
              <a:spLocks noChangeArrowheads="1"/>
            </p:cNvSpPr>
            <p:nvPr/>
          </p:nvSpPr>
          <p:spPr bwMode="auto">
            <a:xfrm>
              <a:off x="2367" y="2147"/>
              <a:ext cx="3156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54" name="Rectangle 58"/>
            <p:cNvSpPr>
              <a:spLocks noChangeArrowheads="1"/>
            </p:cNvSpPr>
            <p:nvPr/>
          </p:nvSpPr>
          <p:spPr bwMode="auto">
            <a:xfrm>
              <a:off x="5523" y="2147"/>
              <a:ext cx="12" cy="1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55" name="Rectangle 59"/>
            <p:cNvSpPr>
              <a:spLocks noChangeArrowheads="1"/>
            </p:cNvSpPr>
            <p:nvPr/>
          </p:nvSpPr>
          <p:spPr bwMode="auto">
            <a:xfrm>
              <a:off x="224" y="2160"/>
              <a:ext cx="12" cy="16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56" name="Rectangle 60"/>
            <p:cNvSpPr>
              <a:spLocks noChangeArrowheads="1"/>
            </p:cNvSpPr>
            <p:nvPr/>
          </p:nvSpPr>
          <p:spPr bwMode="auto">
            <a:xfrm>
              <a:off x="699" y="2160"/>
              <a:ext cx="12" cy="16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57" name="Rectangle 61"/>
            <p:cNvSpPr>
              <a:spLocks noChangeArrowheads="1"/>
            </p:cNvSpPr>
            <p:nvPr/>
          </p:nvSpPr>
          <p:spPr bwMode="auto">
            <a:xfrm>
              <a:off x="1312" y="2160"/>
              <a:ext cx="11" cy="16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58" name="Rectangle 62"/>
            <p:cNvSpPr>
              <a:spLocks noChangeArrowheads="1"/>
            </p:cNvSpPr>
            <p:nvPr/>
          </p:nvSpPr>
          <p:spPr bwMode="auto">
            <a:xfrm>
              <a:off x="2355" y="2160"/>
              <a:ext cx="12" cy="16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59" name="Rectangle 63"/>
            <p:cNvSpPr>
              <a:spLocks noChangeArrowheads="1"/>
            </p:cNvSpPr>
            <p:nvPr/>
          </p:nvSpPr>
          <p:spPr bwMode="auto">
            <a:xfrm>
              <a:off x="5523" y="2160"/>
              <a:ext cx="12" cy="16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60" name="Rectangle 64"/>
            <p:cNvSpPr>
              <a:spLocks noChangeArrowheads="1"/>
            </p:cNvSpPr>
            <p:nvPr/>
          </p:nvSpPr>
          <p:spPr bwMode="auto">
            <a:xfrm>
              <a:off x="273" y="2348"/>
              <a:ext cx="78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y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61" name="Rectangle 65"/>
            <p:cNvSpPr>
              <a:spLocks noChangeArrowheads="1"/>
            </p:cNvSpPr>
            <p:nvPr/>
          </p:nvSpPr>
          <p:spPr bwMode="auto">
            <a:xfrm>
              <a:off x="826" y="2341"/>
              <a:ext cx="467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-15213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62" name="Rectangle 66"/>
            <p:cNvSpPr>
              <a:spLocks noChangeArrowheads="1"/>
            </p:cNvSpPr>
            <p:nvPr/>
          </p:nvSpPr>
          <p:spPr bwMode="auto">
            <a:xfrm>
              <a:off x="1886" y="2348"/>
              <a:ext cx="389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C4 93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63" name="Rectangle 67"/>
            <p:cNvSpPr>
              <a:spLocks noChangeArrowheads="1"/>
            </p:cNvSpPr>
            <p:nvPr/>
          </p:nvSpPr>
          <p:spPr bwMode="auto">
            <a:xfrm>
              <a:off x="4017" y="2348"/>
              <a:ext cx="1322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11000100 10010011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64" name="Rectangle 68"/>
            <p:cNvSpPr>
              <a:spLocks noChangeArrowheads="1"/>
            </p:cNvSpPr>
            <p:nvPr/>
          </p:nvSpPr>
          <p:spPr bwMode="auto">
            <a:xfrm>
              <a:off x="224" y="2325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65" name="Rectangle 69"/>
            <p:cNvSpPr>
              <a:spLocks noChangeArrowheads="1"/>
            </p:cNvSpPr>
            <p:nvPr/>
          </p:nvSpPr>
          <p:spPr bwMode="auto">
            <a:xfrm>
              <a:off x="236" y="2325"/>
              <a:ext cx="463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66" name="Rectangle 70"/>
            <p:cNvSpPr>
              <a:spLocks noChangeArrowheads="1"/>
            </p:cNvSpPr>
            <p:nvPr/>
          </p:nvSpPr>
          <p:spPr bwMode="auto">
            <a:xfrm>
              <a:off x="699" y="2325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67" name="Rectangle 71"/>
            <p:cNvSpPr>
              <a:spLocks noChangeArrowheads="1"/>
            </p:cNvSpPr>
            <p:nvPr/>
          </p:nvSpPr>
          <p:spPr bwMode="auto">
            <a:xfrm>
              <a:off x="711" y="2325"/>
              <a:ext cx="601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68" name="Rectangle 72"/>
            <p:cNvSpPr>
              <a:spLocks noChangeArrowheads="1"/>
            </p:cNvSpPr>
            <p:nvPr/>
          </p:nvSpPr>
          <p:spPr bwMode="auto">
            <a:xfrm>
              <a:off x="1312" y="2325"/>
              <a:ext cx="11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69" name="Rectangle 73"/>
            <p:cNvSpPr>
              <a:spLocks noChangeArrowheads="1"/>
            </p:cNvSpPr>
            <p:nvPr/>
          </p:nvSpPr>
          <p:spPr bwMode="auto">
            <a:xfrm>
              <a:off x="1323" y="2325"/>
              <a:ext cx="1032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70" name="Rectangle 74"/>
            <p:cNvSpPr>
              <a:spLocks noChangeArrowheads="1"/>
            </p:cNvSpPr>
            <p:nvPr/>
          </p:nvSpPr>
          <p:spPr bwMode="auto">
            <a:xfrm>
              <a:off x="2355" y="2325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71" name="Rectangle 75"/>
            <p:cNvSpPr>
              <a:spLocks noChangeArrowheads="1"/>
            </p:cNvSpPr>
            <p:nvPr/>
          </p:nvSpPr>
          <p:spPr bwMode="auto">
            <a:xfrm>
              <a:off x="2367" y="2325"/>
              <a:ext cx="3156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72" name="Rectangle 76"/>
            <p:cNvSpPr>
              <a:spLocks noChangeArrowheads="1"/>
            </p:cNvSpPr>
            <p:nvPr/>
          </p:nvSpPr>
          <p:spPr bwMode="auto">
            <a:xfrm>
              <a:off x="5523" y="2325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73" name="Rectangle 77"/>
            <p:cNvSpPr>
              <a:spLocks noChangeArrowheads="1"/>
            </p:cNvSpPr>
            <p:nvPr/>
          </p:nvSpPr>
          <p:spPr bwMode="auto">
            <a:xfrm>
              <a:off x="224" y="2337"/>
              <a:ext cx="12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74" name="Rectangle 78"/>
            <p:cNvSpPr>
              <a:spLocks noChangeArrowheads="1"/>
            </p:cNvSpPr>
            <p:nvPr/>
          </p:nvSpPr>
          <p:spPr bwMode="auto">
            <a:xfrm>
              <a:off x="699" y="2337"/>
              <a:ext cx="12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75" name="Rectangle 79"/>
            <p:cNvSpPr>
              <a:spLocks noChangeArrowheads="1"/>
            </p:cNvSpPr>
            <p:nvPr/>
          </p:nvSpPr>
          <p:spPr bwMode="auto">
            <a:xfrm>
              <a:off x="1312" y="2337"/>
              <a:ext cx="11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76" name="Rectangle 80"/>
            <p:cNvSpPr>
              <a:spLocks noChangeArrowheads="1"/>
            </p:cNvSpPr>
            <p:nvPr/>
          </p:nvSpPr>
          <p:spPr bwMode="auto">
            <a:xfrm>
              <a:off x="2355" y="2337"/>
              <a:ext cx="12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77" name="Rectangle 81"/>
            <p:cNvSpPr>
              <a:spLocks noChangeArrowheads="1"/>
            </p:cNvSpPr>
            <p:nvPr/>
          </p:nvSpPr>
          <p:spPr bwMode="auto">
            <a:xfrm>
              <a:off x="5523" y="2337"/>
              <a:ext cx="12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78" name="Rectangle 82"/>
            <p:cNvSpPr>
              <a:spLocks noChangeArrowheads="1"/>
            </p:cNvSpPr>
            <p:nvPr/>
          </p:nvSpPr>
          <p:spPr bwMode="auto">
            <a:xfrm>
              <a:off x="316" y="2526"/>
              <a:ext cx="156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iy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79" name="Rectangle 83"/>
            <p:cNvSpPr>
              <a:spLocks noChangeArrowheads="1"/>
            </p:cNvSpPr>
            <p:nvPr/>
          </p:nvSpPr>
          <p:spPr bwMode="auto">
            <a:xfrm>
              <a:off x="826" y="2519"/>
              <a:ext cx="467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-15213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80" name="Rectangle 84"/>
            <p:cNvSpPr>
              <a:spLocks noChangeArrowheads="1"/>
            </p:cNvSpPr>
            <p:nvPr/>
          </p:nvSpPr>
          <p:spPr bwMode="auto">
            <a:xfrm>
              <a:off x="1419" y="2526"/>
              <a:ext cx="855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FF </a:t>
              </a:r>
              <a:r>
                <a:rPr lang="en-US" sz="1600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FF</a:t>
              </a:r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C4 93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81" name="Rectangle 85"/>
            <p:cNvSpPr>
              <a:spLocks noChangeArrowheads="1"/>
            </p:cNvSpPr>
            <p:nvPr/>
          </p:nvSpPr>
          <p:spPr bwMode="auto">
            <a:xfrm>
              <a:off x="2617" y="2526"/>
              <a:ext cx="2721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11111111 11111111 11000100 10010011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82" name="Rectangle 86"/>
            <p:cNvSpPr>
              <a:spLocks noChangeArrowheads="1"/>
            </p:cNvSpPr>
            <p:nvPr/>
          </p:nvSpPr>
          <p:spPr bwMode="auto">
            <a:xfrm>
              <a:off x="224" y="2503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83" name="Rectangle 87"/>
            <p:cNvSpPr>
              <a:spLocks noChangeArrowheads="1"/>
            </p:cNvSpPr>
            <p:nvPr/>
          </p:nvSpPr>
          <p:spPr bwMode="auto">
            <a:xfrm>
              <a:off x="236" y="2503"/>
              <a:ext cx="463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84" name="Rectangle 88"/>
            <p:cNvSpPr>
              <a:spLocks noChangeArrowheads="1"/>
            </p:cNvSpPr>
            <p:nvPr/>
          </p:nvSpPr>
          <p:spPr bwMode="auto">
            <a:xfrm>
              <a:off x="699" y="2503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85" name="Rectangle 89"/>
            <p:cNvSpPr>
              <a:spLocks noChangeArrowheads="1"/>
            </p:cNvSpPr>
            <p:nvPr/>
          </p:nvSpPr>
          <p:spPr bwMode="auto">
            <a:xfrm>
              <a:off x="711" y="2503"/>
              <a:ext cx="601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86" name="Rectangle 90"/>
            <p:cNvSpPr>
              <a:spLocks noChangeArrowheads="1"/>
            </p:cNvSpPr>
            <p:nvPr/>
          </p:nvSpPr>
          <p:spPr bwMode="auto">
            <a:xfrm>
              <a:off x="1312" y="2503"/>
              <a:ext cx="11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87" name="Rectangle 91"/>
            <p:cNvSpPr>
              <a:spLocks noChangeArrowheads="1"/>
            </p:cNvSpPr>
            <p:nvPr/>
          </p:nvSpPr>
          <p:spPr bwMode="auto">
            <a:xfrm>
              <a:off x="1323" y="2503"/>
              <a:ext cx="1032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88" name="Rectangle 92"/>
            <p:cNvSpPr>
              <a:spLocks noChangeArrowheads="1"/>
            </p:cNvSpPr>
            <p:nvPr/>
          </p:nvSpPr>
          <p:spPr bwMode="auto">
            <a:xfrm>
              <a:off x="2355" y="2503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89" name="Rectangle 93"/>
            <p:cNvSpPr>
              <a:spLocks noChangeArrowheads="1"/>
            </p:cNvSpPr>
            <p:nvPr/>
          </p:nvSpPr>
          <p:spPr bwMode="auto">
            <a:xfrm>
              <a:off x="2367" y="2503"/>
              <a:ext cx="3156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90" name="Rectangle 94"/>
            <p:cNvSpPr>
              <a:spLocks noChangeArrowheads="1"/>
            </p:cNvSpPr>
            <p:nvPr/>
          </p:nvSpPr>
          <p:spPr bwMode="auto">
            <a:xfrm>
              <a:off x="5523" y="2503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91" name="Rectangle 95"/>
            <p:cNvSpPr>
              <a:spLocks noChangeArrowheads="1"/>
            </p:cNvSpPr>
            <p:nvPr/>
          </p:nvSpPr>
          <p:spPr bwMode="auto">
            <a:xfrm>
              <a:off x="224" y="2515"/>
              <a:ext cx="12" cy="16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92" name="Rectangle 96"/>
            <p:cNvSpPr>
              <a:spLocks noChangeArrowheads="1"/>
            </p:cNvSpPr>
            <p:nvPr/>
          </p:nvSpPr>
          <p:spPr bwMode="auto">
            <a:xfrm>
              <a:off x="224" y="2679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93" name="Rectangle 97"/>
            <p:cNvSpPr>
              <a:spLocks noChangeArrowheads="1"/>
            </p:cNvSpPr>
            <p:nvPr/>
          </p:nvSpPr>
          <p:spPr bwMode="auto">
            <a:xfrm>
              <a:off x="224" y="2679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94" name="Rectangle 98"/>
            <p:cNvSpPr>
              <a:spLocks noChangeArrowheads="1"/>
            </p:cNvSpPr>
            <p:nvPr/>
          </p:nvSpPr>
          <p:spPr bwMode="auto">
            <a:xfrm>
              <a:off x="236" y="2679"/>
              <a:ext cx="463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95" name="Rectangle 99"/>
            <p:cNvSpPr>
              <a:spLocks noChangeArrowheads="1"/>
            </p:cNvSpPr>
            <p:nvPr/>
          </p:nvSpPr>
          <p:spPr bwMode="auto">
            <a:xfrm>
              <a:off x="699" y="2515"/>
              <a:ext cx="12" cy="16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96" name="Rectangle 100"/>
            <p:cNvSpPr>
              <a:spLocks noChangeArrowheads="1"/>
            </p:cNvSpPr>
            <p:nvPr/>
          </p:nvSpPr>
          <p:spPr bwMode="auto">
            <a:xfrm>
              <a:off x="699" y="2679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97" name="Rectangle 101"/>
            <p:cNvSpPr>
              <a:spLocks noChangeArrowheads="1"/>
            </p:cNvSpPr>
            <p:nvPr/>
          </p:nvSpPr>
          <p:spPr bwMode="auto">
            <a:xfrm>
              <a:off x="711" y="2679"/>
              <a:ext cx="601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98" name="Rectangle 102"/>
            <p:cNvSpPr>
              <a:spLocks noChangeArrowheads="1"/>
            </p:cNvSpPr>
            <p:nvPr/>
          </p:nvSpPr>
          <p:spPr bwMode="auto">
            <a:xfrm>
              <a:off x="1312" y="2515"/>
              <a:ext cx="11" cy="16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99" name="Rectangle 103"/>
            <p:cNvSpPr>
              <a:spLocks noChangeArrowheads="1"/>
            </p:cNvSpPr>
            <p:nvPr/>
          </p:nvSpPr>
          <p:spPr bwMode="auto">
            <a:xfrm>
              <a:off x="1312" y="2679"/>
              <a:ext cx="11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800" name="Rectangle 104"/>
            <p:cNvSpPr>
              <a:spLocks noChangeArrowheads="1"/>
            </p:cNvSpPr>
            <p:nvPr/>
          </p:nvSpPr>
          <p:spPr bwMode="auto">
            <a:xfrm>
              <a:off x="1323" y="2679"/>
              <a:ext cx="103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801" name="Rectangle 105"/>
            <p:cNvSpPr>
              <a:spLocks noChangeArrowheads="1"/>
            </p:cNvSpPr>
            <p:nvPr/>
          </p:nvSpPr>
          <p:spPr bwMode="auto">
            <a:xfrm>
              <a:off x="2355" y="2515"/>
              <a:ext cx="12" cy="16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802" name="Rectangle 106"/>
            <p:cNvSpPr>
              <a:spLocks noChangeArrowheads="1"/>
            </p:cNvSpPr>
            <p:nvPr/>
          </p:nvSpPr>
          <p:spPr bwMode="auto">
            <a:xfrm>
              <a:off x="2355" y="2679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803" name="Rectangle 107"/>
            <p:cNvSpPr>
              <a:spLocks noChangeArrowheads="1"/>
            </p:cNvSpPr>
            <p:nvPr/>
          </p:nvSpPr>
          <p:spPr bwMode="auto">
            <a:xfrm>
              <a:off x="2367" y="2679"/>
              <a:ext cx="3156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804" name="Rectangle 108"/>
            <p:cNvSpPr>
              <a:spLocks noChangeArrowheads="1"/>
            </p:cNvSpPr>
            <p:nvPr/>
          </p:nvSpPr>
          <p:spPr bwMode="auto">
            <a:xfrm>
              <a:off x="5523" y="2515"/>
              <a:ext cx="12" cy="16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805" name="Rectangle 109"/>
            <p:cNvSpPr>
              <a:spLocks noChangeArrowheads="1"/>
            </p:cNvSpPr>
            <p:nvPr/>
          </p:nvSpPr>
          <p:spPr bwMode="auto">
            <a:xfrm>
              <a:off x="5523" y="2679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806" name="Rectangle 110"/>
            <p:cNvSpPr>
              <a:spLocks noChangeArrowheads="1"/>
            </p:cNvSpPr>
            <p:nvPr/>
          </p:nvSpPr>
          <p:spPr bwMode="auto">
            <a:xfrm>
              <a:off x="5523" y="2679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685800"/>
            <a:ext cx="7592093" cy="762000"/>
          </a:xfrm>
        </p:spPr>
        <p:txBody>
          <a:bodyPr/>
          <a:lstStyle/>
          <a:p>
            <a:pPr marL="0" indent="0"/>
            <a:r>
              <a:rPr lang="en-US" dirty="0"/>
              <a:t>Summary:</a:t>
            </a:r>
            <a:br>
              <a:rPr lang="en-US" dirty="0"/>
            </a:br>
            <a:r>
              <a:rPr lang="en-US" dirty="0"/>
              <a:t>Expanding, Truncating: Basic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885950"/>
            <a:ext cx="7896225" cy="4972050"/>
          </a:xfrm>
        </p:spPr>
        <p:txBody>
          <a:bodyPr/>
          <a:lstStyle/>
          <a:p>
            <a:r>
              <a:rPr lang="en-US" dirty="0"/>
              <a:t>Expanding (e.g., short </a:t>
            </a:r>
            <a:r>
              <a:rPr lang="en-US" dirty="0" err="1"/>
              <a:t>int</a:t>
            </a:r>
            <a:r>
              <a:rPr lang="en-US" dirty="0"/>
              <a:t> to </a:t>
            </a:r>
            <a:r>
              <a:rPr lang="en-US" dirty="0" err="1"/>
              <a:t>int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Unsigned: zeros added</a:t>
            </a:r>
          </a:p>
          <a:p>
            <a:pPr lvl="1"/>
            <a:r>
              <a:rPr lang="en-US" dirty="0"/>
              <a:t>Signed: sign extension</a:t>
            </a:r>
          </a:p>
          <a:p>
            <a:pPr lvl="1"/>
            <a:r>
              <a:rPr lang="en-US" dirty="0"/>
              <a:t>Both yield expected result</a:t>
            </a:r>
          </a:p>
          <a:p>
            <a:pPr lvl="1"/>
            <a:endParaRPr lang="en-US" dirty="0"/>
          </a:p>
          <a:p>
            <a:r>
              <a:rPr lang="en-US" dirty="0"/>
              <a:t>Truncating (e.g., unsigned to unsigned short)</a:t>
            </a:r>
          </a:p>
          <a:p>
            <a:pPr lvl="1"/>
            <a:r>
              <a:rPr lang="en-US" dirty="0"/>
              <a:t>Unsigned/signed: bits are truncated</a:t>
            </a:r>
          </a:p>
          <a:p>
            <a:pPr lvl="1"/>
            <a:r>
              <a:rPr lang="en-US" dirty="0"/>
              <a:t>Result reinterpreted</a:t>
            </a:r>
          </a:p>
          <a:p>
            <a:pPr lvl="1"/>
            <a:r>
              <a:rPr lang="en-US" dirty="0"/>
              <a:t>Unsigned: mod operation</a:t>
            </a:r>
          </a:p>
          <a:p>
            <a:pPr lvl="1"/>
            <a:r>
              <a:rPr lang="en-US" dirty="0"/>
              <a:t>Signed: similar to mod</a:t>
            </a:r>
          </a:p>
          <a:p>
            <a:pPr lvl="1"/>
            <a:r>
              <a:rPr lang="en-US" dirty="0"/>
              <a:t>For small numbers yields expected behavior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Today: Bits, Bytes, and Integers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Representing information as bits</a:t>
            </a:r>
          </a:p>
          <a:p>
            <a:r>
              <a:rPr lang="en-US" dirty="0">
                <a:solidFill>
                  <a:srgbClr val="A6A6A6"/>
                </a:solidFill>
              </a:rPr>
              <a:t>Bit-level manipulations</a:t>
            </a:r>
          </a:p>
          <a:p>
            <a:r>
              <a:rPr lang="en-US" dirty="0"/>
              <a:t>Integers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Representation: unsigned and signed</a:t>
            </a:r>
          </a:p>
          <a:p>
            <a:pPr lvl="1"/>
            <a:r>
              <a:rPr lang="en-US" dirty="0">
                <a:solidFill>
                  <a:srgbClr val="A6A6A6"/>
                </a:solidFill>
              </a:rPr>
              <a:t>Conversion, casting</a:t>
            </a:r>
          </a:p>
          <a:p>
            <a:pPr lvl="1"/>
            <a:r>
              <a:rPr lang="en-US" dirty="0">
                <a:solidFill>
                  <a:srgbClr val="A6A6A6"/>
                </a:solidFill>
              </a:rPr>
              <a:t>Expanding, truncating</a:t>
            </a:r>
          </a:p>
          <a:p>
            <a:pPr lvl="1"/>
            <a:r>
              <a:rPr lang="en-US" b="1" dirty="0"/>
              <a:t>Addition, negation, multiplication, shifting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Representations in memory, pointers, strings</a:t>
            </a:r>
          </a:p>
          <a:p>
            <a:r>
              <a:rPr lang="en-US" dirty="0">
                <a:solidFill>
                  <a:srgbClr val="A6A6A6"/>
                </a:solidFill>
              </a:rPr>
              <a:t>Summary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11175"/>
            <a:ext cx="6381750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Unsigned Addition</a:t>
            </a:r>
          </a:p>
        </p:txBody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9450" y="3533775"/>
            <a:ext cx="5149850" cy="1643063"/>
          </a:xfrm>
        </p:spPr>
        <p:txBody>
          <a:bodyPr lIns="90487" tIns="44450" rIns="90487" bIns="44450"/>
          <a:lstStyle/>
          <a:p>
            <a:pPr eaLnBrk="1" hangingPunct="1">
              <a:tabLst>
                <a:tab pos="800100" algn="l"/>
                <a:tab pos="1257300" algn="l"/>
                <a:tab pos="3035300" algn="l"/>
                <a:tab pos="3429000" algn="l"/>
              </a:tabLst>
              <a:defRPr/>
            </a:pPr>
            <a:r>
              <a:rPr lang="en-US" dirty="0"/>
              <a:t>Standard Addition Function</a:t>
            </a:r>
          </a:p>
          <a:p>
            <a:pPr lvl="1" eaLnBrk="1" hangingPunct="1">
              <a:tabLst>
                <a:tab pos="800100" algn="l"/>
                <a:tab pos="1257300" algn="l"/>
                <a:tab pos="3035300" algn="l"/>
                <a:tab pos="3429000" algn="l"/>
              </a:tabLst>
              <a:defRPr/>
            </a:pPr>
            <a:r>
              <a:rPr lang="en-US" dirty="0"/>
              <a:t>Ignores carry output</a:t>
            </a:r>
          </a:p>
          <a:p>
            <a:pPr eaLnBrk="1" hangingPunct="1">
              <a:tabLst>
                <a:tab pos="800100" algn="l"/>
                <a:tab pos="1257300" algn="l"/>
                <a:tab pos="3035300" algn="l"/>
                <a:tab pos="3429000" algn="l"/>
              </a:tabLst>
              <a:defRPr/>
            </a:pPr>
            <a:r>
              <a:rPr lang="en-US" dirty="0"/>
              <a:t>Implements Modular Arithmetic</a:t>
            </a:r>
          </a:p>
          <a:p>
            <a:pPr lvl="1" eaLnBrk="1" hangingPunct="1">
              <a:buFont typeface="Wingdings" pitchFamily="2" charset="2"/>
              <a:buNone/>
              <a:tabLst>
                <a:tab pos="800100" algn="l"/>
                <a:tab pos="1257300" algn="l"/>
                <a:tab pos="3035300" algn="l"/>
                <a:tab pos="3429000" algn="l"/>
              </a:tabLst>
              <a:defRPr/>
            </a:pPr>
            <a:r>
              <a:rPr lang="en-US" b="0" i="1" dirty="0"/>
              <a:t>s</a:t>
            </a:r>
            <a:r>
              <a:rPr lang="en-US" b="0" dirty="0"/>
              <a:t>		=	 </a:t>
            </a:r>
            <a:r>
              <a:rPr lang="en-US" b="0" dirty="0" err="1"/>
              <a:t>UAdd</a:t>
            </a:r>
            <a:r>
              <a:rPr lang="en-US" b="0" i="1" baseline="-25000" dirty="0" err="1"/>
              <a:t>w</a:t>
            </a:r>
            <a:r>
              <a:rPr lang="en-US" b="0" dirty="0"/>
              <a:t>(</a:t>
            </a:r>
            <a:r>
              <a:rPr lang="en-US" b="0" i="1" dirty="0"/>
              <a:t>u</a:t>
            </a:r>
            <a:r>
              <a:rPr lang="en-US" b="0" dirty="0"/>
              <a:t> , </a:t>
            </a:r>
            <a:r>
              <a:rPr lang="en-US" b="0" i="1" dirty="0"/>
              <a:t>v</a:t>
            </a:r>
            <a:r>
              <a:rPr lang="en-US" b="0" dirty="0"/>
              <a:t>)	=	</a:t>
            </a:r>
            <a:r>
              <a:rPr lang="en-US" b="0" i="1" dirty="0"/>
              <a:t>u</a:t>
            </a:r>
            <a:r>
              <a:rPr lang="en-US" b="0" dirty="0"/>
              <a:t> + </a:t>
            </a:r>
            <a:r>
              <a:rPr lang="en-US" b="0" i="1" dirty="0"/>
              <a:t>v</a:t>
            </a:r>
            <a:r>
              <a:rPr lang="en-US" b="0" dirty="0"/>
              <a:t>  mod 2</a:t>
            </a:r>
            <a:r>
              <a:rPr lang="en-US" b="0" i="1" baseline="30000" dirty="0"/>
              <a:t>w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4965700" y="1371600"/>
            <a:ext cx="2743200" cy="228600"/>
            <a:chOff x="2976" y="816"/>
            <a:chExt cx="1728" cy="144"/>
          </a:xfrm>
        </p:grpSpPr>
        <p:sp>
          <p:nvSpPr>
            <p:cNvPr id="7210" name="Rectangle 6"/>
            <p:cNvSpPr>
              <a:spLocks noChangeArrowheads="1"/>
            </p:cNvSpPr>
            <p:nvPr/>
          </p:nvSpPr>
          <p:spPr bwMode="auto">
            <a:xfrm>
              <a:off x="2976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211" name="Rectangle 7"/>
            <p:cNvSpPr>
              <a:spLocks noChangeArrowheads="1"/>
            </p:cNvSpPr>
            <p:nvPr/>
          </p:nvSpPr>
          <p:spPr bwMode="auto">
            <a:xfrm>
              <a:off x="3120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212" name="Rectangle 8"/>
            <p:cNvSpPr>
              <a:spLocks noChangeArrowheads="1"/>
            </p:cNvSpPr>
            <p:nvPr/>
          </p:nvSpPr>
          <p:spPr bwMode="auto">
            <a:xfrm>
              <a:off x="3264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213" name="Rectangle 9"/>
            <p:cNvSpPr>
              <a:spLocks noChangeArrowheads="1"/>
            </p:cNvSpPr>
            <p:nvPr/>
          </p:nvSpPr>
          <p:spPr bwMode="auto">
            <a:xfrm>
              <a:off x="4272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214" name="Rectangle 10"/>
            <p:cNvSpPr>
              <a:spLocks noChangeArrowheads="1"/>
            </p:cNvSpPr>
            <p:nvPr/>
          </p:nvSpPr>
          <p:spPr bwMode="auto">
            <a:xfrm>
              <a:off x="4416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215" name="Rectangle 11"/>
            <p:cNvSpPr>
              <a:spLocks noChangeArrowheads="1"/>
            </p:cNvSpPr>
            <p:nvPr/>
          </p:nvSpPr>
          <p:spPr bwMode="auto">
            <a:xfrm>
              <a:off x="4560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216" name="Rectangle 12"/>
            <p:cNvSpPr>
              <a:spLocks noChangeArrowheads="1"/>
            </p:cNvSpPr>
            <p:nvPr/>
          </p:nvSpPr>
          <p:spPr bwMode="auto">
            <a:xfrm>
              <a:off x="3408" y="816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4965700" y="1828800"/>
            <a:ext cx="2743200" cy="228600"/>
            <a:chOff x="2976" y="1104"/>
            <a:chExt cx="1728" cy="144"/>
          </a:xfrm>
        </p:grpSpPr>
        <p:sp>
          <p:nvSpPr>
            <p:cNvPr id="7203" name="Rectangle 14"/>
            <p:cNvSpPr>
              <a:spLocks noChangeArrowheads="1"/>
            </p:cNvSpPr>
            <p:nvPr/>
          </p:nvSpPr>
          <p:spPr bwMode="auto">
            <a:xfrm>
              <a:off x="2976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204" name="Rectangle 15"/>
            <p:cNvSpPr>
              <a:spLocks noChangeArrowheads="1"/>
            </p:cNvSpPr>
            <p:nvPr/>
          </p:nvSpPr>
          <p:spPr bwMode="auto">
            <a:xfrm>
              <a:off x="3120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205" name="Rectangle 16"/>
            <p:cNvSpPr>
              <a:spLocks noChangeArrowheads="1"/>
            </p:cNvSpPr>
            <p:nvPr/>
          </p:nvSpPr>
          <p:spPr bwMode="auto">
            <a:xfrm>
              <a:off x="3264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206" name="Rectangle 17"/>
            <p:cNvSpPr>
              <a:spLocks noChangeArrowheads="1"/>
            </p:cNvSpPr>
            <p:nvPr/>
          </p:nvSpPr>
          <p:spPr bwMode="auto">
            <a:xfrm>
              <a:off x="4272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207" name="Rectangle 18"/>
            <p:cNvSpPr>
              <a:spLocks noChangeArrowheads="1"/>
            </p:cNvSpPr>
            <p:nvPr/>
          </p:nvSpPr>
          <p:spPr bwMode="auto">
            <a:xfrm>
              <a:off x="4416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208" name="Rectangle 19"/>
            <p:cNvSpPr>
              <a:spLocks noChangeArrowheads="1"/>
            </p:cNvSpPr>
            <p:nvPr/>
          </p:nvSpPr>
          <p:spPr bwMode="auto">
            <a:xfrm>
              <a:off x="4560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209" name="Rectangle 20"/>
            <p:cNvSpPr>
              <a:spLocks noChangeArrowheads="1"/>
            </p:cNvSpPr>
            <p:nvPr/>
          </p:nvSpPr>
          <p:spPr bwMode="auto">
            <a:xfrm>
              <a:off x="3408" y="1104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sp>
        <p:nvSpPr>
          <p:cNvPr id="7175" name="Rectangle 21"/>
          <p:cNvSpPr>
            <a:spLocks noChangeArrowheads="1"/>
          </p:cNvSpPr>
          <p:nvPr/>
        </p:nvSpPr>
        <p:spPr bwMode="auto">
          <a:xfrm>
            <a:off x="4425950" y="1219200"/>
            <a:ext cx="2984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u</a:t>
            </a:r>
          </a:p>
        </p:txBody>
      </p:sp>
      <p:sp>
        <p:nvSpPr>
          <p:cNvPr id="7176" name="Rectangle 22"/>
          <p:cNvSpPr>
            <a:spLocks noChangeArrowheads="1"/>
          </p:cNvSpPr>
          <p:nvPr/>
        </p:nvSpPr>
        <p:spPr bwMode="auto">
          <a:xfrm>
            <a:off x="4438650" y="1676400"/>
            <a:ext cx="2857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v</a:t>
            </a:r>
          </a:p>
        </p:txBody>
      </p:sp>
      <p:sp>
        <p:nvSpPr>
          <p:cNvPr id="7177" name="Line 23"/>
          <p:cNvSpPr>
            <a:spLocks noChangeShapeType="1"/>
          </p:cNvSpPr>
          <p:nvPr/>
        </p:nvSpPr>
        <p:spPr bwMode="auto">
          <a:xfrm>
            <a:off x="3975100" y="2133600"/>
            <a:ext cx="3886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78" name="Rectangle 24"/>
          <p:cNvSpPr>
            <a:spLocks noChangeArrowheads="1"/>
          </p:cNvSpPr>
          <p:nvPr/>
        </p:nvSpPr>
        <p:spPr bwMode="auto">
          <a:xfrm>
            <a:off x="4147417" y="1683760"/>
            <a:ext cx="357790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>
                <a:latin typeface="Times" pitchFamily="18" charset="0"/>
              </a:rPr>
              <a:t>+</a:t>
            </a:r>
          </a:p>
        </p:txBody>
      </p:sp>
      <p:grpSp>
        <p:nvGrpSpPr>
          <p:cNvPr id="4" name="Group 25"/>
          <p:cNvGrpSpPr>
            <a:grpSpLocks/>
          </p:cNvGrpSpPr>
          <p:nvPr/>
        </p:nvGrpSpPr>
        <p:grpSpPr bwMode="auto">
          <a:xfrm>
            <a:off x="4737100" y="2286000"/>
            <a:ext cx="2971800" cy="228600"/>
            <a:chOff x="2832" y="1392"/>
            <a:chExt cx="1872" cy="144"/>
          </a:xfrm>
        </p:grpSpPr>
        <p:grpSp>
          <p:nvGrpSpPr>
            <p:cNvPr id="5" name="Group 26"/>
            <p:cNvGrpSpPr>
              <a:grpSpLocks/>
            </p:cNvGrpSpPr>
            <p:nvPr/>
          </p:nvGrpSpPr>
          <p:grpSpPr bwMode="auto">
            <a:xfrm>
              <a:off x="2976" y="1392"/>
              <a:ext cx="1728" cy="144"/>
              <a:chOff x="2976" y="1392"/>
              <a:chExt cx="1728" cy="144"/>
            </a:xfrm>
          </p:grpSpPr>
          <p:sp>
            <p:nvSpPr>
              <p:cNvPr id="7196" name="Rectangle 27"/>
              <p:cNvSpPr>
                <a:spLocks noChangeArrowheads="1"/>
              </p:cNvSpPr>
              <p:nvPr/>
            </p:nvSpPr>
            <p:spPr bwMode="auto">
              <a:xfrm>
                <a:off x="2976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7197" name="Rectangle 28"/>
              <p:cNvSpPr>
                <a:spLocks noChangeArrowheads="1"/>
              </p:cNvSpPr>
              <p:nvPr/>
            </p:nvSpPr>
            <p:spPr bwMode="auto">
              <a:xfrm>
                <a:off x="3120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7198" name="Rectangle 29"/>
              <p:cNvSpPr>
                <a:spLocks noChangeArrowheads="1"/>
              </p:cNvSpPr>
              <p:nvPr/>
            </p:nvSpPr>
            <p:spPr bwMode="auto">
              <a:xfrm>
                <a:off x="3264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7199" name="Rectangle 30"/>
              <p:cNvSpPr>
                <a:spLocks noChangeArrowheads="1"/>
              </p:cNvSpPr>
              <p:nvPr/>
            </p:nvSpPr>
            <p:spPr bwMode="auto">
              <a:xfrm>
                <a:off x="4272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7200" name="Rectangle 31"/>
              <p:cNvSpPr>
                <a:spLocks noChangeArrowheads="1"/>
              </p:cNvSpPr>
              <p:nvPr/>
            </p:nvSpPr>
            <p:spPr bwMode="auto">
              <a:xfrm>
                <a:off x="4416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7201" name="Rectangle 32"/>
              <p:cNvSpPr>
                <a:spLocks noChangeArrowheads="1"/>
              </p:cNvSpPr>
              <p:nvPr/>
            </p:nvSpPr>
            <p:spPr bwMode="auto">
              <a:xfrm>
                <a:off x="4560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7202" name="Rectangle 33"/>
              <p:cNvSpPr>
                <a:spLocks noChangeArrowheads="1"/>
              </p:cNvSpPr>
              <p:nvPr/>
            </p:nvSpPr>
            <p:spPr bwMode="auto">
              <a:xfrm>
                <a:off x="3408" y="1392"/>
                <a:ext cx="86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/>
                  <a:t>• • •</a:t>
                </a:r>
              </a:p>
            </p:txBody>
          </p:sp>
        </p:grpSp>
        <p:sp>
          <p:nvSpPr>
            <p:cNvPr id="7195" name="Rectangle 34"/>
            <p:cNvSpPr>
              <a:spLocks noChangeArrowheads="1"/>
            </p:cNvSpPr>
            <p:nvPr/>
          </p:nvSpPr>
          <p:spPr bwMode="auto">
            <a:xfrm>
              <a:off x="2832" y="1392"/>
              <a:ext cx="144" cy="144"/>
            </a:xfrm>
            <a:prstGeom prst="rect">
              <a:avLst/>
            </a:prstGeom>
            <a:solidFill>
              <a:srgbClr val="FF9999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</p:grpSp>
      <p:sp>
        <p:nvSpPr>
          <p:cNvPr id="7180" name="Rectangle 35"/>
          <p:cNvSpPr>
            <a:spLocks noChangeArrowheads="1"/>
          </p:cNvSpPr>
          <p:nvPr/>
        </p:nvSpPr>
        <p:spPr bwMode="auto">
          <a:xfrm>
            <a:off x="4081462" y="2133600"/>
            <a:ext cx="642938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u </a:t>
            </a:r>
            <a:r>
              <a:rPr lang="en-US" b="0">
                <a:latin typeface="Times" pitchFamily="18" charset="0"/>
              </a:rPr>
              <a:t>+ </a:t>
            </a:r>
            <a:r>
              <a:rPr lang="en-US" b="0" i="1">
                <a:latin typeface="Times" pitchFamily="18" charset="0"/>
              </a:rPr>
              <a:t>v</a:t>
            </a:r>
          </a:p>
        </p:txBody>
      </p:sp>
      <p:grpSp>
        <p:nvGrpSpPr>
          <p:cNvPr id="6" name="Group 36"/>
          <p:cNvGrpSpPr>
            <a:grpSpLocks/>
          </p:cNvGrpSpPr>
          <p:nvPr/>
        </p:nvGrpSpPr>
        <p:grpSpPr bwMode="auto">
          <a:xfrm>
            <a:off x="4965700" y="2743200"/>
            <a:ext cx="2743200" cy="228600"/>
            <a:chOff x="2976" y="1392"/>
            <a:chExt cx="1728" cy="144"/>
          </a:xfrm>
        </p:grpSpPr>
        <p:sp>
          <p:nvSpPr>
            <p:cNvPr id="7187" name="Rectangle 37"/>
            <p:cNvSpPr>
              <a:spLocks noChangeArrowheads="1"/>
            </p:cNvSpPr>
            <p:nvPr/>
          </p:nvSpPr>
          <p:spPr bwMode="auto">
            <a:xfrm>
              <a:off x="297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188" name="Rectangle 38"/>
            <p:cNvSpPr>
              <a:spLocks noChangeArrowheads="1"/>
            </p:cNvSpPr>
            <p:nvPr/>
          </p:nvSpPr>
          <p:spPr bwMode="auto">
            <a:xfrm>
              <a:off x="312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189" name="Rectangle 39"/>
            <p:cNvSpPr>
              <a:spLocks noChangeArrowheads="1"/>
            </p:cNvSpPr>
            <p:nvPr/>
          </p:nvSpPr>
          <p:spPr bwMode="auto">
            <a:xfrm>
              <a:off x="3264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190" name="Rectangle 40"/>
            <p:cNvSpPr>
              <a:spLocks noChangeArrowheads="1"/>
            </p:cNvSpPr>
            <p:nvPr/>
          </p:nvSpPr>
          <p:spPr bwMode="auto">
            <a:xfrm>
              <a:off x="4272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191" name="Rectangle 41"/>
            <p:cNvSpPr>
              <a:spLocks noChangeArrowheads="1"/>
            </p:cNvSpPr>
            <p:nvPr/>
          </p:nvSpPr>
          <p:spPr bwMode="auto">
            <a:xfrm>
              <a:off x="441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192" name="Rectangle 42"/>
            <p:cNvSpPr>
              <a:spLocks noChangeArrowheads="1"/>
            </p:cNvSpPr>
            <p:nvPr/>
          </p:nvSpPr>
          <p:spPr bwMode="auto">
            <a:xfrm>
              <a:off x="456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193" name="Rectangle 43"/>
            <p:cNvSpPr>
              <a:spLocks noChangeArrowheads="1"/>
            </p:cNvSpPr>
            <p:nvPr/>
          </p:nvSpPr>
          <p:spPr bwMode="auto">
            <a:xfrm>
              <a:off x="3408" y="1392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sp>
        <p:nvSpPr>
          <p:cNvPr id="7182" name="Line 44"/>
          <p:cNvSpPr>
            <a:spLocks noChangeShapeType="1"/>
          </p:cNvSpPr>
          <p:nvPr/>
        </p:nvSpPr>
        <p:spPr bwMode="auto">
          <a:xfrm>
            <a:off x="3975100" y="2590800"/>
            <a:ext cx="3886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83" name="Text Box 45"/>
          <p:cNvSpPr txBox="1">
            <a:spLocks noChangeArrowheads="1"/>
          </p:cNvSpPr>
          <p:nvPr/>
        </p:nvSpPr>
        <p:spPr bwMode="auto">
          <a:xfrm>
            <a:off x="457200" y="2057400"/>
            <a:ext cx="2169312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True Sum: </a:t>
            </a:r>
            <a:r>
              <a:rPr lang="en-US" sz="2000" b="0" i="1" dirty="0">
                <a:latin typeface="Calibri" pitchFamily="34" charset="0"/>
              </a:rPr>
              <a:t>w</a:t>
            </a:r>
            <a:r>
              <a:rPr lang="en-US" sz="2000" b="0" dirty="0">
                <a:latin typeface="Calibri" pitchFamily="34" charset="0"/>
              </a:rPr>
              <a:t>+1 bits</a:t>
            </a:r>
          </a:p>
        </p:txBody>
      </p:sp>
      <p:sp>
        <p:nvSpPr>
          <p:cNvPr id="7184" name="Text Box 46"/>
          <p:cNvSpPr txBox="1">
            <a:spLocks noChangeArrowheads="1"/>
          </p:cNvSpPr>
          <p:nvPr/>
        </p:nvSpPr>
        <p:spPr bwMode="auto">
          <a:xfrm>
            <a:off x="457200" y="1371600"/>
            <a:ext cx="1944315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Operands: </a:t>
            </a:r>
            <a:r>
              <a:rPr lang="en-US" sz="2000" b="0" i="1" dirty="0">
                <a:latin typeface="Calibri" pitchFamily="34" charset="0"/>
              </a:rPr>
              <a:t>w</a:t>
            </a:r>
            <a:r>
              <a:rPr lang="en-US" sz="2000" b="0" dirty="0">
                <a:latin typeface="Calibri" pitchFamily="34" charset="0"/>
              </a:rPr>
              <a:t> bits</a:t>
            </a:r>
          </a:p>
        </p:txBody>
      </p:sp>
      <p:sp>
        <p:nvSpPr>
          <p:cNvPr id="7185" name="Text Box 47"/>
          <p:cNvSpPr txBox="1">
            <a:spLocks noChangeArrowheads="1"/>
          </p:cNvSpPr>
          <p:nvPr/>
        </p:nvSpPr>
        <p:spPr bwMode="auto">
          <a:xfrm>
            <a:off x="457200" y="2667000"/>
            <a:ext cx="2438400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Discard Carry: </a:t>
            </a:r>
            <a:r>
              <a:rPr lang="en-US" sz="2000" b="0" i="1" dirty="0">
                <a:latin typeface="Calibri" pitchFamily="34" charset="0"/>
              </a:rPr>
              <a:t>w</a:t>
            </a:r>
            <a:r>
              <a:rPr lang="en-US" sz="2000" b="0" dirty="0">
                <a:latin typeface="Calibri" pitchFamily="34" charset="0"/>
              </a:rPr>
              <a:t> bits</a:t>
            </a:r>
          </a:p>
        </p:txBody>
      </p:sp>
      <p:sp>
        <p:nvSpPr>
          <p:cNvPr id="7186" name="Rectangle 48"/>
          <p:cNvSpPr>
            <a:spLocks noChangeArrowheads="1"/>
          </p:cNvSpPr>
          <p:nvPr/>
        </p:nvSpPr>
        <p:spPr bwMode="auto">
          <a:xfrm>
            <a:off x="3437081" y="2590800"/>
            <a:ext cx="13843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dirty="0" err="1">
                <a:latin typeface="Times" pitchFamily="18" charset="0"/>
              </a:rPr>
              <a:t>UAdd</a:t>
            </a:r>
            <a:r>
              <a:rPr lang="en-US" b="0" i="1" baseline="-25000" dirty="0" err="1">
                <a:latin typeface="Times" pitchFamily="18" charset="0"/>
              </a:rPr>
              <a:t>w</a:t>
            </a:r>
            <a:r>
              <a:rPr lang="en-US" b="0" dirty="0">
                <a:latin typeface="Times" pitchFamily="18" charset="0"/>
              </a:rPr>
              <a:t>(</a:t>
            </a:r>
            <a:r>
              <a:rPr lang="en-US" b="0" i="1" dirty="0">
                <a:latin typeface="Times" pitchFamily="18" charset="0"/>
              </a:rPr>
              <a:t>u</a:t>
            </a:r>
            <a:r>
              <a:rPr lang="en-US" b="0" dirty="0">
                <a:latin typeface="Times" pitchFamily="18" charset="0"/>
              </a:rPr>
              <a:t> , </a:t>
            </a:r>
            <a:r>
              <a:rPr lang="en-US" b="0" i="1" dirty="0">
                <a:latin typeface="Times" pitchFamily="18" charset="0"/>
              </a:rPr>
              <a:t>v</a:t>
            </a:r>
            <a:r>
              <a:rPr lang="en-US" b="0" dirty="0">
                <a:latin typeface="Times" pitchFamily="18" charset="0"/>
              </a:rPr>
              <a:t>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4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94" name="Object 2"/>
          <p:cNvGraphicFramePr>
            <a:graphicFrameLocks noChangeAspect="1"/>
          </p:cNvGraphicFramePr>
          <p:nvPr/>
        </p:nvGraphicFramePr>
        <p:xfrm>
          <a:off x="3733800" y="2012950"/>
          <a:ext cx="4560888" cy="3973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79" name="Chart" r:id="rId4" imgW="6146800" imgH="5067300" progId="Excel.Sheet.8">
                  <p:embed/>
                </p:oleObj>
              </mc:Choice>
              <mc:Fallback>
                <p:oleObj name="Chart" r:id="rId4" imgW="6146800" imgH="5067300" progId="Excel.Shee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2012950"/>
                        <a:ext cx="4560888" cy="3973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0291" name="Rectangle 3"/>
          <p:cNvSpPr>
            <a:spLocks noGrp="1" noChangeArrowheads="1"/>
          </p:cNvSpPr>
          <p:nvPr>
            <p:ph type="title"/>
          </p:nvPr>
        </p:nvSpPr>
        <p:spPr>
          <a:xfrm>
            <a:off x="304800" y="609600"/>
            <a:ext cx="8839200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Visualizing (Mathematical) Integer Addition</a:t>
            </a:r>
          </a:p>
        </p:txBody>
      </p:sp>
      <p:sp>
        <p:nvSpPr>
          <p:cNvPr id="14029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90513" y="1557338"/>
            <a:ext cx="3290887" cy="5224462"/>
          </a:xfrm>
        </p:spPr>
        <p:txBody>
          <a:bodyPr lIns="90487" tIns="44450" rIns="90487" bIns="44450"/>
          <a:lstStyle/>
          <a:p>
            <a:pPr marL="228600" indent="-228600" eaLnBrk="1" hangingPunct="1">
              <a:defRPr/>
            </a:pPr>
            <a:r>
              <a:rPr lang="en-US"/>
              <a:t>Integer Addition</a:t>
            </a:r>
          </a:p>
          <a:p>
            <a:pPr marL="635000" lvl="1" indent="-228600" eaLnBrk="1" hangingPunct="1">
              <a:defRPr/>
            </a:pPr>
            <a:r>
              <a:rPr lang="en-US"/>
              <a:t>4-bit integers </a:t>
            </a:r>
            <a:r>
              <a:rPr lang="en-US" i="1"/>
              <a:t>u</a:t>
            </a:r>
            <a:r>
              <a:rPr lang="en-US"/>
              <a:t>, </a:t>
            </a:r>
            <a:r>
              <a:rPr lang="en-US" i="1"/>
              <a:t>v</a:t>
            </a:r>
            <a:endParaRPr lang="en-US"/>
          </a:p>
          <a:p>
            <a:pPr marL="635000" lvl="1" indent="-228600" eaLnBrk="1" hangingPunct="1">
              <a:defRPr/>
            </a:pPr>
            <a:r>
              <a:rPr lang="en-US"/>
              <a:t>Compute true sum Add</a:t>
            </a:r>
            <a:r>
              <a:rPr lang="en-US" baseline="-25000"/>
              <a:t>4</a:t>
            </a:r>
            <a:r>
              <a:rPr lang="en-US"/>
              <a:t>(</a:t>
            </a:r>
            <a:r>
              <a:rPr lang="en-US" i="1"/>
              <a:t>u</a:t>
            </a:r>
            <a:r>
              <a:rPr lang="en-US"/>
              <a:t> , </a:t>
            </a:r>
            <a:r>
              <a:rPr lang="en-US" i="1"/>
              <a:t>v</a:t>
            </a:r>
            <a:r>
              <a:rPr lang="en-US"/>
              <a:t>)</a:t>
            </a:r>
          </a:p>
          <a:p>
            <a:pPr marL="635000" lvl="1" indent="-228600" eaLnBrk="1" hangingPunct="1">
              <a:defRPr/>
            </a:pPr>
            <a:r>
              <a:rPr lang="en-US"/>
              <a:t>Values increase linearly with </a:t>
            </a:r>
            <a:r>
              <a:rPr lang="en-US" i="1"/>
              <a:t>u</a:t>
            </a:r>
            <a:r>
              <a:rPr lang="en-US"/>
              <a:t> and </a:t>
            </a:r>
            <a:r>
              <a:rPr lang="en-US" i="1"/>
              <a:t>v</a:t>
            </a:r>
          </a:p>
          <a:p>
            <a:pPr marL="635000" lvl="1" indent="-228600" eaLnBrk="1" hangingPunct="1">
              <a:defRPr/>
            </a:pPr>
            <a:r>
              <a:rPr lang="en-US"/>
              <a:t>Forms planar surface</a:t>
            </a:r>
          </a:p>
        </p:txBody>
      </p:sp>
      <p:sp>
        <p:nvSpPr>
          <p:cNvPr id="8197" name="Rectangle 5"/>
          <p:cNvSpPr>
            <a:spLocks noChangeArrowheads="1"/>
          </p:cNvSpPr>
          <p:nvPr/>
        </p:nvSpPr>
        <p:spPr bwMode="auto">
          <a:xfrm>
            <a:off x="5257800" y="1555750"/>
            <a:ext cx="1553309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spcBef>
                <a:spcPct val="30000"/>
              </a:spcBef>
            </a:pPr>
            <a:r>
              <a:rPr lang="en-US" dirty="0">
                <a:solidFill>
                  <a:schemeClr val="tx2"/>
                </a:solidFill>
                <a:latin typeface="Calibri" pitchFamily="34" charset="0"/>
              </a:rPr>
              <a:t>Add</a:t>
            </a:r>
            <a:r>
              <a:rPr lang="en-US" baseline="-25000" dirty="0">
                <a:solidFill>
                  <a:schemeClr val="tx2"/>
                </a:solidFill>
                <a:latin typeface="Calibri" pitchFamily="34" charset="0"/>
              </a:rPr>
              <a:t>4</a:t>
            </a:r>
            <a:r>
              <a:rPr lang="en-US" dirty="0">
                <a:solidFill>
                  <a:schemeClr val="tx2"/>
                </a:solidFill>
                <a:latin typeface="Calibri" pitchFamily="34" charset="0"/>
              </a:rPr>
              <a:t>(</a:t>
            </a:r>
            <a:r>
              <a:rPr lang="en-US" i="1" dirty="0">
                <a:solidFill>
                  <a:schemeClr val="tx2"/>
                </a:solidFill>
                <a:latin typeface="Calibri" pitchFamily="34" charset="0"/>
              </a:rPr>
              <a:t>u</a:t>
            </a:r>
            <a:r>
              <a:rPr lang="en-US" dirty="0">
                <a:solidFill>
                  <a:schemeClr val="tx2"/>
                </a:solidFill>
                <a:latin typeface="Calibri" pitchFamily="34" charset="0"/>
              </a:rPr>
              <a:t> , </a:t>
            </a:r>
            <a:r>
              <a:rPr lang="en-US" i="1" dirty="0">
                <a:solidFill>
                  <a:schemeClr val="tx2"/>
                </a:solidFill>
                <a:latin typeface="Calibri" pitchFamily="34" charset="0"/>
              </a:rPr>
              <a:t>v</a:t>
            </a:r>
            <a:r>
              <a:rPr lang="en-US" dirty="0">
                <a:solidFill>
                  <a:schemeClr val="tx2"/>
                </a:solidFill>
                <a:latin typeface="Calibri" pitchFamily="34" charset="0"/>
              </a:rPr>
              <a:t>)</a:t>
            </a:r>
          </a:p>
        </p:txBody>
      </p:sp>
      <p:sp>
        <p:nvSpPr>
          <p:cNvPr id="8198" name="Rectangle 6"/>
          <p:cNvSpPr>
            <a:spLocks noChangeArrowheads="1"/>
          </p:cNvSpPr>
          <p:nvPr/>
        </p:nvSpPr>
        <p:spPr bwMode="auto">
          <a:xfrm>
            <a:off x="4343400" y="5365750"/>
            <a:ext cx="344645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spcBef>
                <a:spcPct val="30000"/>
              </a:spcBef>
            </a:pPr>
            <a:r>
              <a:rPr lang="en-US" i="1" dirty="0">
                <a:solidFill>
                  <a:schemeClr val="tx2"/>
                </a:solidFill>
                <a:latin typeface="Calibri" pitchFamily="34" charset="0"/>
              </a:rPr>
              <a:t>u</a:t>
            </a:r>
          </a:p>
        </p:txBody>
      </p:sp>
      <p:sp>
        <p:nvSpPr>
          <p:cNvPr id="8199" name="Rectangle 7"/>
          <p:cNvSpPr>
            <a:spLocks noChangeArrowheads="1"/>
          </p:cNvSpPr>
          <p:nvPr/>
        </p:nvSpPr>
        <p:spPr bwMode="auto">
          <a:xfrm>
            <a:off x="7239000" y="4832350"/>
            <a:ext cx="327012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spcBef>
                <a:spcPct val="30000"/>
              </a:spcBef>
            </a:pPr>
            <a:r>
              <a:rPr lang="en-US" i="1" dirty="0">
                <a:solidFill>
                  <a:schemeClr val="tx2"/>
                </a:solidFill>
                <a:latin typeface="Calibri" pitchFamily="34" charset="0"/>
              </a:rPr>
              <a:t>v</a:t>
            </a:r>
          </a:p>
        </p:txBody>
      </p:sp>
    </p:spTree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18" name="Object 2"/>
          <p:cNvGraphicFramePr>
            <a:graphicFrameLocks noChangeAspect="1"/>
          </p:cNvGraphicFramePr>
          <p:nvPr/>
        </p:nvGraphicFramePr>
        <p:xfrm>
          <a:off x="3810000" y="2241550"/>
          <a:ext cx="4560888" cy="397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03" name="Chart" r:id="rId4" imgW="6146800" imgH="5067300" progId="Excel.Sheet.8">
                  <p:embed/>
                </p:oleObj>
              </mc:Choice>
              <mc:Fallback>
                <p:oleObj name="Chart" r:id="rId4" imgW="6146800" imgH="5067300" progId="Excel.Shee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2241550"/>
                        <a:ext cx="4560888" cy="3975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2339" name="Rectangle 3"/>
          <p:cNvSpPr>
            <a:spLocks noGrp="1" noChangeArrowheads="1"/>
          </p:cNvSpPr>
          <p:nvPr>
            <p:ph type="title"/>
          </p:nvPr>
        </p:nvSpPr>
        <p:spPr>
          <a:xfrm>
            <a:off x="304800" y="511175"/>
            <a:ext cx="7853363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Visualizing Unsigned Addition</a:t>
            </a:r>
          </a:p>
        </p:txBody>
      </p:sp>
      <p:sp>
        <p:nvSpPr>
          <p:cNvPr id="14234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90513" y="1633538"/>
            <a:ext cx="3476625" cy="5224462"/>
          </a:xfrm>
        </p:spPr>
        <p:txBody>
          <a:bodyPr lIns="90487" tIns="44450" rIns="90487" bIns="44450"/>
          <a:lstStyle/>
          <a:p>
            <a:pPr eaLnBrk="1" hangingPunct="1">
              <a:defRPr/>
            </a:pPr>
            <a:r>
              <a:rPr lang="en-US"/>
              <a:t>Wraps Around</a:t>
            </a:r>
          </a:p>
          <a:p>
            <a:pPr lvl="1" eaLnBrk="1" hangingPunct="1">
              <a:defRPr/>
            </a:pPr>
            <a:r>
              <a:rPr lang="en-US"/>
              <a:t>If true sum ≥ 2</a:t>
            </a:r>
            <a:r>
              <a:rPr lang="en-US" i="1" baseline="30000"/>
              <a:t>w</a:t>
            </a:r>
            <a:endParaRPr lang="en-US"/>
          </a:p>
          <a:p>
            <a:pPr lvl="1" eaLnBrk="1" hangingPunct="1">
              <a:defRPr/>
            </a:pPr>
            <a:r>
              <a:rPr lang="en-US"/>
              <a:t>At most once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609600" y="3743325"/>
            <a:ext cx="2044699" cy="1830388"/>
            <a:chOff x="384" y="2098"/>
            <a:chExt cx="1288" cy="1153"/>
          </a:xfrm>
        </p:grpSpPr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776" y="2208"/>
              <a:ext cx="80" cy="864"/>
              <a:chOff x="776" y="2208"/>
              <a:chExt cx="80" cy="864"/>
            </a:xfrm>
          </p:grpSpPr>
          <p:sp>
            <p:nvSpPr>
              <p:cNvPr id="9240" name="Line 7"/>
              <p:cNvSpPr>
                <a:spLocks noChangeShapeType="1"/>
              </p:cNvSpPr>
              <p:nvPr/>
            </p:nvSpPr>
            <p:spPr bwMode="auto">
              <a:xfrm>
                <a:off x="816" y="2216"/>
                <a:ext cx="0" cy="84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41" name="Line 8"/>
              <p:cNvSpPr>
                <a:spLocks noChangeShapeType="1"/>
              </p:cNvSpPr>
              <p:nvPr/>
            </p:nvSpPr>
            <p:spPr bwMode="auto">
              <a:xfrm>
                <a:off x="776" y="3072"/>
                <a:ext cx="8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42" name="Line 9"/>
              <p:cNvSpPr>
                <a:spLocks noChangeShapeType="1"/>
              </p:cNvSpPr>
              <p:nvPr/>
            </p:nvSpPr>
            <p:spPr bwMode="auto">
              <a:xfrm>
                <a:off x="776" y="2640"/>
                <a:ext cx="8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43" name="Line 10"/>
              <p:cNvSpPr>
                <a:spLocks noChangeShapeType="1"/>
              </p:cNvSpPr>
              <p:nvPr/>
            </p:nvSpPr>
            <p:spPr bwMode="auto">
              <a:xfrm>
                <a:off x="776" y="2208"/>
                <a:ext cx="8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" name="Group 11"/>
            <p:cNvGrpSpPr>
              <a:grpSpLocks/>
            </p:cNvGrpSpPr>
            <p:nvPr/>
          </p:nvGrpSpPr>
          <p:grpSpPr bwMode="auto">
            <a:xfrm>
              <a:off x="1592" y="2640"/>
              <a:ext cx="80" cy="432"/>
              <a:chOff x="1592" y="2640"/>
              <a:chExt cx="80" cy="432"/>
            </a:xfrm>
          </p:grpSpPr>
          <p:sp>
            <p:nvSpPr>
              <p:cNvPr id="9237" name="Line 12"/>
              <p:cNvSpPr>
                <a:spLocks noChangeShapeType="1"/>
              </p:cNvSpPr>
              <p:nvPr/>
            </p:nvSpPr>
            <p:spPr bwMode="auto">
              <a:xfrm>
                <a:off x="1632" y="2648"/>
                <a:ext cx="0" cy="4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38" name="Line 13"/>
              <p:cNvSpPr>
                <a:spLocks noChangeShapeType="1"/>
              </p:cNvSpPr>
              <p:nvPr/>
            </p:nvSpPr>
            <p:spPr bwMode="auto">
              <a:xfrm>
                <a:off x="1592" y="3072"/>
                <a:ext cx="8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39" name="Line 14"/>
              <p:cNvSpPr>
                <a:spLocks noChangeShapeType="1"/>
              </p:cNvSpPr>
              <p:nvPr/>
            </p:nvSpPr>
            <p:spPr bwMode="auto">
              <a:xfrm>
                <a:off x="1592" y="2640"/>
                <a:ext cx="8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9232" name="Line 15"/>
            <p:cNvSpPr>
              <a:spLocks noChangeShapeType="1"/>
            </p:cNvSpPr>
            <p:nvPr/>
          </p:nvSpPr>
          <p:spPr bwMode="auto">
            <a:xfrm>
              <a:off x="920" y="2880"/>
              <a:ext cx="60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3" name="Freeform 16"/>
            <p:cNvSpPr>
              <a:spLocks/>
            </p:cNvSpPr>
            <p:nvPr/>
          </p:nvSpPr>
          <p:spPr bwMode="auto">
            <a:xfrm>
              <a:off x="912" y="2400"/>
              <a:ext cx="625" cy="337"/>
            </a:xfrm>
            <a:custGeom>
              <a:avLst/>
              <a:gdLst>
                <a:gd name="T0" fmla="*/ 0 w 625"/>
                <a:gd name="T1" fmla="*/ 0 h 337"/>
                <a:gd name="T2" fmla="*/ 240 w 625"/>
                <a:gd name="T3" fmla="*/ 0 h 337"/>
                <a:gd name="T4" fmla="*/ 384 w 625"/>
                <a:gd name="T5" fmla="*/ 336 h 337"/>
                <a:gd name="T6" fmla="*/ 624 w 625"/>
                <a:gd name="T7" fmla="*/ 336 h 3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25"/>
                <a:gd name="T13" fmla="*/ 0 h 337"/>
                <a:gd name="T14" fmla="*/ 625 w 625"/>
                <a:gd name="T15" fmla="*/ 337 h 3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25" h="337">
                  <a:moveTo>
                    <a:pt x="0" y="0"/>
                  </a:moveTo>
                  <a:lnTo>
                    <a:pt x="240" y="0"/>
                  </a:lnTo>
                  <a:lnTo>
                    <a:pt x="384" y="336"/>
                  </a:lnTo>
                  <a:lnTo>
                    <a:pt x="624" y="336"/>
                  </a:lnTo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34" name="Rectangle 17"/>
            <p:cNvSpPr>
              <a:spLocks noChangeArrowheads="1"/>
            </p:cNvSpPr>
            <p:nvPr/>
          </p:nvSpPr>
          <p:spPr bwMode="auto">
            <a:xfrm>
              <a:off x="384" y="2962"/>
              <a:ext cx="213" cy="28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b="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9235" name="Rectangle 18"/>
            <p:cNvSpPr>
              <a:spLocks noChangeArrowheads="1"/>
            </p:cNvSpPr>
            <p:nvPr/>
          </p:nvSpPr>
          <p:spPr bwMode="auto">
            <a:xfrm>
              <a:off x="384" y="2530"/>
              <a:ext cx="306" cy="28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b="0" dirty="0">
                  <a:latin typeface="Calibri" pitchFamily="34" charset="0"/>
                </a:rPr>
                <a:t>2</a:t>
              </a:r>
              <a:r>
                <a:rPr lang="en-US" b="0" i="1" baseline="30000" dirty="0">
                  <a:latin typeface="Calibri" pitchFamily="34" charset="0"/>
                </a:rPr>
                <a:t>w</a:t>
              </a:r>
            </a:p>
          </p:txBody>
        </p:sp>
        <p:sp>
          <p:nvSpPr>
            <p:cNvPr id="9236" name="Rectangle 19"/>
            <p:cNvSpPr>
              <a:spLocks noChangeArrowheads="1"/>
            </p:cNvSpPr>
            <p:nvPr/>
          </p:nvSpPr>
          <p:spPr bwMode="auto">
            <a:xfrm>
              <a:off x="384" y="2098"/>
              <a:ext cx="453" cy="28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b="0" dirty="0">
                  <a:latin typeface="Calibri" pitchFamily="34" charset="0"/>
                </a:rPr>
                <a:t>2</a:t>
              </a:r>
              <a:r>
                <a:rPr lang="en-US" b="0" i="1" baseline="30000" dirty="0">
                  <a:latin typeface="Calibri" pitchFamily="34" charset="0"/>
                </a:rPr>
                <a:t>w</a:t>
              </a:r>
              <a:r>
                <a:rPr lang="en-US" b="0" baseline="30000" dirty="0">
                  <a:latin typeface="Calibri" pitchFamily="34" charset="0"/>
                </a:rPr>
                <a:t>+1</a:t>
              </a:r>
            </a:p>
          </p:txBody>
        </p:sp>
      </p:grpSp>
      <p:sp>
        <p:nvSpPr>
          <p:cNvPr id="9222" name="Rectangle 20"/>
          <p:cNvSpPr>
            <a:spLocks noChangeArrowheads="1"/>
          </p:cNvSpPr>
          <p:nvPr/>
        </p:nvSpPr>
        <p:spPr bwMode="auto">
          <a:xfrm>
            <a:off x="5410200" y="2317750"/>
            <a:ext cx="1745413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spcBef>
                <a:spcPct val="30000"/>
              </a:spcBef>
            </a:pPr>
            <a:r>
              <a:rPr lang="en-US" dirty="0">
                <a:solidFill>
                  <a:schemeClr val="tx2"/>
                </a:solidFill>
                <a:latin typeface="Calibri" pitchFamily="34" charset="0"/>
              </a:rPr>
              <a:t>UAdd</a:t>
            </a:r>
            <a:r>
              <a:rPr lang="en-US" baseline="-25000" dirty="0">
                <a:solidFill>
                  <a:schemeClr val="tx2"/>
                </a:solidFill>
                <a:latin typeface="Calibri" pitchFamily="34" charset="0"/>
              </a:rPr>
              <a:t>4</a:t>
            </a:r>
            <a:r>
              <a:rPr lang="en-US" dirty="0">
                <a:solidFill>
                  <a:schemeClr val="tx2"/>
                </a:solidFill>
                <a:latin typeface="Calibri" pitchFamily="34" charset="0"/>
              </a:rPr>
              <a:t>(</a:t>
            </a:r>
            <a:r>
              <a:rPr lang="en-US" i="1" dirty="0">
                <a:solidFill>
                  <a:schemeClr val="tx2"/>
                </a:solidFill>
                <a:latin typeface="Calibri" pitchFamily="34" charset="0"/>
              </a:rPr>
              <a:t>u</a:t>
            </a:r>
            <a:r>
              <a:rPr lang="en-US" dirty="0">
                <a:solidFill>
                  <a:schemeClr val="tx2"/>
                </a:solidFill>
                <a:latin typeface="Calibri" pitchFamily="34" charset="0"/>
              </a:rPr>
              <a:t> , </a:t>
            </a:r>
            <a:r>
              <a:rPr lang="en-US" i="1" dirty="0">
                <a:solidFill>
                  <a:schemeClr val="tx2"/>
                </a:solidFill>
                <a:latin typeface="Calibri" pitchFamily="34" charset="0"/>
              </a:rPr>
              <a:t>v</a:t>
            </a:r>
            <a:r>
              <a:rPr lang="en-US" dirty="0">
                <a:solidFill>
                  <a:schemeClr val="tx2"/>
                </a:solidFill>
                <a:latin typeface="Calibri" pitchFamily="34" charset="0"/>
              </a:rPr>
              <a:t>)</a:t>
            </a:r>
          </a:p>
        </p:txBody>
      </p:sp>
      <p:sp>
        <p:nvSpPr>
          <p:cNvPr id="9223" name="Rectangle 21"/>
          <p:cNvSpPr>
            <a:spLocks noChangeArrowheads="1"/>
          </p:cNvSpPr>
          <p:nvPr/>
        </p:nvSpPr>
        <p:spPr bwMode="auto">
          <a:xfrm>
            <a:off x="4240213" y="5618163"/>
            <a:ext cx="344645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spcBef>
                <a:spcPct val="30000"/>
              </a:spcBef>
            </a:pPr>
            <a:r>
              <a:rPr lang="en-US" i="1" dirty="0">
                <a:solidFill>
                  <a:schemeClr val="tx2"/>
                </a:solidFill>
                <a:latin typeface="Calibri" pitchFamily="34" charset="0"/>
              </a:rPr>
              <a:t>u</a:t>
            </a:r>
          </a:p>
        </p:txBody>
      </p:sp>
      <p:sp>
        <p:nvSpPr>
          <p:cNvPr id="9224" name="Rectangle 22"/>
          <p:cNvSpPr>
            <a:spLocks noChangeArrowheads="1"/>
          </p:cNvSpPr>
          <p:nvPr/>
        </p:nvSpPr>
        <p:spPr bwMode="auto">
          <a:xfrm>
            <a:off x="7764463" y="4932363"/>
            <a:ext cx="327012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spcBef>
                <a:spcPct val="30000"/>
              </a:spcBef>
            </a:pPr>
            <a:r>
              <a:rPr lang="en-US" i="1" dirty="0">
                <a:solidFill>
                  <a:schemeClr val="tx2"/>
                </a:solidFill>
                <a:latin typeface="Calibri" pitchFamily="34" charset="0"/>
              </a:rPr>
              <a:t>v</a:t>
            </a:r>
          </a:p>
        </p:txBody>
      </p:sp>
      <p:sp>
        <p:nvSpPr>
          <p:cNvPr id="9225" name="Rectangle 23"/>
          <p:cNvSpPr>
            <a:spLocks noChangeArrowheads="1"/>
          </p:cNvSpPr>
          <p:nvPr/>
        </p:nvSpPr>
        <p:spPr bwMode="auto">
          <a:xfrm>
            <a:off x="442913" y="3438525"/>
            <a:ext cx="1378838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True Sum</a:t>
            </a:r>
          </a:p>
        </p:txBody>
      </p:sp>
      <p:sp>
        <p:nvSpPr>
          <p:cNvPr id="9226" name="Rectangle 24"/>
          <p:cNvSpPr>
            <a:spLocks noChangeArrowheads="1"/>
          </p:cNvSpPr>
          <p:nvPr/>
        </p:nvSpPr>
        <p:spPr bwMode="auto">
          <a:xfrm>
            <a:off x="1662113" y="5343525"/>
            <a:ext cx="1913984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Modular Sum</a:t>
            </a:r>
          </a:p>
        </p:txBody>
      </p:sp>
      <p:sp>
        <p:nvSpPr>
          <p:cNvPr id="9227" name="Text Box 25"/>
          <p:cNvSpPr txBox="1">
            <a:spLocks noChangeArrowheads="1"/>
          </p:cNvSpPr>
          <p:nvPr/>
        </p:nvSpPr>
        <p:spPr bwMode="auto">
          <a:xfrm>
            <a:off x="1524000" y="3917950"/>
            <a:ext cx="985838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0" dirty="0">
                <a:latin typeface="Calibri" pitchFamily="34" charset="0"/>
              </a:rPr>
              <a:t>Overflow</a:t>
            </a:r>
          </a:p>
        </p:txBody>
      </p:sp>
      <p:sp>
        <p:nvSpPr>
          <p:cNvPr id="9228" name="Text Box 26"/>
          <p:cNvSpPr txBox="1">
            <a:spLocks noChangeArrowheads="1"/>
          </p:cNvSpPr>
          <p:nvPr/>
        </p:nvSpPr>
        <p:spPr bwMode="auto">
          <a:xfrm>
            <a:off x="6477000" y="1631950"/>
            <a:ext cx="974241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Overflow</a:t>
            </a:r>
          </a:p>
        </p:txBody>
      </p:sp>
      <p:sp>
        <p:nvSpPr>
          <p:cNvPr id="9229" name="Line 27"/>
          <p:cNvSpPr>
            <a:spLocks noChangeShapeType="1"/>
          </p:cNvSpPr>
          <p:nvPr/>
        </p:nvSpPr>
        <p:spPr bwMode="auto">
          <a:xfrm>
            <a:off x="7010400" y="2089150"/>
            <a:ext cx="381000" cy="1295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11175"/>
            <a:ext cx="7473950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Two’s Complement Addition</a:t>
            </a:r>
          </a:p>
        </p:txBody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4025" y="3533775"/>
            <a:ext cx="7916863" cy="2239963"/>
          </a:xfrm>
        </p:spPr>
        <p:txBody>
          <a:bodyPr lIns="90487" tIns="44450" rIns="90487" bIns="44450"/>
          <a:lstStyle/>
          <a:p>
            <a:pPr eaLnBrk="1" hangingPunct="1">
              <a:tabLst>
                <a:tab pos="1371600" algn="l"/>
                <a:tab pos="1892300" algn="l"/>
                <a:tab pos="2349500" algn="l"/>
              </a:tabLst>
              <a:defRPr/>
            </a:pPr>
            <a:r>
              <a:rPr lang="en-US" dirty="0" err="1"/>
              <a:t>TAdd</a:t>
            </a:r>
            <a:r>
              <a:rPr lang="en-US" dirty="0"/>
              <a:t> and </a:t>
            </a:r>
            <a:r>
              <a:rPr lang="en-US" dirty="0" err="1"/>
              <a:t>UAdd</a:t>
            </a:r>
            <a:r>
              <a:rPr lang="en-US" dirty="0"/>
              <a:t> have Identical Bit-Level Behavior</a:t>
            </a:r>
          </a:p>
          <a:p>
            <a:pPr lvl="1" eaLnBrk="1" hangingPunct="1">
              <a:tabLst>
                <a:tab pos="1371600" algn="l"/>
                <a:tab pos="1892300" algn="l"/>
                <a:tab pos="2349500" algn="l"/>
              </a:tabLst>
              <a:defRPr/>
            </a:pPr>
            <a:r>
              <a:rPr lang="en-US" dirty="0"/>
              <a:t>Signed vs. unsigned addition in C:</a:t>
            </a:r>
          </a:p>
          <a:p>
            <a:pPr lvl="1" eaLnBrk="1" hangingPunct="1">
              <a:buFont typeface="Wingdings" pitchFamily="2" charset="2"/>
              <a:buNone/>
              <a:tabLst>
                <a:tab pos="1371600" algn="l"/>
                <a:tab pos="1892300" algn="l"/>
                <a:tab pos="2349500" algn="l"/>
              </a:tabLst>
              <a:defRPr/>
            </a:pPr>
            <a:r>
              <a:rPr lang="en-US" sz="1800" b="1" dirty="0">
                <a:latin typeface="Courier New" pitchFamily="49" charset="0"/>
              </a:rPr>
              <a:t>	</a:t>
            </a:r>
            <a:r>
              <a:rPr lang="en-US" sz="1800" b="1" dirty="0" err="1">
                <a:latin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</a:rPr>
              <a:t> s, t, u, v;</a:t>
            </a:r>
          </a:p>
          <a:p>
            <a:pPr lvl="1" eaLnBrk="1" hangingPunct="1">
              <a:buFont typeface="Wingdings" pitchFamily="2" charset="2"/>
              <a:buNone/>
              <a:tabLst>
                <a:tab pos="1371600" algn="l"/>
                <a:tab pos="1892300" algn="l"/>
                <a:tab pos="2349500" algn="l"/>
              </a:tabLst>
              <a:defRPr/>
            </a:pPr>
            <a:r>
              <a:rPr lang="en-US" sz="1800" b="1" dirty="0">
                <a:latin typeface="Courier New" pitchFamily="49" charset="0"/>
              </a:rPr>
              <a:t>	s = (</a:t>
            </a:r>
            <a:r>
              <a:rPr lang="en-US" sz="1800" b="1" dirty="0" err="1">
                <a:latin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</a:rPr>
              <a:t>) ((unsigned) u + (unsigned) v);</a:t>
            </a:r>
          </a:p>
          <a:p>
            <a:pPr lvl="1" eaLnBrk="1" hangingPunct="1">
              <a:buFont typeface="Wingdings" pitchFamily="2" charset="2"/>
              <a:buNone/>
              <a:tabLst>
                <a:tab pos="1371600" algn="l"/>
                <a:tab pos="1892300" algn="l"/>
                <a:tab pos="2349500" algn="l"/>
              </a:tabLst>
              <a:defRPr/>
            </a:pPr>
            <a:r>
              <a:rPr lang="en-US" sz="1800" b="1" dirty="0">
                <a:latin typeface="Courier New" pitchFamily="49" charset="0"/>
              </a:rPr>
              <a:t> 	t = u + v</a:t>
            </a:r>
          </a:p>
          <a:p>
            <a:pPr lvl="1" eaLnBrk="1" hangingPunct="1">
              <a:tabLst>
                <a:tab pos="1371600" algn="l"/>
                <a:tab pos="1892300" algn="l"/>
                <a:tab pos="2349500" algn="l"/>
              </a:tabLst>
              <a:defRPr/>
            </a:pPr>
            <a:r>
              <a:rPr lang="en-US" dirty="0"/>
              <a:t>Will give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sz="1800" b="1" dirty="0">
                <a:latin typeface="Courier New" pitchFamily="49" charset="0"/>
              </a:rPr>
              <a:t>s == t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626534" y="1392381"/>
            <a:ext cx="2743200" cy="228600"/>
            <a:chOff x="2976" y="816"/>
            <a:chExt cx="1728" cy="144"/>
          </a:xfrm>
        </p:grpSpPr>
        <p:sp>
          <p:nvSpPr>
            <p:cNvPr id="33833" name="Rectangle 5"/>
            <p:cNvSpPr>
              <a:spLocks noChangeArrowheads="1"/>
            </p:cNvSpPr>
            <p:nvPr/>
          </p:nvSpPr>
          <p:spPr bwMode="auto">
            <a:xfrm>
              <a:off x="2976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34" name="Rectangle 6"/>
            <p:cNvSpPr>
              <a:spLocks noChangeArrowheads="1"/>
            </p:cNvSpPr>
            <p:nvPr/>
          </p:nvSpPr>
          <p:spPr bwMode="auto">
            <a:xfrm>
              <a:off x="3120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35" name="Rectangle 7"/>
            <p:cNvSpPr>
              <a:spLocks noChangeArrowheads="1"/>
            </p:cNvSpPr>
            <p:nvPr/>
          </p:nvSpPr>
          <p:spPr bwMode="auto">
            <a:xfrm>
              <a:off x="3264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36" name="Rectangle 8"/>
            <p:cNvSpPr>
              <a:spLocks noChangeArrowheads="1"/>
            </p:cNvSpPr>
            <p:nvPr/>
          </p:nvSpPr>
          <p:spPr bwMode="auto">
            <a:xfrm>
              <a:off x="4272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37" name="Rectangle 9"/>
            <p:cNvSpPr>
              <a:spLocks noChangeArrowheads="1"/>
            </p:cNvSpPr>
            <p:nvPr/>
          </p:nvSpPr>
          <p:spPr bwMode="auto">
            <a:xfrm>
              <a:off x="4416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38" name="Rectangle 10"/>
            <p:cNvSpPr>
              <a:spLocks noChangeArrowheads="1"/>
            </p:cNvSpPr>
            <p:nvPr/>
          </p:nvSpPr>
          <p:spPr bwMode="auto">
            <a:xfrm>
              <a:off x="4560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39" name="Rectangle 11"/>
            <p:cNvSpPr>
              <a:spLocks noChangeArrowheads="1"/>
            </p:cNvSpPr>
            <p:nvPr/>
          </p:nvSpPr>
          <p:spPr bwMode="auto">
            <a:xfrm>
              <a:off x="3408" y="816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4626534" y="1849581"/>
            <a:ext cx="2743200" cy="228600"/>
            <a:chOff x="2976" y="1104"/>
            <a:chExt cx="1728" cy="144"/>
          </a:xfrm>
        </p:grpSpPr>
        <p:sp>
          <p:nvSpPr>
            <p:cNvPr id="33826" name="Rectangle 13"/>
            <p:cNvSpPr>
              <a:spLocks noChangeArrowheads="1"/>
            </p:cNvSpPr>
            <p:nvPr/>
          </p:nvSpPr>
          <p:spPr bwMode="auto">
            <a:xfrm>
              <a:off x="2976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27" name="Rectangle 14"/>
            <p:cNvSpPr>
              <a:spLocks noChangeArrowheads="1"/>
            </p:cNvSpPr>
            <p:nvPr/>
          </p:nvSpPr>
          <p:spPr bwMode="auto">
            <a:xfrm>
              <a:off x="3120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28" name="Rectangle 15"/>
            <p:cNvSpPr>
              <a:spLocks noChangeArrowheads="1"/>
            </p:cNvSpPr>
            <p:nvPr/>
          </p:nvSpPr>
          <p:spPr bwMode="auto">
            <a:xfrm>
              <a:off x="3264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29" name="Rectangle 16"/>
            <p:cNvSpPr>
              <a:spLocks noChangeArrowheads="1"/>
            </p:cNvSpPr>
            <p:nvPr/>
          </p:nvSpPr>
          <p:spPr bwMode="auto">
            <a:xfrm>
              <a:off x="4272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30" name="Rectangle 17"/>
            <p:cNvSpPr>
              <a:spLocks noChangeArrowheads="1"/>
            </p:cNvSpPr>
            <p:nvPr/>
          </p:nvSpPr>
          <p:spPr bwMode="auto">
            <a:xfrm>
              <a:off x="4416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31" name="Rectangle 18"/>
            <p:cNvSpPr>
              <a:spLocks noChangeArrowheads="1"/>
            </p:cNvSpPr>
            <p:nvPr/>
          </p:nvSpPr>
          <p:spPr bwMode="auto">
            <a:xfrm>
              <a:off x="4560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32" name="Rectangle 19"/>
            <p:cNvSpPr>
              <a:spLocks noChangeArrowheads="1"/>
            </p:cNvSpPr>
            <p:nvPr/>
          </p:nvSpPr>
          <p:spPr bwMode="auto">
            <a:xfrm>
              <a:off x="3408" y="1104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sp>
        <p:nvSpPr>
          <p:cNvPr id="33798" name="Rectangle 20"/>
          <p:cNvSpPr>
            <a:spLocks noChangeArrowheads="1"/>
          </p:cNvSpPr>
          <p:nvPr/>
        </p:nvSpPr>
        <p:spPr bwMode="auto">
          <a:xfrm>
            <a:off x="4016934" y="1316181"/>
            <a:ext cx="2984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u</a:t>
            </a:r>
          </a:p>
        </p:txBody>
      </p:sp>
      <p:sp>
        <p:nvSpPr>
          <p:cNvPr id="33799" name="Rectangle 21"/>
          <p:cNvSpPr>
            <a:spLocks noChangeArrowheads="1"/>
          </p:cNvSpPr>
          <p:nvPr/>
        </p:nvSpPr>
        <p:spPr bwMode="auto">
          <a:xfrm>
            <a:off x="4016934" y="1773381"/>
            <a:ext cx="2857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v</a:t>
            </a:r>
          </a:p>
        </p:txBody>
      </p:sp>
      <p:sp>
        <p:nvSpPr>
          <p:cNvPr id="33800" name="Line 22"/>
          <p:cNvSpPr>
            <a:spLocks noChangeShapeType="1"/>
          </p:cNvSpPr>
          <p:nvPr/>
        </p:nvSpPr>
        <p:spPr bwMode="auto">
          <a:xfrm>
            <a:off x="3635934" y="2154381"/>
            <a:ext cx="3886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01" name="Rectangle 23"/>
          <p:cNvSpPr>
            <a:spLocks noChangeArrowheads="1"/>
          </p:cNvSpPr>
          <p:nvPr/>
        </p:nvSpPr>
        <p:spPr bwMode="auto">
          <a:xfrm>
            <a:off x="3635934" y="1773381"/>
            <a:ext cx="32067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/>
              <a:t>+</a:t>
            </a:r>
          </a:p>
        </p:txBody>
      </p:sp>
      <p:grpSp>
        <p:nvGrpSpPr>
          <p:cNvPr id="4" name="Group 24"/>
          <p:cNvGrpSpPr>
            <a:grpSpLocks/>
          </p:cNvGrpSpPr>
          <p:nvPr/>
        </p:nvGrpSpPr>
        <p:grpSpPr bwMode="auto">
          <a:xfrm>
            <a:off x="4397934" y="2306781"/>
            <a:ext cx="2971800" cy="228600"/>
            <a:chOff x="2832" y="1392"/>
            <a:chExt cx="1872" cy="144"/>
          </a:xfrm>
        </p:grpSpPr>
        <p:grpSp>
          <p:nvGrpSpPr>
            <p:cNvPr id="5" name="Group 25"/>
            <p:cNvGrpSpPr>
              <a:grpSpLocks/>
            </p:cNvGrpSpPr>
            <p:nvPr/>
          </p:nvGrpSpPr>
          <p:grpSpPr bwMode="auto">
            <a:xfrm>
              <a:off x="2976" y="1392"/>
              <a:ext cx="1728" cy="144"/>
              <a:chOff x="2976" y="1392"/>
              <a:chExt cx="1728" cy="144"/>
            </a:xfrm>
          </p:grpSpPr>
          <p:sp>
            <p:nvSpPr>
              <p:cNvPr id="33819" name="Rectangle 26"/>
              <p:cNvSpPr>
                <a:spLocks noChangeArrowheads="1"/>
              </p:cNvSpPr>
              <p:nvPr/>
            </p:nvSpPr>
            <p:spPr bwMode="auto">
              <a:xfrm>
                <a:off x="2976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33820" name="Rectangle 27"/>
              <p:cNvSpPr>
                <a:spLocks noChangeArrowheads="1"/>
              </p:cNvSpPr>
              <p:nvPr/>
            </p:nvSpPr>
            <p:spPr bwMode="auto">
              <a:xfrm>
                <a:off x="3120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33821" name="Rectangle 28"/>
              <p:cNvSpPr>
                <a:spLocks noChangeArrowheads="1"/>
              </p:cNvSpPr>
              <p:nvPr/>
            </p:nvSpPr>
            <p:spPr bwMode="auto">
              <a:xfrm>
                <a:off x="3264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33822" name="Rectangle 29"/>
              <p:cNvSpPr>
                <a:spLocks noChangeArrowheads="1"/>
              </p:cNvSpPr>
              <p:nvPr/>
            </p:nvSpPr>
            <p:spPr bwMode="auto">
              <a:xfrm>
                <a:off x="4272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33823" name="Rectangle 30"/>
              <p:cNvSpPr>
                <a:spLocks noChangeArrowheads="1"/>
              </p:cNvSpPr>
              <p:nvPr/>
            </p:nvSpPr>
            <p:spPr bwMode="auto">
              <a:xfrm>
                <a:off x="4416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33824" name="Rectangle 31"/>
              <p:cNvSpPr>
                <a:spLocks noChangeArrowheads="1"/>
              </p:cNvSpPr>
              <p:nvPr/>
            </p:nvSpPr>
            <p:spPr bwMode="auto">
              <a:xfrm>
                <a:off x="4560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33825" name="Rectangle 32"/>
              <p:cNvSpPr>
                <a:spLocks noChangeArrowheads="1"/>
              </p:cNvSpPr>
              <p:nvPr/>
            </p:nvSpPr>
            <p:spPr bwMode="auto">
              <a:xfrm>
                <a:off x="3408" y="1392"/>
                <a:ext cx="86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/>
                  <a:t>• • •</a:t>
                </a:r>
              </a:p>
            </p:txBody>
          </p:sp>
        </p:grpSp>
        <p:sp>
          <p:nvSpPr>
            <p:cNvPr id="33818" name="Rectangle 33"/>
            <p:cNvSpPr>
              <a:spLocks noChangeArrowheads="1"/>
            </p:cNvSpPr>
            <p:nvPr/>
          </p:nvSpPr>
          <p:spPr bwMode="auto">
            <a:xfrm>
              <a:off x="2832" y="1392"/>
              <a:ext cx="144" cy="144"/>
            </a:xfrm>
            <a:prstGeom prst="rect">
              <a:avLst/>
            </a:prstGeom>
            <a:solidFill>
              <a:srgbClr val="FF9999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</p:grpSp>
      <p:sp>
        <p:nvSpPr>
          <p:cNvPr id="33803" name="Rectangle 34"/>
          <p:cNvSpPr>
            <a:spLocks noChangeArrowheads="1"/>
          </p:cNvSpPr>
          <p:nvPr/>
        </p:nvSpPr>
        <p:spPr bwMode="auto">
          <a:xfrm>
            <a:off x="3635934" y="2154381"/>
            <a:ext cx="642938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u </a:t>
            </a:r>
            <a:r>
              <a:rPr lang="en-US" b="0">
                <a:latin typeface="Times" pitchFamily="18" charset="0"/>
              </a:rPr>
              <a:t>+ </a:t>
            </a:r>
            <a:r>
              <a:rPr lang="en-US" b="0" i="1">
                <a:latin typeface="Times" pitchFamily="18" charset="0"/>
              </a:rPr>
              <a:t>v</a:t>
            </a:r>
          </a:p>
        </p:txBody>
      </p:sp>
      <p:grpSp>
        <p:nvGrpSpPr>
          <p:cNvPr id="6" name="Group 35"/>
          <p:cNvGrpSpPr>
            <a:grpSpLocks/>
          </p:cNvGrpSpPr>
          <p:nvPr/>
        </p:nvGrpSpPr>
        <p:grpSpPr bwMode="auto">
          <a:xfrm>
            <a:off x="4626534" y="2763981"/>
            <a:ext cx="2743200" cy="228600"/>
            <a:chOff x="2976" y="1392"/>
            <a:chExt cx="1728" cy="144"/>
          </a:xfrm>
        </p:grpSpPr>
        <p:sp>
          <p:nvSpPr>
            <p:cNvPr id="33810" name="Rectangle 36"/>
            <p:cNvSpPr>
              <a:spLocks noChangeArrowheads="1"/>
            </p:cNvSpPr>
            <p:nvPr/>
          </p:nvSpPr>
          <p:spPr bwMode="auto">
            <a:xfrm>
              <a:off x="297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11" name="Rectangle 37"/>
            <p:cNvSpPr>
              <a:spLocks noChangeArrowheads="1"/>
            </p:cNvSpPr>
            <p:nvPr/>
          </p:nvSpPr>
          <p:spPr bwMode="auto">
            <a:xfrm>
              <a:off x="312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12" name="Rectangle 38"/>
            <p:cNvSpPr>
              <a:spLocks noChangeArrowheads="1"/>
            </p:cNvSpPr>
            <p:nvPr/>
          </p:nvSpPr>
          <p:spPr bwMode="auto">
            <a:xfrm>
              <a:off x="3264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13" name="Rectangle 39"/>
            <p:cNvSpPr>
              <a:spLocks noChangeArrowheads="1"/>
            </p:cNvSpPr>
            <p:nvPr/>
          </p:nvSpPr>
          <p:spPr bwMode="auto">
            <a:xfrm>
              <a:off x="4272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14" name="Rectangle 40"/>
            <p:cNvSpPr>
              <a:spLocks noChangeArrowheads="1"/>
            </p:cNvSpPr>
            <p:nvPr/>
          </p:nvSpPr>
          <p:spPr bwMode="auto">
            <a:xfrm>
              <a:off x="441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15" name="Rectangle 41"/>
            <p:cNvSpPr>
              <a:spLocks noChangeArrowheads="1"/>
            </p:cNvSpPr>
            <p:nvPr/>
          </p:nvSpPr>
          <p:spPr bwMode="auto">
            <a:xfrm>
              <a:off x="456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16" name="Rectangle 42"/>
            <p:cNvSpPr>
              <a:spLocks noChangeArrowheads="1"/>
            </p:cNvSpPr>
            <p:nvPr/>
          </p:nvSpPr>
          <p:spPr bwMode="auto">
            <a:xfrm>
              <a:off x="3408" y="1392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sp>
        <p:nvSpPr>
          <p:cNvPr id="33805" name="Line 43"/>
          <p:cNvSpPr>
            <a:spLocks noChangeShapeType="1"/>
          </p:cNvSpPr>
          <p:nvPr/>
        </p:nvSpPr>
        <p:spPr bwMode="auto">
          <a:xfrm>
            <a:off x="3635934" y="2611581"/>
            <a:ext cx="3886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06" name="Text Box 44"/>
          <p:cNvSpPr txBox="1">
            <a:spLocks noChangeArrowheads="1"/>
          </p:cNvSpPr>
          <p:nvPr/>
        </p:nvSpPr>
        <p:spPr bwMode="auto">
          <a:xfrm>
            <a:off x="457200" y="2057400"/>
            <a:ext cx="2169312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True Sum: </a:t>
            </a:r>
            <a:r>
              <a:rPr lang="en-US" sz="2000" b="0" i="1" dirty="0">
                <a:latin typeface="Calibri" pitchFamily="34" charset="0"/>
              </a:rPr>
              <a:t>w</a:t>
            </a:r>
            <a:r>
              <a:rPr lang="en-US" sz="2000" b="0" dirty="0">
                <a:latin typeface="Calibri" pitchFamily="34" charset="0"/>
              </a:rPr>
              <a:t>+1 bits</a:t>
            </a:r>
          </a:p>
        </p:txBody>
      </p:sp>
      <p:sp>
        <p:nvSpPr>
          <p:cNvPr id="33807" name="Text Box 45"/>
          <p:cNvSpPr txBox="1">
            <a:spLocks noChangeArrowheads="1"/>
          </p:cNvSpPr>
          <p:nvPr/>
        </p:nvSpPr>
        <p:spPr bwMode="auto">
          <a:xfrm>
            <a:off x="457200" y="1371600"/>
            <a:ext cx="1944315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Operands: </a:t>
            </a:r>
            <a:r>
              <a:rPr lang="en-US" sz="2000" b="0" i="1" dirty="0">
                <a:latin typeface="Calibri" pitchFamily="34" charset="0"/>
              </a:rPr>
              <a:t>w</a:t>
            </a:r>
            <a:r>
              <a:rPr lang="en-US" sz="2000" b="0" dirty="0">
                <a:latin typeface="Calibri" pitchFamily="34" charset="0"/>
              </a:rPr>
              <a:t> bits</a:t>
            </a:r>
          </a:p>
        </p:txBody>
      </p:sp>
      <p:sp>
        <p:nvSpPr>
          <p:cNvPr id="33808" name="Text Box 46"/>
          <p:cNvSpPr txBox="1">
            <a:spLocks noChangeArrowheads="1"/>
          </p:cNvSpPr>
          <p:nvPr/>
        </p:nvSpPr>
        <p:spPr bwMode="auto">
          <a:xfrm>
            <a:off x="457200" y="2667000"/>
            <a:ext cx="2971800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Discard Carry: </a:t>
            </a:r>
            <a:r>
              <a:rPr lang="en-US" sz="2000" b="0" i="1" dirty="0">
                <a:latin typeface="Calibri" pitchFamily="34" charset="0"/>
              </a:rPr>
              <a:t>w</a:t>
            </a:r>
            <a:r>
              <a:rPr lang="en-US" sz="2000" b="0" dirty="0">
                <a:latin typeface="Calibri" pitchFamily="34" charset="0"/>
              </a:rPr>
              <a:t> bits</a:t>
            </a:r>
          </a:p>
        </p:txBody>
      </p:sp>
      <p:sp>
        <p:nvSpPr>
          <p:cNvPr id="33809" name="Rectangle 47"/>
          <p:cNvSpPr>
            <a:spLocks noChangeArrowheads="1"/>
          </p:cNvSpPr>
          <p:nvPr/>
        </p:nvSpPr>
        <p:spPr bwMode="auto">
          <a:xfrm>
            <a:off x="3048000" y="2668671"/>
            <a:ext cx="1502334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2000" b="0">
                <a:latin typeface="Times" pitchFamily="18" charset="0"/>
              </a:rPr>
              <a:t>TAdd</a:t>
            </a:r>
            <a:r>
              <a:rPr lang="en-US" sz="2000" b="0" i="1" baseline="-25000">
                <a:latin typeface="Times" pitchFamily="18" charset="0"/>
              </a:rPr>
              <a:t>w</a:t>
            </a:r>
            <a:r>
              <a:rPr lang="en-US" sz="2000" b="0">
                <a:latin typeface="Times" pitchFamily="18" charset="0"/>
              </a:rPr>
              <a:t>(</a:t>
            </a:r>
            <a:r>
              <a:rPr lang="en-US" sz="2000" b="0" i="1">
                <a:latin typeface="Times" pitchFamily="18" charset="0"/>
              </a:rPr>
              <a:t>u</a:t>
            </a:r>
            <a:r>
              <a:rPr lang="en-US" sz="2000" b="0">
                <a:latin typeface="Times" pitchFamily="18" charset="0"/>
              </a:rPr>
              <a:t> , </a:t>
            </a:r>
            <a:r>
              <a:rPr lang="en-US" sz="2000" b="0" i="1">
                <a:latin typeface="Times" pitchFamily="18" charset="0"/>
              </a:rPr>
              <a:t>v</a:t>
            </a:r>
            <a:r>
              <a:rPr lang="en-US" sz="2000" b="0">
                <a:latin typeface="Times" pitchFamily="18" charset="0"/>
              </a:rPr>
              <a:t>)</a:t>
            </a:r>
          </a:p>
        </p:txBody>
      </p:sp>
    </p:spTree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663575"/>
            <a:ext cx="6759575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TAdd Overflow</a:t>
            </a:r>
          </a:p>
        </p:txBody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557337"/>
            <a:ext cx="3309938" cy="5224463"/>
          </a:xfrm>
        </p:spPr>
        <p:txBody>
          <a:bodyPr lIns="90487" tIns="44450" rIns="90487" bIns="44450"/>
          <a:lstStyle/>
          <a:p>
            <a:pPr eaLnBrk="1" hangingPunct="1">
              <a:defRPr/>
            </a:pPr>
            <a:r>
              <a:rPr lang="en-US" dirty="0"/>
              <a:t>Functionality</a:t>
            </a:r>
          </a:p>
          <a:p>
            <a:pPr lvl="1" eaLnBrk="1" hangingPunct="1">
              <a:defRPr/>
            </a:pPr>
            <a:r>
              <a:rPr lang="en-US" dirty="0"/>
              <a:t>True sum requires </a:t>
            </a:r>
            <a:r>
              <a:rPr lang="en-US" b="0" i="1" dirty="0"/>
              <a:t>w</a:t>
            </a:r>
            <a:r>
              <a:rPr lang="en-US" b="0" dirty="0"/>
              <a:t>+1</a:t>
            </a:r>
            <a:r>
              <a:rPr lang="en-US" dirty="0"/>
              <a:t> bits</a:t>
            </a:r>
          </a:p>
          <a:p>
            <a:pPr lvl="1" eaLnBrk="1" hangingPunct="1">
              <a:defRPr/>
            </a:pPr>
            <a:r>
              <a:rPr lang="en-US" dirty="0"/>
              <a:t>Drop off MSB</a:t>
            </a:r>
          </a:p>
          <a:p>
            <a:pPr lvl="1" eaLnBrk="1" hangingPunct="1">
              <a:defRPr/>
            </a:pPr>
            <a:r>
              <a:rPr lang="en-US" dirty="0"/>
              <a:t>Treat remaining bits as 2’s comp. integer</a:t>
            </a:r>
          </a:p>
        </p:txBody>
      </p:sp>
      <p:sp>
        <p:nvSpPr>
          <p:cNvPr id="34820" name="Rectangle 5"/>
          <p:cNvSpPr>
            <a:spLocks noChangeArrowheads="1"/>
          </p:cNvSpPr>
          <p:nvPr/>
        </p:nvSpPr>
        <p:spPr bwMode="auto">
          <a:xfrm>
            <a:off x="4959240" y="4066687"/>
            <a:ext cx="714137" cy="36676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1800" b="0" dirty="0">
                <a:latin typeface="Calibri" pitchFamily="34" charset="0"/>
              </a:rPr>
              <a:t>–2</a:t>
            </a:r>
            <a:r>
              <a:rPr lang="en-US" sz="1800" b="0" i="1" baseline="30000" dirty="0">
                <a:latin typeface="Calibri" pitchFamily="34" charset="0"/>
              </a:rPr>
              <a:t>w </a:t>
            </a:r>
            <a:r>
              <a:rPr lang="en-US" sz="1800" b="0" baseline="30000" dirty="0">
                <a:latin typeface="Calibri" pitchFamily="34" charset="0"/>
              </a:rPr>
              <a:t>–1</a:t>
            </a:r>
            <a:endParaRPr lang="en-US" sz="1800" b="0" dirty="0">
              <a:latin typeface="Calibri" pitchFamily="34" charset="0"/>
            </a:endParaRPr>
          </a:p>
        </p:txBody>
      </p:sp>
      <p:sp>
        <p:nvSpPr>
          <p:cNvPr id="34821" name="Rectangle 6"/>
          <p:cNvSpPr>
            <a:spLocks noChangeArrowheads="1"/>
          </p:cNvSpPr>
          <p:nvPr/>
        </p:nvSpPr>
        <p:spPr bwMode="auto">
          <a:xfrm>
            <a:off x="5147593" y="4752111"/>
            <a:ext cx="525784" cy="36676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1800" b="0" dirty="0">
                <a:latin typeface="Calibri" pitchFamily="34" charset="0"/>
              </a:rPr>
              <a:t>–2</a:t>
            </a:r>
            <a:r>
              <a:rPr lang="en-US" sz="1800" b="0" i="1" baseline="30000" dirty="0">
                <a:latin typeface="Calibri" pitchFamily="34" charset="0"/>
              </a:rPr>
              <a:t>w</a:t>
            </a:r>
          </a:p>
        </p:txBody>
      </p:sp>
      <p:sp>
        <p:nvSpPr>
          <p:cNvPr id="34835" name="Line 8"/>
          <p:cNvSpPr>
            <a:spLocks noChangeShapeType="1"/>
          </p:cNvSpPr>
          <p:nvPr/>
        </p:nvSpPr>
        <p:spPr bwMode="auto">
          <a:xfrm>
            <a:off x="5818911" y="2201862"/>
            <a:ext cx="0" cy="1346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36" name="Line 9"/>
          <p:cNvSpPr>
            <a:spLocks noChangeShapeType="1"/>
          </p:cNvSpPr>
          <p:nvPr/>
        </p:nvSpPr>
        <p:spPr bwMode="auto">
          <a:xfrm>
            <a:off x="5754696" y="3560762"/>
            <a:ext cx="127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37" name="Line 10"/>
          <p:cNvSpPr>
            <a:spLocks noChangeShapeType="1"/>
          </p:cNvSpPr>
          <p:nvPr/>
        </p:nvSpPr>
        <p:spPr bwMode="auto">
          <a:xfrm>
            <a:off x="5754696" y="2874962"/>
            <a:ext cx="127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38" name="Line 11"/>
          <p:cNvSpPr>
            <a:spLocks noChangeShapeType="1"/>
          </p:cNvSpPr>
          <p:nvPr/>
        </p:nvSpPr>
        <p:spPr bwMode="auto">
          <a:xfrm>
            <a:off x="5754696" y="2189162"/>
            <a:ext cx="127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39" name="Line 12"/>
          <p:cNvSpPr>
            <a:spLocks noChangeShapeType="1"/>
          </p:cNvSpPr>
          <p:nvPr/>
        </p:nvSpPr>
        <p:spPr bwMode="auto">
          <a:xfrm>
            <a:off x="7113598" y="2887662"/>
            <a:ext cx="0" cy="660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40" name="Line 13"/>
          <p:cNvSpPr>
            <a:spLocks noChangeShapeType="1"/>
          </p:cNvSpPr>
          <p:nvPr/>
        </p:nvSpPr>
        <p:spPr bwMode="auto">
          <a:xfrm>
            <a:off x="7050098" y="3560762"/>
            <a:ext cx="127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41" name="Line 14"/>
          <p:cNvSpPr>
            <a:spLocks noChangeShapeType="1"/>
          </p:cNvSpPr>
          <p:nvPr/>
        </p:nvSpPr>
        <p:spPr bwMode="auto">
          <a:xfrm>
            <a:off x="7050098" y="2874962"/>
            <a:ext cx="127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42" name="Line 15"/>
          <p:cNvSpPr>
            <a:spLocks noChangeShapeType="1"/>
          </p:cNvSpPr>
          <p:nvPr/>
        </p:nvSpPr>
        <p:spPr bwMode="auto">
          <a:xfrm>
            <a:off x="5983296" y="3103562"/>
            <a:ext cx="965201" cy="0"/>
          </a:xfrm>
          <a:prstGeom prst="line">
            <a:avLst/>
          </a:prstGeom>
          <a:noFill/>
          <a:ln w="76200">
            <a:solidFill>
              <a:schemeClr val="accent2">
                <a:lumMod val="75000"/>
              </a:schemeClr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43" name="Freeform 16"/>
          <p:cNvSpPr>
            <a:spLocks/>
          </p:cNvSpPr>
          <p:nvPr/>
        </p:nvSpPr>
        <p:spPr bwMode="auto">
          <a:xfrm>
            <a:off x="5970596" y="2570162"/>
            <a:ext cx="992189" cy="1296988"/>
          </a:xfrm>
          <a:custGeom>
            <a:avLst/>
            <a:gdLst>
              <a:gd name="T0" fmla="*/ 0 w 625"/>
              <a:gd name="T1" fmla="*/ 0 h 817"/>
              <a:gd name="T2" fmla="*/ 240 w 625"/>
              <a:gd name="T3" fmla="*/ 0 h 817"/>
              <a:gd name="T4" fmla="*/ 384 w 625"/>
              <a:gd name="T5" fmla="*/ 816 h 817"/>
              <a:gd name="T6" fmla="*/ 624 w 625"/>
              <a:gd name="T7" fmla="*/ 816 h 817"/>
              <a:gd name="T8" fmla="*/ 0 60000 65536"/>
              <a:gd name="T9" fmla="*/ 0 60000 65536"/>
              <a:gd name="T10" fmla="*/ 0 60000 65536"/>
              <a:gd name="T11" fmla="*/ 0 60000 65536"/>
              <a:gd name="T12" fmla="*/ 0 w 625"/>
              <a:gd name="T13" fmla="*/ 0 h 817"/>
              <a:gd name="T14" fmla="*/ 625 w 625"/>
              <a:gd name="T15" fmla="*/ 817 h 81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25" h="817">
                <a:moveTo>
                  <a:pt x="0" y="0"/>
                </a:moveTo>
                <a:lnTo>
                  <a:pt x="240" y="0"/>
                </a:lnTo>
                <a:lnTo>
                  <a:pt x="384" y="816"/>
                </a:lnTo>
                <a:lnTo>
                  <a:pt x="624" y="816"/>
                </a:lnTo>
              </a:path>
            </a:pathLst>
          </a:custGeom>
          <a:noFill/>
          <a:ln w="25400" cap="rnd">
            <a:solidFill>
              <a:srgbClr val="C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4844" name="Rectangle 17"/>
          <p:cNvSpPr>
            <a:spLocks noChangeArrowheads="1"/>
          </p:cNvSpPr>
          <p:nvPr/>
        </p:nvSpPr>
        <p:spPr bwMode="auto">
          <a:xfrm>
            <a:off x="5373616" y="3373581"/>
            <a:ext cx="299761" cy="36676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dirty="0">
                <a:latin typeface="Calibri" pitchFamily="34" charset="0"/>
              </a:rPr>
              <a:t>0</a:t>
            </a:r>
          </a:p>
        </p:txBody>
      </p:sp>
      <p:sp>
        <p:nvSpPr>
          <p:cNvPr id="34845" name="Rectangle 18"/>
          <p:cNvSpPr>
            <a:spLocks noChangeArrowheads="1"/>
          </p:cNvSpPr>
          <p:nvPr/>
        </p:nvSpPr>
        <p:spPr bwMode="auto">
          <a:xfrm>
            <a:off x="4959240" y="2695087"/>
            <a:ext cx="944143" cy="36676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dirty="0">
                <a:latin typeface="Calibri" pitchFamily="34" charset="0"/>
              </a:rPr>
              <a:t>2</a:t>
            </a:r>
            <a:r>
              <a:rPr lang="en-US" sz="1800" b="0" i="1" baseline="30000" dirty="0">
                <a:latin typeface="Calibri" pitchFamily="34" charset="0"/>
              </a:rPr>
              <a:t>w </a:t>
            </a:r>
            <a:r>
              <a:rPr lang="en-US" sz="1800" b="0" baseline="30000" dirty="0">
                <a:latin typeface="Calibri" pitchFamily="34" charset="0"/>
              </a:rPr>
              <a:t>–1</a:t>
            </a:r>
            <a:r>
              <a:rPr lang="en-US" sz="1800" b="0" dirty="0">
                <a:latin typeface="Calibri" pitchFamily="34" charset="0"/>
              </a:rPr>
              <a:t>–1</a:t>
            </a:r>
          </a:p>
        </p:txBody>
      </p:sp>
      <p:sp>
        <p:nvSpPr>
          <p:cNvPr id="34846" name="Rectangle 19"/>
          <p:cNvSpPr>
            <a:spLocks noChangeArrowheads="1"/>
          </p:cNvSpPr>
          <p:nvPr/>
        </p:nvSpPr>
        <p:spPr bwMode="auto">
          <a:xfrm>
            <a:off x="5030573" y="2001981"/>
            <a:ext cx="642804" cy="36676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dirty="0">
                <a:latin typeface="Calibri" pitchFamily="34" charset="0"/>
              </a:rPr>
              <a:t>2</a:t>
            </a:r>
            <a:r>
              <a:rPr lang="en-US" sz="1800" b="0" i="1" baseline="30000" dirty="0">
                <a:latin typeface="Calibri" pitchFamily="34" charset="0"/>
              </a:rPr>
              <a:t>w</a:t>
            </a:r>
            <a:r>
              <a:rPr lang="en-US" sz="1800" b="0" dirty="0">
                <a:latin typeface="Calibri" pitchFamily="34" charset="0"/>
              </a:rPr>
              <a:t>–1</a:t>
            </a:r>
          </a:p>
        </p:txBody>
      </p:sp>
      <p:sp>
        <p:nvSpPr>
          <p:cNvPr id="34847" name="Line 20"/>
          <p:cNvSpPr>
            <a:spLocks noChangeShapeType="1"/>
          </p:cNvSpPr>
          <p:nvPr/>
        </p:nvSpPr>
        <p:spPr bwMode="auto">
          <a:xfrm>
            <a:off x="5818196" y="3573462"/>
            <a:ext cx="0" cy="1346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48" name="Line 21"/>
          <p:cNvSpPr>
            <a:spLocks noChangeShapeType="1"/>
          </p:cNvSpPr>
          <p:nvPr/>
        </p:nvSpPr>
        <p:spPr bwMode="auto">
          <a:xfrm>
            <a:off x="5754696" y="4932362"/>
            <a:ext cx="127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49" name="Line 22"/>
          <p:cNvSpPr>
            <a:spLocks noChangeShapeType="1"/>
          </p:cNvSpPr>
          <p:nvPr/>
        </p:nvSpPr>
        <p:spPr bwMode="auto">
          <a:xfrm>
            <a:off x="5754696" y="4246562"/>
            <a:ext cx="127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50" name="Line 23"/>
          <p:cNvSpPr>
            <a:spLocks noChangeShapeType="1"/>
          </p:cNvSpPr>
          <p:nvPr/>
        </p:nvSpPr>
        <p:spPr bwMode="auto">
          <a:xfrm>
            <a:off x="5754696" y="3560762"/>
            <a:ext cx="127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51" name="Line 24"/>
          <p:cNvSpPr>
            <a:spLocks noChangeShapeType="1"/>
          </p:cNvSpPr>
          <p:nvPr/>
        </p:nvSpPr>
        <p:spPr bwMode="auto">
          <a:xfrm>
            <a:off x="7113598" y="3573462"/>
            <a:ext cx="0" cy="660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52" name="Line 25"/>
          <p:cNvSpPr>
            <a:spLocks noChangeShapeType="1"/>
          </p:cNvSpPr>
          <p:nvPr/>
        </p:nvSpPr>
        <p:spPr bwMode="auto">
          <a:xfrm>
            <a:off x="7050098" y="4246562"/>
            <a:ext cx="127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53" name="Line 26"/>
          <p:cNvSpPr>
            <a:spLocks noChangeShapeType="1"/>
          </p:cNvSpPr>
          <p:nvPr/>
        </p:nvSpPr>
        <p:spPr bwMode="auto">
          <a:xfrm>
            <a:off x="7050098" y="3560762"/>
            <a:ext cx="127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54" name="Line 27"/>
          <p:cNvSpPr>
            <a:spLocks noChangeShapeType="1"/>
          </p:cNvSpPr>
          <p:nvPr/>
        </p:nvSpPr>
        <p:spPr bwMode="auto">
          <a:xfrm>
            <a:off x="5983296" y="4017962"/>
            <a:ext cx="965201" cy="0"/>
          </a:xfrm>
          <a:prstGeom prst="line">
            <a:avLst/>
          </a:prstGeom>
          <a:noFill/>
          <a:ln w="76200">
            <a:solidFill>
              <a:schemeClr val="accent2">
                <a:lumMod val="75000"/>
              </a:schemeClr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55" name="Freeform 28"/>
          <p:cNvSpPr>
            <a:spLocks/>
          </p:cNvSpPr>
          <p:nvPr/>
        </p:nvSpPr>
        <p:spPr bwMode="auto">
          <a:xfrm>
            <a:off x="5970596" y="3332162"/>
            <a:ext cx="992189" cy="1296988"/>
          </a:xfrm>
          <a:custGeom>
            <a:avLst/>
            <a:gdLst>
              <a:gd name="T0" fmla="*/ 0 w 625"/>
              <a:gd name="T1" fmla="*/ 816 h 817"/>
              <a:gd name="T2" fmla="*/ 240 w 625"/>
              <a:gd name="T3" fmla="*/ 816 h 817"/>
              <a:gd name="T4" fmla="*/ 384 w 625"/>
              <a:gd name="T5" fmla="*/ 0 h 817"/>
              <a:gd name="T6" fmla="*/ 624 w 625"/>
              <a:gd name="T7" fmla="*/ 0 h 817"/>
              <a:gd name="T8" fmla="*/ 0 60000 65536"/>
              <a:gd name="T9" fmla="*/ 0 60000 65536"/>
              <a:gd name="T10" fmla="*/ 0 60000 65536"/>
              <a:gd name="T11" fmla="*/ 0 60000 65536"/>
              <a:gd name="T12" fmla="*/ 0 w 625"/>
              <a:gd name="T13" fmla="*/ 0 h 817"/>
              <a:gd name="T14" fmla="*/ 625 w 625"/>
              <a:gd name="T15" fmla="*/ 817 h 81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25" h="817">
                <a:moveTo>
                  <a:pt x="0" y="816"/>
                </a:moveTo>
                <a:lnTo>
                  <a:pt x="240" y="816"/>
                </a:lnTo>
                <a:lnTo>
                  <a:pt x="384" y="0"/>
                </a:lnTo>
                <a:lnTo>
                  <a:pt x="624" y="0"/>
                </a:lnTo>
              </a:path>
            </a:pathLst>
          </a:custGeom>
          <a:noFill/>
          <a:ln w="25400" cap="rnd">
            <a:solidFill>
              <a:srgbClr val="C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4823" name="Rectangle 29"/>
          <p:cNvSpPr>
            <a:spLocks noChangeArrowheads="1"/>
          </p:cNvSpPr>
          <p:nvPr/>
        </p:nvSpPr>
        <p:spPr bwMode="auto">
          <a:xfrm>
            <a:off x="5181600" y="1524000"/>
            <a:ext cx="1378838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True Sum</a:t>
            </a:r>
          </a:p>
        </p:txBody>
      </p:sp>
      <p:sp>
        <p:nvSpPr>
          <p:cNvPr id="34824" name="Rectangle 30"/>
          <p:cNvSpPr>
            <a:spLocks noChangeArrowheads="1"/>
          </p:cNvSpPr>
          <p:nvPr/>
        </p:nvSpPr>
        <p:spPr bwMode="auto">
          <a:xfrm>
            <a:off x="6781800" y="2286000"/>
            <a:ext cx="1691359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 err="1">
                <a:latin typeface="Calibri" pitchFamily="34" charset="0"/>
              </a:rPr>
              <a:t>TAdd</a:t>
            </a:r>
            <a:r>
              <a:rPr lang="en-US" dirty="0">
                <a:latin typeface="Calibri" pitchFamily="34" charset="0"/>
              </a:rPr>
              <a:t> Result</a:t>
            </a:r>
          </a:p>
        </p:txBody>
      </p:sp>
      <p:sp>
        <p:nvSpPr>
          <p:cNvPr id="34825" name="Rectangle 31"/>
          <p:cNvSpPr>
            <a:spLocks noChangeArrowheads="1"/>
          </p:cNvSpPr>
          <p:nvPr/>
        </p:nvSpPr>
        <p:spPr bwMode="auto">
          <a:xfrm>
            <a:off x="3886200" y="4727575"/>
            <a:ext cx="803104" cy="3052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dirty="0">
                <a:latin typeface="Calibri" pitchFamily="34" charset="0"/>
              </a:rPr>
              <a:t>1</a:t>
            </a:r>
            <a:r>
              <a:rPr lang="en-US" sz="1400" b="0" dirty="0">
                <a:latin typeface="Calibri" pitchFamily="34" charset="0"/>
              </a:rPr>
              <a:t> 000…0</a:t>
            </a:r>
          </a:p>
        </p:txBody>
      </p:sp>
      <p:sp>
        <p:nvSpPr>
          <p:cNvPr id="34826" name="Rectangle 32"/>
          <p:cNvSpPr>
            <a:spLocks noChangeArrowheads="1"/>
          </p:cNvSpPr>
          <p:nvPr/>
        </p:nvSpPr>
        <p:spPr bwMode="auto">
          <a:xfrm>
            <a:off x="3886200" y="4041775"/>
            <a:ext cx="803104" cy="3052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dirty="0">
                <a:latin typeface="Calibri" pitchFamily="34" charset="0"/>
              </a:rPr>
              <a:t>1</a:t>
            </a:r>
            <a:r>
              <a:rPr lang="en-US" sz="1400" b="0" dirty="0">
                <a:latin typeface="Calibri" pitchFamily="34" charset="0"/>
              </a:rPr>
              <a:t> 011…1</a:t>
            </a:r>
          </a:p>
        </p:txBody>
      </p:sp>
      <p:sp>
        <p:nvSpPr>
          <p:cNvPr id="34827" name="Rectangle 33"/>
          <p:cNvSpPr>
            <a:spLocks noChangeArrowheads="1"/>
          </p:cNvSpPr>
          <p:nvPr/>
        </p:nvSpPr>
        <p:spPr bwMode="auto">
          <a:xfrm>
            <a:off x="3886200" y="3355975"/>
            <a:ext cx="803104" cy="3052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dirty="0">
                <a:latin typeface="Calibri" pitchFamily="34" charset="0"/>
              </a:rPr>
              <a:t>0</a:t>
            </a:r>
            <a:r>
              <a:rPr lang="en-US" sz="1400" b="0" dirty="0">
                <a:latin typeface="Calibri" pitchFamily="34" charset="0"/>
              </a:rPr>
              <a:t> 000…0</a:t>
            </a:r>
          </a:p>
        </p:txBody>
      </p:sp>
      <p:sp>
        <p:nvSpPr>
          <p:cNvPr id="34828" name="Rectangle 34"/>
          <p:cNvSpPr>
            <a:spLocks noChangeArrowheads="1"/>
          </p:cNvSpPr>
          <p:nvPr/>
        </p:nvSpPr>
        <p:spPr bwMode="auto">
          <a:xfrm>
            <a:off x="3886200" y="2670175"/>
            <a:ext cx="803104" cy="3052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dirty="0">
                <a:latin typeface="Calibri" pitchFamily="34" charset="0"/>
              </a:rPr>
              <a:t>0</a:t>
            </a:r>
            <a:r>
              <a:rPr lang="en-US" sz="1400" b="0" dirty="0">
                <a:latin typeface="Calibri" pitchFamily="34" charset="0"/>
              </a:rPr>
              <a:t> 100…0</a:t>
            </a:r>
          </a:p>
        </p:txBody>
      </p:sp>
      <p:sp>
        <p:nvSpPr>
          <p:cNvPr id="34829" name="Rectangle 35"/>
          <p:cNvSpPr>
            <a:spLocks noChangeArrowheads="1"/>
          </p:cNvSpPr>
          <p:nvPr/>
        </p:nvSpPr>
        <p:spPr bwMode="auto">
          <a:xfrm>
            <a:off x="3886200" y="1984375"/>
            <a:ext cx="803104" cy="3052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dirty="0">
                <a:latin typeface="Calibri" pitchFamily="34" charset="0"/>
              </a:rPr>
              <a:t>0</a:t>
            </a:r>
            <a:r>
              <a:rPr lang="en-US" sz="1400" b="0" dirty="0">
                <a:latin typeface="Calibri" pitchFamily="34" charset="0"/>
              </a:rPr>
              <a:t> 111…1</a:t>
            </a:r>
          </a:p>
        </p:txBody>
      </p:sp>
      <p:sp>
        <p:nvSpPr>
          <p:cNvPr id="34830" name="Rectangle 36"/>
          <p:cNvSpPr>
            <a:spLocks noChangeArrowheads="1"/>
          </p:cNvSpPr>
          <p:nvPr/>
        </p:nvSpPr>
        <p:spPr bwMode="auto">
          <a:xfrm>
            <a:off x="7391400" y="4117975"/>
            <a:ext cx="671658" cy="3052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dirty="0">
                <a:latin typeface="Calibri" pitchFamily="34" charset="0"/>
              </a:rPr>
              <a:t>100…0</a:t>
            </a:r>
          </a:p>
        </p:txBody>
      </p:sp>
      <p:sp>
        <p:nvSpPr>
          <p:cNvPr id="34831" name="Rectangle 37"/>
          <p:cNvSpPr>
            <a:spLocks noChangeArrowheads="1"/>
          </p:cNvSpPr>
          <p:nvPr/>
        </p:nvSpPr>
        <p:spPr bwMode="auto">
          <a:xfrm>
            <a:off x="7391400" y="3432175"/>
            <a:ext cx="671658" cy="3052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dirty="0">
                <a:latin typeface="Calibri" pitchFamily="34" charset="0"/>
              </a:rPr>
              <a:t>000…0</a:t>
            </a:r>
          </a:p>
        </p:txBody>
      </p:sp>
      <p:sp>
        <p:nvSpPr>
          <p:cNvPr id="34832" name="Rectangle 38"/>
          <p:cNvSpPr>
            <a:spLocks noChangeArrowheads="1"/>
          </p:cNvSpPr>
          <p:nvPr/>
        </p:nvSpPr>
        <p:spPr bwMode="auto">
          <a:xfrm>
            <a:off x="7391400" y="2746375"/>
            <a:ext cx="671658" cy="3052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dirty="0">
                <a:latin typeface="Calibri" pitchFamily="34" charset="0"/>
              </a:rPr>
              <a:t>011…1</a:t>
            </a:r>
          </a:p>
        </p:txBody>
      </p:sp>
      <p:sp>
        <p:nvSpPr>
          <p:cNvPr id="34833" name="Text Box 39"/>
          <p:cNvSpPr txBox="1">
            <a:spLocks noChangeArrowheads="1"/>
          </p:cNvSpPr>
          <p:nvPr/>
        </p:nvSpPr>
        <p:spPr bwMode="auto">
          <a:xfrm>
            <a:off x="5867400" y="2243137"/>
            <a:ext cx="790088" cy="30777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dirty="0" err="1">
                <a:latin typeface="Calibri" pitchFamily="34" charset="0"/>
              </a:rPr>
              <a:t>PosOver</a:t>
            </a:r>
            <a:endParaRPr lang="en-US" sz="1400" b="0" dirty="0">
              <a:latin typeface="Calibri" pitchFamily="34" charset="0"/>
            </a:endParaRPr>
          </a:p>
        </p:txBody>
      </p:sp>
      <p:sp>
        <p:nvSpPr>
          <p:cNvPr id="34834" name="Text Box 40"/>
          <p:cNvSpPr txBox="1">
            <a:spLocks noChangeArrowheads="1"/>
          </p:cNvSpPr>
          <p:nvPr/>
        </p:nvSpPr>
        <p:spPr bwMode="auto">
          <a:xfrm>
            <a:off x="5943600" y="4681537"/>
            <a:ext cx="825739" cy="30777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dirty="0" err="1">
                <a:latin typeface="Calibri" pitchFamily="34" charset="0"/>
              </a:rPr>
              <a:t>NegOver</a:t>
            </a:r>
            <a:endParaRPr lang="en-US" sz="1400" b="0" dirty="0">
              <a:latin typeface="Calibri" pitchFamily="34" charset="0"/>
            </a:endParaRP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2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example, can count in binary</a:t>
            </a:r>
          </a:p>
        </p:txBody>
      </p:sp>
      <p:sp>
        <p:nvSpPr>
          <p:cNvPr id="9243" name="Rectangle 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Base 2 Number Representation</a:t>
            </a:r>
          </a:p>
          <a:p>
            <a:pPr lvl="1"/>
            <a:r>
              <a:rPr lang="en-US" dirty="0"/>
              <a:t>Represent 15213</a:t>
            </a:r>
            <a:r>
              <a:rPr lang="en-US" baseline="-25000" dirty="0"/>
              <a:t>10</a:t>
            </a:r>
            <a:r>
              <a:rPr lang="en-US" dirty="0"/>
              <a:t> as 11101101101101</a:t>
            </a:r>
            <a:r>
              <a:rPr lang="en-US" baseline="-25000" dirty="0"/>
              <a:t>2</a:t>
            </a:r>
          </a:p>
          <a:p>
            <a:pPr lvl="1"/>
            <a:r>
              <a:rPr lang="en-US" dirty="0"/>
              <a:t>Represent 1.20</a:t>
            </a:r>
            <a:r>
              <a:rPr lang="en-US" baseline="-25000" dirty="0"/>
              <a:t>10</a:t>
            </a:r>
            <a:r>
              <a:rPr lang="en-US" dirty="0"/>
              <a:t> as 1.0011001100110011[0011]…</a:t>
            </a:r>
            <a:r>
              <a:rPr lang="en-US" baseline="-25000" dirty="0"/>
              <a:t>2</a:t>
            </a:r>
          </a:p>
          <a:p>
            <a:pPr lvl="1"/>
            <a:r>
              <a:rPr lang="en-US" dirty="0"/>
              <a:t>Represent 1.5213 X 10</a:t>
            </a:r>
            <a:r>
              <a:rPr lang="en-US" baseline="30000" dirty="0"/>
              <a:t>4</a:t>
            </a:r>
            <a:r>
              <a:rPr lang="en-US" dirty="0"/>
              <a:t>  as 1.1101101101101</a:t>
            </a:r>
            <a:r>
              <a:rPr lang="en-US" baseline="-25000" dirty="0"/>
              <a:t>2</a:t>
            </a:r>
            <a:r>
              <a:rPr lang="en-US" dirty="0"/>
              <a:t> X 2</a:t>
            </a:r>
            <a:r>
              <a:rPr lang="en-US" baseline="30000" dirty="0"/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4264939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43" grpId="0" build="p" bldLvl="2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42" name="Object 2"/>
          <p:cNvGraphicFramePr>
            <a:graphicFrameLocks noChangeAspect="1"/>
          </p:cNvGraphicFramePr>
          <p:nvPr/>
        </p:nvGraphicFramePr>
        <p:xfrm>
          <a:off x="3886200" y="2057400"/>
          <a:ext cx="4560888" cy="397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27" name="Chart" r:id="rId4" imgW="6146800" imgH="5067300" progId="Excel.Sheet.8">
                  <p:embed/>
                </p:oleObj>
              </mc:Choice>
              <mc:Fallback>
                <p:oleObj name="Chart" r:id="rId4" imgW="6146800" imgH="5067300" progId="Excel.Shee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2057400"/>
                        <a:ext cx="4560888" cy="3975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0531" name="Rectangle 3"/>
          <p:cNvSpPr>
            <a:spLocks noGrp="1" noChangeArrowheads="1"/>
          </p:cNvSpPr>
          <p:nvPr>
            <p:ph type="title"/>
          </p:nvPr>
        </p:nvSpPr>
        <p:spPr>
          <a:xfrm>
            <a:off x="228600" y="587375"/>
            <a:ext cx="7983538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Visualizing 2’s Complement Addition</a:t>
            </a:r>
          </a:p>
        </p:txBody>
      </p:sp>
      <p:sp>
        <p:nvSpPr>
          <p:cNvPr id="15053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28600" y="1752600"/>
            <a:ext cx="3354388" cy="4592638"/>
          </a:xfrm>
        </p:spPr>
        <p:txBody>
          <a:bodyPr lIns="90487" tIns="44450" rIns="90487" bIns="44450"/>
          <a:lstStyle/>
          <a:p>
            <a:pPr eaLnBrk="1" hangingPunct="1">
              <a:defRPr/>
            </a:pPr>
            <a:r>
              <a:rPr lang="en-US"/>
              <a:t>Values</a:t>
            </a:r>
          </a:p>
          <a:p>
            <a:pPr lvl="1" eaLnBrk="1" hangingPunct="1">
              <a:defRPr/>
            </a:pPr>
            <a:r>
              <a:rPr lang="en-US"/>
              <a:t>4-bit two’s comp.</a:t>
            </a:r>
          </a:p>
          <a:p>
            <a:pPr lvl="1" eaLnBrk="1" hangingPunct="1">
              <a:defRPr/>
            </a:pPr>
            <a:r>
              <a:rPr lang="en-US"/>
              <a:t>Range from -8 to +7</a:t>
            </a:r>
          </a:p>
          <a:p>
            <a:pPr eaLnBrk="1" hangingPunct="1">
              <a:defRPr/>
            </a:pPr>
            <a:r>
              <a:rPr lang="en-US"/>
              <a:t>Wraps Around</a:t>
            </a:r>
          </a:p>
          <a:p>
            <a:pPr lvl="1" eaLnBrk="1" hangingPunct="1">
              <a:defRPr/>
            </a:pPr>
            <a:r>
              <a:rPr lang="en-US"/>
              <a:t>If sum </a:t>
            </a:r>
            <a:r>
              <a:rPr lang="en-US">
                <a:sym typeface="Symbol" pitchFamily="18" charset="2"/>
              </a:rPr>
              <a:t> </a:t>
            </a:r>
            <a:r>
              <a:rPr lang="en-US"/>
              <a:t>2</a:t>
            </a:r>
            <a:r>
              <a:rPr lang="en-US" i="1" baseline="30000"/>
              <a:t>w</a:t>
            </a:r>
            <a:r>
              <a:rPr lang="en-US" baseline="30000"/>
              <a:t>–1</a:t>
            </a:r>
            <a:endParaRPr lang="en-US"/>
          </a:p>
          <a:p>
            <a:pPr lvl="2" eaLnBrk="1" hangingPunct="1">
              <a:defRPr/>
            </a:pPr>
            <a:r>
              <a:rPr lang="en-US"/>
              <a:t>Becomes negative</a:t>
            </a:r>
          </a:p>
          <a:p>
            <a:pPr lvl="2" eaLnBrk="1" hangingPunct="1">
              <a:defRPr/>
            </a:pPr>
            <a:r>
              <a:rPr lang="en-US"/>
              <a:t>At most once</a:t>
            </a:r>
          </a:p>
          <a:p>
            <a:pPr lvl="1" eaLnBrk="1" hangingPunct="1">
              <a:defRPr/>
            </a:pPr>
            <a:r>
              <a:rPr lang="en-US"/>
              <a:t>If sum &lt; –2</a:t>
            </a:r>
            <a:r>
              <a:rPr lang="en-US" i="1" baseline="30000"/>
              <a:t>w</a:t>
            </a:r>
            <a:r>
              <a:rPr lang="en-US" baseline="30000"/>
              <a:t>–1</a:t>
            </a:r>
            <a:endParaRPr lang="en-US"/>
          </a:p>
          <a:p>
            <a:pPr lvl="2" eaLnBrk="1" hangingPunct="1">
              <a:defRPr/>
            </a:pPr>
            <a:r>
              <a:rPr lang="en-US"/>
              <a:t>Becomes positive</a:t>
            </a:r>
          </a:p>
          <a:p>
            <a:pPr lvl="2" eaLnBrk="1" hangingPunct="1">
              <a:defRPr/>
            </a:pPr>
            <a:r>
              <a:rPr lang="en-US"/>
              <a:t>At most once</a:t>
            </a:r>
          </a:p>
        </p:txBody>
      </p:sp>
      <p:sp>
        <p:nvSpPr>
          <p:cNvPr id="10245" name="Rectangle 5"/>
          <p:cNvSpPr>
            <a:spLocks noChangeArrowheads="1"/>
          </p:cNvSpPr>
          <p:nvPr/>
        </p:nvSpPr>
        <p:spPr bwMode="auto">
          <a:xfrm>
            <a:off x="5638800" y="2133600"/>
            <a:ext cx="1681421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spcBef>
                <a:spcPct val="30000"/>
              </a:spcBef>
            </a:pPr>
            <a:r>
              <a:rPr lang="en-US" dirty="0">
                <a:solidFill>
                  <a:schemeClr val="tx2"/>
                </a:solidFill>
                <a:latin typeface="Calibri" pitchFamily="34" charset="0"/>
              </a:rPr>
              <a:t>TAdd</a:t>
            </a:r>
            <a:r>
              <a:rPr lang="en-US" baseline="-25000" dirty="0">
                <a:solidFill>
                  <a:schemeClr val="tx2"/>
                </a:solidFill>
                <a:latin typeface="Calibri" pitchFamily="34" charset="0"/>
              </a:rPr>
              <a:t>4</a:t>
            </a:r>
            <a:r>
              <a:rPr lang="en-US" dirty="0">
                <a:solidFill>
                  <a:schemeClr val="tx2"/>
                </a:solidFill>
                <a:latin typeface="Calibri" pitchFamily="34" charset="0"/>
              </a:rPr>
              <a:t>(</a:t>
            </a:r>
            <a:r>
              <a:rPr lang="en-US" i="1" dirty="0">
                <a:solidFill>
                  <a:schemeClr val="tx2"/>
                </a:solidFill>
                <a:latin typeface="Calibri" pitchFamily="34" charset="0"/>
              </a:rPr>
              <a:t>u</a:t>
            </a:r>
            <a:r>
              <a:rPr lang="en-US" dirty="0">
                <a:solidFill>
                  <a:schemeClr val="tx2"/>
                </a:solidFill>
                <a:latin typeface="Calibri" pitchFamily="34" charset="0"/>
              </a:rPr>
              <a:t> , </a:t>
            </a:r>
            <a:r>
              <a:rPr lang="en-US" i="1" dirty="0">
                <a:solidFill>
                  <a:schemeClr val="tx2"/>
                </a:solidFill>
                <a:latin typeface="Calibri" pitchFamily="34" charset="0"/>
              </a:rPr>
              <a:t>v</a:t>
            </a:r>
            <a:r>
              <a:rPr lang="en-US" dirty="0">
                <a:solidFill>
                  <a:schemeClr val="tx2"/>
                </a:solidFill>
                <a:latin typeface="Calibri" pitchFamily="34" charset="0"/>
              </a:rPr>
              <a:t>)</a:t>
            </a:r>
          </a:p>
        </p:txBody>
      </p:sp>
      <p:sp>
        <p:nvSpPr>
          <p:cNvPr id="10246" name="Rectangle 6"/>
          <p:cNvSpPr>
            <a:spLocks noChangeArrowheads="1"/>
          </p:cNvSpPr>
          <p:nvPr/>
        </p:nvSpPr>
        <p:spPr bwMode="auto">
          <a:xfrm>
            <a:off x="4648200" y="5562600"/>
            <a:ext cx="344645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spcBef>
                <a:spcPct val="30000"/>
              </a:spcBef>
            </a:pPr>
            <a:r>
              <a:rPr lang="en-US" i="1" dirty="0">
                <a:solidFill>
                  <a:schemeClr val="tx2"/>
                </a:solidFill>
                <a:latin typeface="Calibri" pitchFamily="34" charset="0"/>
              </a:rPr>
              <a:t>u</a:t>
            </a:r>
          </a:p>
        </p:txBody>
      </p:sp>
      <p:sp>
        <p:nvSpPr>
          <p:cNvPr id="10247" name="Rectangle 7"/>
          <p:cNvSpPr>
            <a:spLocks noChangeArrowheads="1"/>
          </p:cNvSpPr>
          <p:nvPr/>
        </p:nvSpPr>
        <p:spPr bwMode="auto">
          <a:xfrm>
            <a:off x="7315200" y="5029200"/>
            <a:ext cx="327012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spcBef>
                <a:spcPct val="30000"/>
              </a:spcBef>
            </a:pPr>
            <a:r>
              <a:rPr lang="en-US" i="1" dirty="0">
                <a:solidFill>
                  <a:schemeClr val="tx2"/>
                </a:solidFill>
                <a:latin typeface="Calibri" pitchFamily="34" charset="0"/>
              </a:rPr>
              <a:t>v</a:t>
            </a:r>
          </a:p>
        </p:txBody>
      </p:sp>
      <p:sp>
        <p:nvSpPr>
          <p:cNvPr id="10248" name="Text Box 8"/>
          <p:cNvSpPr txBox="1">
            <a:spLocks noChangeArrowheads="1"/>
          </p:cNvSpPr>
          <p:nvPr/>
        </p:nvSpPr>
        <p:spPr bwMode="auto">
          <a:xfrm>
            <a:off x="7391400" y="5562600"/>
            <a:ext cx="894347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 err="1">
                <a:latin typeface="Calibri" pitchFamily="34" charset="0"/>
              </a:rPr>
              <a:t>PosOver</a:t>
            </a:r>
            <a:endParaRPr lang="en-US" sz="1600" dirty="0">
              <a:latin typeface="Calibri" pitchFamily="34" charset="0"/>
            </a:endParaRPr>
          </a:p>
        </p:txBody>
      </p:sp>
      <p:sp>
        <p:nvSpPr>
          <p:cNvPr id="10249" name="Text Box 9"/>
          <p:cNvSpPr txBox="1">
            <a:spLocks noChangeArrowheads="1"/>
          </p:cNvSpPr>
          <p:nvPr/>
        </p:nvSpPr>
        <p:spPr bwMode="auto">
          <a:xfrm>
            <a:off x="3429000" y="1371600"/>
            <a:ext cx="931345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 err="1">
                <a:latin typeface="Calibri" pitchFamily="34" charset="0"/>
              </a:rPr>
              <a:t>NegOver</a:t>
            </a:r>
            <a:endParaRPr lang="en-US" sz="1600" dirty="0">
              <a:latin typeface="Calibri" pitchFamily="34" charset="0"/>
            </a:endParaRPr>
          </a:p>
        </p:txBody>
      </p:sp>
      <p:sp>
        <p:nvSpPr>
          <p:cNvPr id="10250" name="Line 10"/>
          <p:cNvSpPr>
            <a:spLocks noChangeShapeType="1"/>
          </p:cNvSpPr>
          <p:nvPr/>
        </p:nvSpPr>
        <p:spPr bwMode="auto">
          <a:xfrm>
            <a:off x="4038600" y="1752600"/>
            <a:ext cx="838200" cy="1752600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1" name="Line 11"/>
          <p:cNvSpPr>
            <a:spLocks noChangeShapeType="1"/>
          </p:cNvSpPr>
          <p:nvPr/>
        </p:nvSpPr>
        <p:spPr bwMode="auto">
          <a:xfrm flipH="1" flipV="1">
            <a:off x="7543800" y="4191000"/>
            <a:ext cx="609600" cy="1295400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587375"/>
            <a:ext cx="5908675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Multiplication</a:t>
            </a:r>
          </a:p>
        </p:txBody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28737"/>
            <a:ext cx="8307388" cy="5224463"/>
          </a:xfrm>
        </p:spPr>
        <p:txBody>
          <a:bodyPr lIns="90487" tIns="44450" rIns="90487" bIns="44450"/>
          <a:lstStyle/>
          <a:p>
            <a:pPr eaLnBrk="1" hangingPunct="1">
              <a:defRPr/>
            </a:pPr>
            <a:r>
              <a:rPr lang="en-US" dirty="0"/>
              <a:t>Goal: Computing Product of </a:t>
            </a:r>
            <a:r>
              <a:rPr lang="en-US" b="0" i="1" dirty="0"/>
              <a:t>w</a:t>
            </a:r>
            <a:r>
              <a:rPr lang="en-US" dirty="0"/>
              <a:t>-bit numbers </a:t>
            </a:r>
            <a:r>
              <a:rPr lang="en-US" b="0" i="1" dirty="0"/>
              <a:t>x</a:t>
            </a:r>
            <a:r>
              <a:rPr lang="en-US" dirty="0"/>
              <a:t>, </a:t>
            </a:r>
            <a:r>
              <a:rPr lang="en-US" b="0" i="1" dirty="0"/>
              <a:t>y</a:t>
            </a:r>
          </a:p>
          <a:p>
            <a:pPr lvl="1" eaLnBrk="1" hangingPunct="1">
              <a:defRPr/>
            </a:pPr>
            <a:r>
              <a:rPr lang="en-US" dirty="0"/>
              <a:t>Either signed or unsigned</a:t>
            </a:r>
          </a:p>
          <a:p>
            <a:pPr eaLnBrk="1" hangingPunct="1">
              <a:defRPr/>
            </a:pPr>
            <a:r>
              <a:rPr lang="en-US" dirty="0"/>
              <a:t>But, exact results can be bigger than </a:t>
            </a:r>
            <a:r>
              <a:rPr lang="en-US" b="0" i="1" dirty="0" err="1"/>
              <a:t>w</a:t>
            </a:r>
            <a:r>
              <a:rPr lang="en-US" b="0" i="1" dirty="0"/>
              <a:t> </a:t>
            </a:r>
            <a:r>
              <a:rPr lang="en-US" dirty="0"/>
              <a:t>bits</a:t>
            </a:r>
            <a:endParaRPr lang="en-US" i="1" dirty="0"/>
          </a:p>
          <a:p>
            <a:pPr lvl="1" eaLnBrk="1" hangingPunct="1">
              <a:defRPr/>
            </a:pPr>
            <a:r>
              <a:rPr lang="en-US" dirty="0"/>
              <a:t>Unsigned: up to 2</a:t>
            </a:r>
            <a:r>
              <a:rPr lang="en-US" i="1" dirty="0"/>
              <a:t>w</a:t>
            </a:r>
            <a:r>
              <a:rPr lang="en-US" dirty="0"/>
              <a:t> bits</a:t>
            </a:r>
          </a:p>
          <a:p>
            <a:pPr lvl="2">
              <a:defRPr/>
            </a:pPr>
            <a:r>
              <a:rPr lang="en-US" b="0" dirty="0"/>
              <a:t>Result range: 0 ≤ </a:t>
            </a:r>
            <a:r>
              <a:rPr lang="en-US" b="0" i="1" dirty="0"/>
              <a:t>x</a:t>
            </a:r>
            <a:r>
              <a:rPr lang="en-US" b="0" dirty="0"/>
              <a:t> * </a:t>
            </a:r>
            <a:r>
              <a:rPr lang="en-US" b="0" i="1" dirty="0"/>
              <a:t>y</a:t>
            </a:r>
            <a:r>
              <a:rPr lang="en-US" b="0" dirty="0"/>
              <a:t> ≤ (2</a:t>
            </a:r>
            <a:r>
              <a:rPr lang="en-US" b="0" i="1" baseline="30000" dirty="0"/>
              <a:t>w</a:t>
            </a:r>
            <a:r>
              <a:rPr lang="en-US" b="0" dirty="0"/>
              <a:t> – 1) </a:t>
            </a:r>
            <a:r>
              <a:rPr lang="en-US" b="0" baseline="30000" dirty="0"/>
              <a:t>2</a:t>
            </a:r>
            <a:r>
              <a:rPr lang="en-US" b="0" dirty="0"/>
              <a:t>  =  2</a:t>
            </a:r>
            <a:r>
              <a:rPr lang="en-US" b="0" baseline="30000" dirty="0"/>
              <a:t>2</a:t>
            </a:r>
            <a:r>
              <a:rPr lang="en-US" b="0" i="1" baseline="30000" dirty="0"/>
              <a:t>w</a:t>
            </a:r>
            <a:r>
              <a:rPr lang="en-US" b="0" dirty="0"/>
              <a:t> – 2</a:t>
            </a:r>
            <a:r>
              <a:rPr lang="en-US" b="0" i="1" baseline="30000" dirty="0"/>
              <a:t>w</a:t>
            </a:r>
            <a:r>
              <a:rPr lang="en-US" b="0" baseline="30000" dirty="0"/>
              <a:t>+1</a:t>
            </a:r>
            <a:r>
              <a:rPr lang="en-US" b="0" dirty="0"/>
              <a:t> + 1</a:t>
            </a:r>
          </a:p>
          <a:p>
            <a:pPr lvl="1" eaLnBrk="1" hangingPunct="1">
              <a:defRPr/>
            </a:pPr>
            <a:r>
              <a:rPr lang="en-US" dirty="0"/>
              <a:t>Two’s complement min (negative): Up to 2</a:t>
            </a:r>
            <a:r>
              <a:rPr lang="en-US" i="1" dirty="0"/>
              <a:t>w</a:t>
            </a:r>
            <a:r>
              <a:rPr lang="en-US" dirty="0"/>
              <a:t>-1 bits</a:t>
            </a:r>
          </a:p>
          <a:p>
            <a:pPr lvl="2">
              <a:defRPr/>
            </a:pPr>
            <a:r>
              <a:rPr lang="en-US" b="0" dirty="0"/>
              <a:t>Result range</a:t>
            </a:r>
            <a:r>
              <a:rPr lang="en-US" b="0" i="1" dirty="0"/>
              <a:t>: </a:t>
            </a:r>
            <a:r>
              <a:rPr lang="en-US" b="0" i="1" dirty="0" err="1"/>
              <a:t>x</a:t>
            </a:r>
            <a:r>
              <a:rPr lang="en-US" b="0" dirty="0"/>
              <a:t> * </a:t>
            </a:r>
            <a:r>
              <a:rPr lang="en-US" b="0" i="1" dirty="0"/>
              <a:t>y</a:t>
            </a:r>
            <a:r>
              <a:rPr lang="en-US" b="0" dirty="0"/>
              <a:t>  ≥ (–2</a:t>
            </a:r>
            <a:r>
              <a:rPr lang="en-US" b="0" i="1" baseline="30000" dirty="0"/>
              <a:t>w</a:t>
            </a:r>
            <a:r>
              <a:rPr lang="en-US" b="0" baseline="30000" dirty="0"/>
              <a:t>–1</a:t>
            </a:r>
            <a:r>
              <a:rPr lang="en-US" b="0" dirty="0"/>
              <a:t>)*(2</a:t>
            </a:r>
            <a:r>
              <a:rPr lang="en-US" b="0" i="1" baseline="30000" dirty="0"/>
              <a:t>w</a:t>
            </a:r>
            <a:r>
              <a:rPr lang="en-US" b="0" baseline="30000" dirty="0"/>
              <a:t>–1</a:t>
            </a:r>
            <a:r>
              <a:rPr lang="en-US" b="0" dirty="0"/>
              <a:t>–1)  =  –2</a:t>
            </a:r>
            <a:r>
              <a:rPr lang="en-US" b="0" baseline="30000" dirty="0"/>
              <a:t>2</a:t>
            </a:r>
            <a:r>
              <a:rPr lang="en-US" b="0" i="1" baseline="30000" dirty="0"/>
              <a:t>w</a:t>
            </a:r>
            <a:r>
              <a:rPr lang="en-US" b="0" baseline="30000" dirty="0"/>
              <a:t>–2 </a:t>
            </a:r>
            <a:r>
              <a:rPr lang="en-US" b="0" dirty="0"/>
              <a:t>+ 2</a:t>
            </a:r>
            <a:r>
              <a:rPr lang="en-US" b="0" i="1" baseline="30000" dirty="0"/>
              <a:t>w</a:t>
            </a:r>
            <a:r>
              <a:rPr lang="en-US" b="0" baseline="30000" dirty="0"/>
              <a:t>–1</a:t>
            </a:r>
          </a:p>
          <a:p>
            <a:pPr lvl="1">
              <a:defRPr/>
            </a:pPr>
            <a:r>
              <a:rPr lang="en-US" dirty="0"/>
              <a:t>Two’s complement max (positive): Up to 2</a:t>
            </a:r>
            <a:r>
              <a:rPr lang="en-US" i="1" dirty="0"/>
              <a:t>w</a:t>
            </a:r>
            <a:r>
              <a:rPr lang="en-US" dirty="0"/>
              <a:t> bits, but only for (</a:t>
            </a:r>
            <a:r>
              <a:rPr lang="en-US" i="1" dirty="0"/>
              <a:t>TMin</a:t>
            </a:r>
            <a:r>
              <a:rPr lang="en-US" i="1" baseline="-25000" dirty="0"/>
              <a:t>w</a:t>
            </a:r>
            <a:r>
              <a:rPr lang="en-US" dirty="0"/>
              <a:t>)</a:t>
            </a:r>
            <a:r>
              <a:rPr lang="en-US" baseline="30000" dirty="0"/>
              <a:t>2</a:t>
            </a:r>
          </a:p>
          <a:p>
            <a:pPr lvl="2">
              <a:defRPr/>
            </a:pPr>
            <a:r>
              <a:rPr lang="en-US" b="0" dirty="0"/>
              <a:t>Result range: </a:t>
            </a:r>
            <a:r>
              <a:rPr lang="en-US" b="0" i="1" dirty="0" err="1"/>
              <a:t>x</a:t>
            </a:r>
            <a:r>
              <a:rPr lang="en-US" b="0" dirty="0"/>
              <a:t> * </a:t>
            </a:r>
            <a:r>
              <a:rPr lang="en-US" b="0" i="1" dirty="0"/>
              <a:t>y</a:t>
            </a:r>
            <a:r>
              <a:rPr lang="en-US" b="0" dirty="0"/>
              <a:t> ≤ (–2</a:t>
            </a:r>
            <a:r>
              <a:rPr lang="en-US" b="0" i="1" baseline="30000" dirty="0"/>
              <a:t>w</a:t>
            </a:r>
            <a:r>
              <a:rPr lang="en-US" b="0" baseline="30000" dirty="0"/>
              <a:t>–1</a:t>
            </a:r>
            <a:r>
              <a:rPr lang="en-US" b="0" dirty="0"/>
              <a:t>) </a:t>
            </a:r>
            <a:r>
              <a:rPr lang="en-US" b="0" baseline="30000" dirty="0"/>
              <a:t>2</a:t>
            </a:r>
            <a:r>
              <a:rPr lang="en-US" b="0" dirty="0"/>
              <a:t>  =  2</a:t>
            </a:r>
            <a:r>
              <a:rPr lang="en-US" b="0" baseline="30000" dirty="0"/>
              <a:t>2</a:t>
            </a:r>
            <a:r>
              <a:rPr lang="en-US" b="0" i="1" baseline="30000" dirty="0"/>
              <a:t>w</a:t>
            </a:r>
            <a:r>
              <a:rPr lang="en-US" b="0" baseline="30000" dirty="0"/>
              <a:t>–2</a:t>
            </a:r>
          </a:p>
          <a:p>
            <a:pPr eaLnBrk="1" hangingPunct="1">
              <a:defRPr/>
            </a:pPr>
            <a:r>
              <a:rPr lang="en-US" dirty="0"/>
              <a:t>So, maintaining exact results…</a:t>
            </a:r>
          </a:p>
          <a:p>
            <a:pPr lvl="1" eaLnBrk="1" hangingPunct="1">
              <a:defRPr/>
            </a:pPr>
            <a:r>
              <a:rPr lang="en-US" dirty="0"/>
              <a:t>would need to keep expanding word size with each product computed</a:t>
            </a:r>
          </a:p>
          <a:p>
            <a:pPr lvl="1" eaLnBrk="1" hangingPunct="1">
              <a:defRPr/>
            </a:pPr>
            <a:r>
              <a:rPr lang="en-US" dirty="0"/>
              <a:t>is done in software, if needed</a:t>
            </a:r>
          </a:p>
          <a:p>
            <a:pPr lvl="2">
              <a:defRPr/>
            </a:pPr>
            <a:r>
              <a:rPr lang="en-US" dirty="0"/>
              <a:t>e.g., by “arbitrary precision” arithmetic packages</a:t>
            </a:r>
          </a:p>
        </p:txBody>
      </p:sp>
    </p:spTree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587375"/>
            <a:ext cx="7686675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Unsigned Multiplication in C</a:t>
            </a:r>
          </a:p>
        </p:txBody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0350" y="3689350"/>
            <a:ext cx="5149850" cy="1643063"/>
          </a:xfrm>
        </p:spPr>
        <p:txBody>
          <a:bodyPr lIns="90487" tIns="44450" rIns="90487" bIns="44450"/>
          <a:lstStyle/>
          <a:p>
            <a:pPr eaLnBrk="1" hangingPunct="1">
              <a:tabLst>
                <a:tab pos="1828800" algn="l"/>
                <a:tab pos="2286000" algn="l"/>
                <a:tab pos="3035300" algn="l"/>
                <a:tab pos="3429000" algn="l"/>
              </a:tabLst>
              <a:defRPr/>
            </a:pPr>
            <a:r>
              <a:rPr lang="en-US"/>
              <a:t>Standard Multiplication Function</a:t>
            </a:r>
          </a:p>
          <a:p>
            <a:pPr lvl="1" eaLnBrk="1" hangingPunct="1">
              <a:tabLst>
                <a:tab pos="1828800" algn="l"/>
                <a:tab pos="2286000" algn="l"/>
                <a:tab pos="3035300" algn="l"/>
                <a:tab pos="3429000" algn="l"/>
              </a:tabLst>
              <a:defRPr/>
            </a:pPr>
            <a:r>
              <a:rPr lang="en-US"/>
              <a:t>Ignores high order </a:t>
            </a:r>
            <a:r>
              <a:rPr lang="en-US" b="0" i="1"/>
              <a:t>w</a:t>
            </a:r>
            <a:r>
              <a:rPr lang="en-US"/>
              <a:t> bits</a:t>
            </a:r>
          </a:p>
          <a:p>
            <a:pPr eaLnBrk="1" hangingPunct="1">
              <a:tabLst>
                <a:tab pos="1828800" algn="l"/>
                <a:tab pos="2286000" algn="l"/>
                <a:tab pos="3035300" algn="l"/>
                <a:tab pos="3429000" algn="l"/>
              </a:tabLst>
              <a:defRPr/>
            </a:pPr>
            <a:r>
              <a:rPr lang="en-US"/>
              <a:t>Implements Modular Arithmetic</a:t>
            </a:r>
          </a:p>
          <a:p>
            <a:pPr lvl="1" eaLnBrk="1" hangingPunct="1">
              <a:buFont typeface="Wingdings" pitchFamily="2" charset="2"/>
              <a:buNone/>
              <a:tabLst>
                <a:tab pos="1828800" algn="l"/>
                <a:tab pos="2286000" algn="l"/>
                <a:tab pos="3035300" algn="l"/>
                <a:tab pos="3429000" algn="l"/>
              </a:tabLst>
              <a:defRPr/>
            </a:pPr>
            <a:r>
              <a:rPr lang="en-US" b="0"/>
              <a:t>UMult</a:t>
            </a:r>
            <a:r>
              <a:rPr lang="en-US" b="0" i="1" baseline="-25000"/>
              <a:t>w</a:t>
            </a:r>
            <a:r>
              <a:rPr lang="en-US" b="0"/>
              <a:t>(</a:t>
            </a:r>
            <a:r>
              <a:rPr lang="en-US" b="0" i="1"/>
              <a:t>u</a:t>
            </a:r>
            <a:r>
              <a:rPr lang="en-US" b="0"/>
              <a:t> , </a:t>
            </a:r>
            <a:r>
              <a:rPr lang="en-US" b="0" i="1"/>
              <a:t>v</a:t>
            </a:r>
            <a:r>
              <a:rPr lang="en-US" b="0"/>
              <a:t>)	=	</a:t>
            </a:r>
            <a:r>
              <a:rPr lang="en-US" b="0" i="1"/>
              <a:t>u</a:t>
            </a:r>
            <a:r>
              <a:rPr lang="en-US" b="0"/>
              <a:t>   · </a:t>
            </a:r>
            <a:r>
              <a:rPr lang="en-US" b="0" i="1"/>
              <a:t>v</a:t>
            </a:r>
            <a:r>
              <a:rPr lang="en-US" b="0"/>
              <a:t>  mod 2</a:t>
            </a:r>
            <a:r>
              <a:rPr lang="en-US" b="0" i="1" baseline="30000"/>
              <a:t>w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172200" y="1524000"/>
            <a:ext cx="2743200" cy="228600"/>
            <a:chOff x="2976" y="816"/>
            <a:chExt cx="1728" cy="144"/>
          </a:xfrm>
        </p:grpSpPr>
        <p:sp>
          <p:nvSpPr>
            <p:cNvPr id="36911" name="Rectangle 5"/>
            <p:cNvSpPr>
              <a:spLocks noChangeArrowheads="1"/>
            </p:cNvSpPr>
            <p:nvPr/>
          </p:nvSpPr>
          <p:spPr bwMode="auto">
            <a:xfrm>
              <a:off x="2976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12" name="Rectangle 6"/>
            <p:cNvSpPr>
              <a:spLocks noChangeArrowheads="1"/>
            </p:cNvSpPr>
            <p:nvPr/>
          </p:nvSpPr>
          <p:spPr bwMode="auto">
            <a:xfrm>
              <a:off x="3120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13" name="Rectangle 7"/>
            <p:cNvSpPr>
              <a:spLocks noChangeArrowheads="1"/>
            </p:cNvSpPr>
            <p:nvPr/>
          </p:nvSpPr>
          <p:spPr bwMode="auto">
            <a:xfrm>
              <a:off x="3264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14" name="Rectangle 8"/>
            <p:cNvSpPr>
              <a:spLocks noChangeArrowheads="1"/>
            </p:cNvSpPr>
            <p:nvPr/>
          </p:nvSpPr>
          <p:spPr bwMode="auto">
            <a:xfrm>
              <a:off x="4272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15" name="Rectangle 9"/>
            <p:cNvSpPr>
              <a:spLocks noChangeArrowheads="1"/>
            </p:cNvSpPr>
            <p:nvPr/>
          </p:nvSpPr>
          <p:spPr bwMode="auto">
            <a:xfrm>
              <a:off x="4416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16" name="Rectangle 10"/>
            <p:cNvSpPr>
              <a:spLocks noChangeArrowheads="1"/>
            </p:cNvSpPr>
            <p:nvPr/>
          </p:nvSpPr>
          <p:spPr bwMode="auto">
            <a:xfrm>
              <a:off x="4560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17" name="Rectangle 11"/>
            <p:cNvSpPr>
              <a:spLocks noChangeArrowheads="1"/>
            </p:cNvSpPr>
            <p:nvPr/>
          </p:nvSpPr>
          <p:spPr bwMode="auto">
            <a:xfrm>
              <a:off x="3408" y="816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6172200" y="1981200"/>
            <a:ext cx="2743200" cy="228600"/>
            <a:chOff x="2976" y="1104"/>
            <a:chExt cx="1728" cy="144"/>
          </a:xfrm>
        </p:grpSpPr>
        <p:sp>
          <p:nvSpPr>
            <p:cNvPr id="36904" name="Rectangle 13"/>
            <p:cNvSpPr>
              <a:spLocks noChangeArrowheads="1"/>
            </p:cNvSpPr>
            <p:nvPr/>
          </p:nvSpPr>
          <p:spPr bwMode="auto">
            <a:xfrm>
              <a:off x="2976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05" name="Rectangle 14"/>
            <p:cNvSpPr>
              <a:spLocks noChangeArrowheads="1"/>
            </p:cNvSpPr>
            <p:nvPr/>
          </p:nvSpPr>
          <p:spPr bwMode="auto">
            <a:xfrm>
              <a:off x="3120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06" name="Rectangle 15"/>
            <p:cNvSpPr>
              <a:spLocks noChangeArrowheads="1"/>
            </p:cNvSpPr>
            <p:nvPr/>
          </p:nvSpPr>
          <p:spPr bwMode="auto">
            <a:xfrm>
              <a:off x="3264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07" name="Rectangle 16"/>
            <p:cNvSpPr>
              <a:spLocks noChangeArrowheads="1"/>
            </p:cNvSpPr>
            <p:nvPr/>
          </p:nvSpPr>
          <p:spPr bwMode="auto">
            <a:xfrm>
              <a:off x="4272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08" name="Rectangle 17"/>
            <p:cNvSpPr>
              <a:spLocks noChangeArrowheads="1"/>
            </p:cNvSpPr>
            <p:nvPr/>
          </p:nvSpPr>
          <p:spPr bwMode="auto">
            <a:xfrm>
              <a:off x="4416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09" name="Rectangle 18"/>
            <p:cNvSpPr>
              <a:spLocks noChangeArrowheads="1"/>
            </p:cNvSpPr>
            <p:nvPr/>
          </p:nvSpPr>
          <p:spPr bwMode="auto">
            <a:xfrm>
              <a:off x="4560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10" name="Rectangle 19"/>
            <p:cNvSpPr>
              <a:spLocks noChangeArrowheads="1"/>
            </p:cNvSpPr>
            <p:nvPr/>
          </p:nvSpPr>
          <p:spPr bwMode="auto">
            <a:xfrm>
              <a:off x="3408" y="1104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sp>
        <p:nvSpPr>
          <p:cNvPr id="36870" name="Rectangle 20"/>
          <p:cNvSpPr>
            <a:spLocks noChangeArrowheads="1"/>
          </p:cNvSpPr>
          <p:nvPr/>
        </p:nvSpPr>
        <p:spPr bwMode="auto">
          <a:xfrm>
            <a:off x="5562600" y="1447800"/>
            <a:ext cx="2984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u</a:t>
            </a:r>
          </a:p>
        </p:txBody>
      </p:sp>
      <p:sp>
        <p:nvSpPr>
          <p:cNvPr id="36871" name="Rectangle 21"/>
          <p:cNvSpPr>
            <a:spLocks noChangeArrowheads="1"/>
          </p:cNvSpPr>
          <p:nvPr/>
        </p:nvSpPr>
        <p:spPr bwMode="auto">
          <a:xfrm>
            <a:off x="5562600" y="1905000"/>
            <a:ext cx="2857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v</a:t>
            </a:r>
          </a:p>
        </p:txBody>
      </p:sp>
      <p:sp>
        <p:nvSpPr>
          <p:cNvPr id="36872" name="Line 22"/>
          <p:cNvSpPr>
            <a:spLocks noChangeShapeType="1"/>
          </p:cNvSpPr>
          <p:nvPr/>
        </p:nvSpPr>
        <p:spPr bwMode="auto">
          <a:xfrm>
            <a:off x="2743200" y="2286000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3" name="Rectangle 23"/>
          <p:cNvSpPr>
            <a:spLocks noChangeArrowheads="1"/>
          </p:cNvSpPr>
          <p:nvPr/>
        </p:nvSpPr>
        <p:spPr bwMode="auto">
          <a:xfrm>
            <a:off x="5181600" y="1905000"/>
            <a:ext cx="32067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/>
              <a:t>*</a:t>
            </a:r>
          </a:p>
        </p:txBody>
      </p:sp>
      <p:grpSp>
        <p:nvGrpSpPr>
          <p:cNvPr id="4" name="Group 24"/>
          <p:cNvGrpSpPr>
            <a:grpSpLocks/>
          </p:cNvGrpSpPr>
          <p:nvPr/>
        </p:nvGrpSpPr>
        <p:grpSpPr bwMode="auto">
          <a:xfrm>
            <a:off x="6172200" y="2438400"/>
            <a:ext cx="2743200" cy="228600"/>
            <a:chOff x="2976" y="1392"/>
            <a:chExt cx="1728" cy="144"/>
          </a:xfrm>
        </p:grpSpPr>
        <p:sp>
          <p:nvSpPr>
            <p:cNvPr id="36897" name="Rectangle 25"/>
            <p:cNvSpPr>
              <a:spLocks noChangeArrowheads="1"/>
            </p:cNvSpPr>
            <p:nvPr/>
          </p:nvSpPr>
          <p:spPr bwMode="auto">
            <a:xfrm>
              <a:off x="297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898" name="Rectangle 26"/>
            <p:cNvSpPr>
              <a:spLocks noChangeArrowheads="1"/>
            </p:cNvSpPr>
            <p:nvPr/>
          </p:nvSpPr>
          <p:spPr bwMode="auto">
            <a:xfrm>
              <a:off x="312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899" name="Rectangle 27"/>
            <p:cNvSpPr>
              <a:spLocks noChangeArrowheads="1"/>
            </p:cNvSpPr>
            <p:nvPr/>
          </p:nvSpPr>
          <p:spPr bwMode="auto">
            <a:xfrm>
              <a:off x="3264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00" name="Rectangle 28"/>
            <p:cNvSpPr>
              <a:spLocks noChangeArrowheads="1"/>
            </p:cNvSpPr>
            <p:nvPr/>
          </p:nvSpPr>
          <p:spPr bwMode="auto">
            <a:xfrm>
              <a:off x="4272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01" name="Rectangle 29"/>
            <p:cNvSpPr>
              <a:spLocks noChangeArrowheads="1"/>
            </p:cNvSpPr>
            <p:nvPr/>
          </p:nvSpPr>
          <p:spPr bwMode="auto">
            <a:xfrm>
              <a:off x="441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02" name="Rectangle 30"/>
            <p:cNvSpPr>
              <a:spLocks noChangeArrowheads="1"/>
            </p:cNvSpPr>
            <p:nvPr/>
          </p:nvSpPr>
          <p:spPr bwMode="auto">
            <a:xfrm>
              <a:off x="456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03" name="Rectangle 31"/>
            <p:cNvSpPr>
              <a:spLocks noChangeArrowheads="1"/>
            </p:cNvSpPr>
            <p:nvPr/>
          </p:nvSpPr>
          <p:spPr bwMode="auto">
            <a:xfrm>
              <a:off x="3408" y="1392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sp>
        <p:nvSpPr>
          <p:cNvPr id="36875" name="Rectangle 32"/>
          <p:cNvSpPr>
            <a:spLocks noChangeArrowheads="1"/>
          </p:cNvSpPr>
          <p:nvPr/>
        </p:nvSpPr>
        <p:spPr bwMode="auto">
          <a:xfrm>
            <a:off x="2857500" y="2286000"/>
            <a:ext cx="5715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u </a:t>
            </a:r>
            <a:r>
              <a:rPr lang="en-US" b="0">
                <a:latin typeface="Times" pitchFamily="18" charset="0"/>
              </a:rPr>
              <a:t>· </a:t>
            </a:r>
            <a:r>
              <a:rPr lang="en-US" b="0" i="1">
                <a:latin typeface="Times" pitchFamily="18" charset="0"/>
              </a:rPr>
              <a:t>v</a:t>
            </a:r>
          </a:p>
        </p:txBody>
      </p:sp>
      <p:grpSp>
        <p:nvGrpSpPr>
          <p:cNvPr id="5" name="Group 33"/>
          <p:cNvGrpSpPr>
            <a:grpSpLocks/>
          </p:cNvGrpSpPr>
          <p:nvPr/>
        </p:nvGrpSpPr>
        <p:grpSpPr bwMode="auto">
          <a:xfrm>
            <a:off x="6172200" y="2895600"/>
            <a:ext cx="2743200" cy="228600"/>
            <a:chOff x="2976" y="1392"/>
            <a:chExt cx="1728" cy="144"/>
          </a:xfrm>
        </p:grpSpPr>
        <p:sp>
          <p:nvSpPr>
            <p:cNvPr id="36890" name="Rectangle 34"/>
            <p:cNvSpPr>
              <a:spLocks noChangeArrowheads="1"/>
            </p:cNvSpPr>
            <p:nvPr/>
          </p:nvSpPr>
          <p:spPr bwMode="auto">
            <a:xfrm>
              <a:off x="297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891" name="Rectangle 35"/>
            <p:cNvSpPr>
              <a:spLocks noChangeArrowheads="1"/>
            </p:cNvSpPr>
            <p:nvPr/>
          </p:nvSpPr>
          <p:spPr bwMode="auto">
            <a:xfrm>
              <a:off x="312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892" name="Rectangle 36"/>
            <p:cNvSpPr>
              <a:spLocks noChangeArrowheads="1"/>
            </p:cNvSpPr>
            <p:nvPr/>
          </p:nvSpPr>
          <p:spPr bwMode="auto">
            <a:xfrm>
              <a:off x="3264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893" name="Rectangle 37"/>
            <p:cNvSpPr>
              <a:spLocks noChangeArrowheads="1"/>
            </p:cNvSpPr>
            <p:nvPr/>
          </p:nvSpPr>
          <p:spPr bwMode="auto">
            <a:xfrm>
              <a:off x="4272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894" name="Rectangle 38"/>
            <p:cNvSpPr>
              <a:spLocks noChangeArrowheads="1"/>
            </p:cNvSpPr>
            <p:nvPr/>
          </p:nvSpPr>
          <p:spPr bwMode="auto">
            <a:xfrm>
              <a:off x="441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895" name="Rectangle 39"/>
            <p:cNvSpPr>
              <a:spLocks noChangeArrowheads="1"/>
            </p:cNvSpPr>
            <p:nvPr/>
          </p:nvSpPr>
          <p:spPr bwMode="auto">
            <a:xfrm>
              <a:off x="456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896" name="Rectangle 40"/>
            <p:cNvSpPr>
              <a:spLocks noChangeArrowheads="1"/>
            </p:cNvSpPr>
            <p:nvPr/>
          </p:nvSpPr>
          <p:spPr bwMode="auto">
            <a:xfrm>
              <a:off x="3408" y="1392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sp>
        <p:nvSpPr>
          <p:cNvPr id="36877" name="Line 41"/>
          <p:cNvSpPr>
            <a:spLocks noChangeShapeType="1"/>
          </p:cNvSpPr>
          <p:nvPr/>
        </p:nvSpPr>
        <p:spPr bwMode="auto">
          <a:xfrm flipV="1">
            <a:off x="2743200" y="2743200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8" name="Text Box 42"/>
          <p:cNvSpPr txBox="1">
            <a:spLocks noChangeArrowheads="1"/>
          </p:cNvSpPr>
          <p:nvPr/>
        </p:nvSpPr>
        <p:spPr bwMode="auto">
          <a:xfrm>
            <a:off x="228600" y="2362200"/>
            <a:ext cx="2586798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True Product: 2*</a:t>
            </a:r>
            <a:r>
              <a:rPr lang="en-US" sz="2000" b="0" i="1" dirty="0">
                <a:latin typeface="Calibri" pitchFamily="34" charset="0"/>
              </a:rPr>
              <a:t>w</a:t>
            </a:r>
            <a:r>
              <a:rPr lang="en-US" sz="2000" b="0" dirty="0">
                <a:latin typeface="Calibri" pitchFamily="34" charset="0"/>
              </a:rPr>
              <a:t>  bits</a:t>
            </a:r>
          </a:p>
        </p:txBody>
      </p:sp>
      <p:sp>
        <p:nvSpPr>
          <p:cNvPr id="36879" name="Text Box 43"/>
          <p:cNvSpPr txBox="1">
            <a:spLocks noChangeArrowheads="1"/>
          </p:cNvSpPr>
          <p:nvPr/>
        </p:nvSpPr>
        <p:spPr bwMode="auto">
          <a:xfrm>
            <a:off x="228600" y="1676400"/>
            <a:ext cx="1944315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Operands: </a:t>
            </a:r>
            <a:r>
              <a:rPr lang="en-US" sz="2000" b="0" i="1" dirty="0">
                <a:latin typeface="Calibri" pitchFamily="34" charset="0"/>
              </a:rPr>
              <a:t>w</a:t>
            </a:r>
            <a:r>
              <a:rPr lang="en-US" sz="2000" b="0" dirty="0">
                <a:latin typeface="Calibri" pitchFamily="34" charset="0"/>
              </a:rPr>
              <a:t> bits</a:t>
            </a:r>
          </a:p>
        </p:txBody>
      </p:sp>
      <p:sp>
        <p:nvSpPr>
          <p:cNvPr id="36880" name="Text Box 44"/>
          <p:cNvSpPr txBox="1">
            <a:spLocks noChangeArrowheads="1"/>
          </p:cNvSpPr>
          <p:nvPr/>
        </p:nvSpPr>
        <p:spPr bwMode="auto">
          <a:xfrm>
            <a:off x="228600" y="2971800"/>
            <a:ext cx="2438400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Discard </a:t>
            </a:r>
            <a:r>
              <a:rPr lang="en-US" sz="2000" b="0" i="1" dirty="0">
                <a:latin typeface="Calibri" pitchFamily="34" charset="0"/>
              </a:rPr>
              <a:t>w</a:t>
            </a:r>
            <a:r>
              <a:rPr lang="en-US" sz="2000" b="0" dirty="0">
                <a:latin typeface="Calibri" pitchFamily="34" charset="0"/>
              </a:rPr>
              <a:t> bits: </a:t>
            </a:r>
            <a:r>
              <a:rPr lang="en-US" sz="2000" b="0" i="1" dirty="0">
                <a:latin typeface="Calibri" pitchFamily="34" charset="0"/>
              </a:rPr>
              <a:t>w</a:t>
            </a:r>
            <a:r>
              <a:rPr lang="en-US" sz="2000" b="0" dirty="0">
                <a:latin typeface="Calibri" pitchFamily="34" charset="0"/>
              </a:rPr>
              <a:t> bits</a:t>
            </a:r>
          </a:p>
        </p:txBody>
      </p:sp>
      <p:sp>
        <p:nvSpPr>
          <p:cNvPr id="36881" name="Rectangle 45"/>
          <p:cNvSpPr>
            <a:spLocks noChangeArrowheads="1"/>
          </p:cNvSpPr>
          <p:nvPr/>
        </p:nvSpPr>
        <p:spPr bwMode="auto">
          <a:xfrm>
            <a:off x="4584700" y="2743200"/>
            <a:ext cx="14351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>
                <a:latin typeface="Times" pitchFamily="18" charset="0"/>
              </a:rPr>
              <a:t>UMult</a:t>
            </a:r>
            <a:r>
              <a:rPr lang="en-US" b="0" i="1" baseline="-25000">
                <a:latin typeface="Times" pitchFamily="18" charset="0"/>
              </a:rPr>
              <a:t>w</a:t>
            </a:r>
            <a:r>
              <a:rPr lang="en-US" b="0">
                <a:latin typeface="Times" pitchFamily="18" charset="0"/>
              </a:rPr>
              <a:t>(</a:t>
            </a:r>
            <a:r>
              <a:rPr lang="en-US" b="0" i="1">
                <a:latin typeface="Times" pitchFamily="18" charset="0"/>
              </a:rPr>
              <a:t>u</a:t>
            </a:r>
            <a:r>
              <a:rPr lang="en-US" b="0">
                <a:latin typeface="Times" pitchFamily="18" charset="0"/>
              </a:rPr>
              <a:t> , </a:t>
            </a:r>
            <a:r>
              <a:rPr lang="en-US" b="0" i="1">
                <a:latin typeface="Times" pitchFamily="18" charset="0"/>
              </a:rPr>
              <a:t>v</a:t>
            </a:r>
            <a:r>
              <a:rPr lang="en-US" b="0">
                <a:latin typeface="Times" pitchFamily="18" charset="0"/>
              </a:rPr>
              <a:t>)</a:t>
            </a:r>
          </a:p>
        </p:txBody>
      </p:sp>
      <p:grpSp>
        <p:nvGrpSpPr>
          <p:cNvPr id="6" name="Group 46"/>
          <p:cNvGrpSpPr>
            <a:grpSpLocks/>
          </p:cNvGrpSpPr>
          <p:nvPr/>
        </p:nvGrpSpPr>
        <p:grpSpPr bwMode="auto">
          <a:xfrm>
            <a:off x="3429000" y="2438400"/>
            <a:ext cx="2743200" cy="228600"/>
            <a:chOff x="2976" y="1392"/>
            <a:chExt cx="1728" cy="144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36883" name="Rectangle 47"/>
            <p:cNvSpPr>
              <a:spLocks noChangeArrowheads="1"/>
            </p:cNvSpPr>
            <p:nvPr/>
          </p:nvSpPr>
          <p:spPr bwMode="auto">
            <a:xfrm>
              <a:off x="2976" y="1392"/>
              <a:ext cx="144" cy="144"/>
            </a:xfrm>
            <a:prstGeom prst="rect">
              <a:avLst/>
            </a:prstGeom>
            <a:grp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884" name="Rectangle 48"/>
            <p:cNvSpPr>
              <a:spLocks noChangeArrowheads="1"/>
            </p:cNvSpPr>
            <p:nvPr/>
          </p:nvSpPr>
          <p:spPr bwMode="auto">
            <a:xfrm>
              <a:off x="3120" y="1392"/>
              <a:ext cx="144" cy="144"/>
            </a:xfrm>
            <a:prstGeom prst="rect">
              <a:avLst/>
            </a:prstGeom>
            <a:grp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885" name="Rectangle 49"/>
            <p:cNvSpPr>
              <a:spLocks noChangeArrowheads="1"/>
            </p:cNvSpPr>
            <p:nvPr/>
          </p:nvSpPr>
          <p:spPr bwMode="auto">
            <a:xfrm>
              <a:off x="3264" y="1392"/>
              <a:ext cx="144" cy="144"/>
            </a:xfrm>
            <a:prstGeom prst="rect">
              <a:avLst/>
            </a:prstGeom>
            <a:grp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886" name="Rectangle 50"/>
            <p:cNvSpPr>
              <a:spLocks noChangeArrowheads="1"/>
            </p:cNvSpPr>
            <p:nvPr/>
          </p:nvSpPr>
          <p:spPr bwMode="auto">
            <a:xfrm>
              <a:off x="4272" y="1392"/>
              <a:ext cx="144" cy="144"/>
            </a:xfrm>
            <a:prstGeom prst="rect">
              <a:avLst/>
            </a:prstGeom>
            <a:grp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887" name="Rectangle 51"/>
            <p:cNvSpPr>
              <a:spLocks noChangeArrowheads="1"/>
            </p:cNvSpPr>
            <p:nvPr/>
          </p:nvSpPr>
          <p:spPr bwMode="auto">
            <a:xfrm>
              <a:off x="4416" y="1392"/>
              <a:ext cx="144" cy="144"/>
            </a:xfrm>
            <a:prstGeom prst="rect">
              <a:avLst/>
            </a:prstGeom>
            <a:grp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888" name="Rectangle 52"/>
            <p:cNvSpPr>
              <a:spLocks noChangeArrowheads="1"/>
            </p:cNvSpPr>
            <p:nvPr/>
          </p:nvSpPr>
          <p:spPr bwMode="auto">
            <a:xfrm>
              <a:off x="4560" y="1392"/>
              <a:ext cx="144" cy="144"/>
            </a:xfrm>
            <a:prstGeom prst="rect">
              <a:avLst/>
            </a:prstGeom>
            <a:grp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889" name="Rectangle 53"/>
            <p:cNvSpPr>
              <a:spLocks noChangeArrowheads="1"/>
            </p:cNvSpPr>
            <p:nvPr/>
          </p:nvSpPr>
          <p:spPr bwMode="auto">
            <a:xfrm>
              <a:off x="3408" y="1392"/>
              <a:ext cx="864" cy="144"/>
            </a:xfrm>
            <a:prstGeom prst="rect">
              <a:avLst/>
            </a:prstGeom>
            <a:grp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723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587375"/>
            <a:ext cx="7686675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Signed Multiplication in C</a:t>
            </a:r>
          </a:p>
        </p:txBody>
      </p:sp>
      <p:sp>
        <p:nvSpPr>
          <p:cNvPr id="191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6550" y="3690937"/>
            <a:ext cx="5149850" cy="1643063"/>
          </a:xfrm>
        </p:spPr>
        <p:txBody>
          <a:bodyPr lIns="90487" tIns="44450" rIns="90487" bIns="44450"/>
          <a:lstStyle/>
          <a:p>
            <a:pPr eaLnBrk="1" hangingPunct="1">
              <a:tabLst>
                <a:tab pos="1828800" algn="l"/>
                <a:tab pos="2286000" algn="l"/>
                <a:tab pos="3035300" algn="l"/>
                <a:tab pos="3429000" algn="l"/>
              </a:tabLst>
              <a:defRPr/>
            </a:pPr>
            <a:r>
              <a:rPr lang="en-US"/>
              <a:t>Standard Multiplication Function</a:t>
            </a:r>
          </a:p>
          <a:p>
            <a:pPr lvl="1" eaLnBrk="1" hangingPunct="1">
              <a:tabLst>
                <a:tab pos="1828800" algn="l"/>
                <a:tab pos="2286000" algn="l"/>
                <a:tab pos="3035300" algn="l"/>
                <a:tab pos="3429000" algn="l"/>
              </a:tabLst>
              <a:defRPr/>
            </a:pPr>
            <a:r>
              <a:rPr lang="en-US"/>
              <a:t>Ignores high order </a:t>
            </a:r>
            <a:r>
              <a:rPr lang="en-US" b="0" i="1"/>
              <a:t>w</a:t>
            </a:r>
            <a:r>
              <a:rPr lang="en-US"/>
              <a:t> bits</a:t>
            </a:r>
          </a:p>
          <a:p>
            <a:pPr lvl="1" eaLnBrk="1" hangingPunct="1">
              <a:tabLst>
                <a:tab pos="1828800" algn="l"/>
                <a:tab pos="2286000" algn="l"/>
                <a:tab pos="3035300" algn="l"/>
                <a:tab pos="3429000" algn="l"/>
              </a:tabLst>
              <a:defRPr/>
            </a:pPr>
            <a:r>
              <a:rPr lang="en-US"/>
              <a:t>Some of which are different for signed vs. unsigned multiplication</a:t>
            </a:r>
          </a:p>
          <a:p>
            <a:pPr lvl="1" eaLnBrk="1" hangingPunct="1">
              <a:tabLst>
                <a:tab pos="1828800" algn="l"/>
                <a:tab pos="2286000" algn="l"/>
                <a:tab pos="3035300" algn="l"/>
                <a:tab pos="3429000" algn="l"/>
              </a:tabLst>
              <a:defRPr/>
            </a:pPr>
            <a:r>
              <a:rPr lang="en-US"/>
              <a:t>Lower bits are the same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172200" y="1504890"/>
            <a:ext cx="2743200" cy="228600"/>
            <a:chOff x="2976" y="816"/>
            <a:chExt cx="1728" cy="144"/>
          </a:xfrm>
        </p:grpSpPr>
        <p:sp>
          <p:nvSpPr>
            <p:cNvPr id="41007" name="Rectangle 5"/>
            <p:cNvSpPr>
              <a:spLocks noChangeArrowheads="1"/>
            </p:cNvSpPr>
            <p:nvPr/>
          </p:nvSpPr>
          <p:spPr bwMode="auto">
            <a:xfrm>
              <a:off x="2976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1008" name="Rectangle 6"/>
            <p:cNvSpPr>
              <a:spLocks noChangeArrowheads="1"/>
            </p:cNvSpPr>
            <p:nvPr/>
          </p:nvSpPr>
          <p:spPr bwMode="auto">
            <a:xfrm>
              <a:off x="3120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1009" name="Rectangle 7"/>
            <p:cNvSpPr>
              <a:spLocks noChangeArrowheads="1"/>
            </p:cNvSpPr>
            <p:nvPr/>
          </p:nvSpPr>
          <p:spPr bwMode="auto">
            <a:xfrm>
              <a:off x="3264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1010" name="Rectangle 8"/>
            <p:cNvSpPr>
              <a:spLocks noChangeArrowheads="1"/>
            </p:cNvSpPr>
            <p:nvPr/>
          </p:nvSpPr>
          <p:spPr bwMode="auto">
            <a:xfrm>
              <a:off x="4272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1011" name="Rectangle 9"/>
            <p:cNvSpPr>
              <a:spLocks noChangeArrowheads="1"/>
            </p:cNvSpPr>
            <p:nvPr/>
          </p:nvSpPr>
          <p:spPr bwMode="auto">
            <a:xfrm>
              <a:off x="4416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1012" name="Rectangle 10"/>
            <p:cNvSpPr>
              <a:spLocks noChangeArrowheads="1"/>
            </p:cNvSpPr>
            <p:nvPr/>
          </p:nvSpPr>
          <p:spPr bwMode="auto">
            <a:xfrm>
              <a:off x="4560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1013" name="Rectangle 11"/>
            <p:cNvSpPr>
              <a:spLocks noChangeArrowheads="1"/>
            </p:cNvSpPr>
            <p:nvPr/>
          </p:nvSpPr>
          <p:spPr bwMode="auto">
            <a:xfrm>
              <a:off x="3408" y="816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6172200" y="1962090"/>
            <a:ext cx="2743200" cy="228600"/>
            <a:chOff x="2976" y="1104"/>
            <a:chExt cx="1728" cy="144"/>
          </a:xfrm>
        </p:grpSpPr>
        <p:sp>
          <p:nvSpPr>
            <p:cNvPr id="41000" name="Rectangle 13"/>
            <p:cNvSpPr>
              <a:spLocks noChangeArrowheads="1"/>
            </p:cNvSpPr>
            <p:nvPr/>
          </p:nvSpPr>
          <p:spPr bwMode="auto">
            <a:xfrm>
              <a:off x="2976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1001" name="Rectangle 14"/>
            <p:cNvSpPr>
              <a:spLocks noChangeArrowheads="1"/>
            </p:cNvSpPr>
            <p:nvPr/>
          </p:nvSpPr>
          <p:spPr bwMode="auto">
            <a:xfrm>
              <a:off x="3120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1002" name="Rectangle 15"/>
            <p:cNvSpPr>
              <a:spLocks noChangeArrowheads="1"/>
            </p:cNvSpPr>
            <p:nvPr/>
          </p:nvSpPr>
          <p:spPr bwMode="auto">
            <a:xfrm>
              <a:off x="3264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1003" name="Rectangle 16"/>
            <p:cNvSpPr>
              <a:spLocks noChangeArrowheads="1"/>
            </p:cNvSpPr>
            <p:nvPr/>
          </p:nvSpPr>
          <p:spPr bwMode="auto">
            <a:xfrm>
              <a:off x="4272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1004" name="Rectangle 17"/>
            <p:cNvSpPr>
              <a:spLocks noChangeArrowheads="1"/>
            </p:cNvSpPr>
            <p:nvPr/>
          </p:nvSpPr>
          <p:spPr bwMode="auto">
            <a:xfrm>
              <a:off x="4416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1005" name="Rectangle 18"/>
            <p:cNvSpPr>
              <a:spLocks noChangeArrowheads="1"/>
            </p:cNvSpPr>
            <p:nvPr/>
          </p:nvSpPr>
          <p:spPr bwMode="auto">
            <a:xfrm>
              <a:off x="4560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1006" name="Rectangle 19"/>
            <p:cNvSpPr>
              <a:spLocks noChangeArrowheads="1"/>
            </p:cNvSpPr>
            <p:nvPr/>
          </p:nvSpPr>
          <p:spPr bwMode="auto">
            <a:xfrm>
              <a:off x="3408" y="1104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sp>
        <p:nvSpPr>
          <p:cNvPr id="40966" name="Rectangle 20"/>
          <p:cNvSpPr>
            <a:spLocks noChangeArrowheads="1"/>
          </p:cNvSpPr>
          <p:nvPr/>
        </p:nvSpPr>
        <p:spPr bwMode="auto">
          <a:xfrm>
            <a:off x="5562600" y="1428690"/>
            <a:ext cx="2984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u</a:t>
            </a:r>
          </a:p>
        </p:txBody>
      </p:sp>
      <p:sp>
        <p:nvSpPr>
          <p:cNvPr id="40967" name="Rectangle 21"/>
          <p:cNvSpPr>
            <a:spLocks noChangeArrowheads="1"/>
          </p:cNvSpPr>
          <p:nvPr/>
        </p:nvSpPr>
        <p:spPr bwMode="auto">
          <a:xfrm>
            <a:off x="5562600" y="1885890"/>
            <a:ext cx="2857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v</a:t>
            </a:r>
          </a:p>
        </p:txBody>
      </p:sp>
      <p:sp>
        <p:nvSpPr>
          <p:cNvPr id="40968" name="Line 22"/>
          <p:cNvSpPr>
            <a:spLocks noChangeShapeType="1"/>
          </p:cNvSpPr>
          <p:nvPr/>
        </p:nvSpPr>
        <p:spPr bwMode="auto">
          <a:xfrm>
            <a:off x="2743200" y="2266890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69" name="Rectangle 23"/>
          <p:cNvSpPr>
            <a:spLocks noChangeArrowheads="1"/>
          </p:cNvSpPr>
          <p:nvPr/>
        </p:nvSpPr>
        <p:spPr bwMode="auto">
          <a:xfrm>
            <a:off x="5181600" y="1885890"/>
            <a:ext cx="32067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/>
              <a:t>*</a:t>
            </a:r>
          </a:p>
        </p:txBody>
      </p:sp>
      <p:grpSp>
        <p:nvGrpSpPr>
          <p:cNvPr id="4" name="Group 24"/>
          <p:cNvGrpSpPr>
            <a:grpSpLocks/>
          </p:cNvGrpSpPr>
          <p:nvPr/>
        </p:nvGrpSpPr>
        <p:grpSpPr bwMode="auto">
          <a:xfrm>
            <a:off x="6172200" y="2419290"/>
            <a:ext cx="2743200" cy="228600"/>
            <a:chOff x="2976" y="1392"/>
            <a:chExt cx="1728" cy="144"/>
          </a:xfrm>
        </p:grpSpPr>
        <p:sp>
          <p:nvSpPr>
            <p:cNvPr id="40993" name="Rectangle 25"/>
            <p:cNvSpPr>
              <a:spLocks noChangeArrowheads="1"/>
            </p:cNvSpPr>
            <p:nvPr/>
          </p:nvSpPr>
          <p:spPr bwMode="auto">
            <a:xfrm>
              <a:off x="297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94" name="Rectangle 26"/>
            <p:cNvSpPr>
              <a:spLocks noChangeArrowheads="1"/>
            </p:cNvSpPr>
            <p:nvPr/>
          </p:nvSpPr>
          <p:spPr bwMode="auto">
            <a:xfrm>
              <a:off x="312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95" name="Rectangle 27"/>
            <p:cNvSpPr>
              <a:spLocks noChangeArrowheads="1"/>
            </p:cNvSpPr>
            <p:nvPr/>
          </p:nvSpPr>
          <p:spPr bwMode="auto">
            <a:xfrm>
              <a:off x="3264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96" name="Rectangle 28"/>
            <p:cNvSpPr>
              <a:spLocks noChangeArrowheads="1"/>
            </p:cNvSpPr>
            <p:nvPr/>
          </p:nvSpPr>
          <p:spPr bwMode="auto">
            <a:xfrm>
              <a:off x="4272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97" name="Rectangle 29"/>
            <p:cNvSpPr>
              <a:spLocks noChangeArrowheads="1"/>
            </p:cNvSpPr>
            <p:nvPr/>
          </p:nvSpPr>
          <p:spPr bwMode="auto">
            <a:xfrm>
              <a:off x="441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98" name="Rectangle 30"/>
            <p:cNvSpPr>
              <a:spLocks noChangeArrowheads="1"/>
            </p:cNvSpPr>
            <p:nvPr/>
          </p:nvSpPr>
          <p:spPr bwMode="auto">
            <a:xfrm>
              <a:off x="456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99" name="Rectangle 31"/>
            <p:cNvSpPr>
              <a:spLocks noChangeArrowheads="1"/>
            </p:cNvSpPr>
            <p:nvPr/>
          </p:nvSpPr>
          <p:spPr bwMode="auto">
            <a:xfrm>
              <a:off x="3408" y="1392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sp>
        <p:nvSpPr>
          <p:cNvPr id="40971" name="Rectangle 32"/>
          <p:cNvSpPr>
            <a:spLocks noChangeArrowheads="1"/>
          </p:cNvSpPr>
          <p:nvPr/>
        </p:nvSpPr>
        <p:spPr bwMode="auto">
          <a:xfrm>
            <a:off x="2857500" y="2266890"/>
            <a:ext cx="5715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u </a:t>
            </a:r>
            <a:r>
              <a:rPr lang="en-US" b="0">
                <a:latin typeface="Times" pitchFamily="18" charset="0"/>
              </a:rPr>
              <a:t>· </a:t>
            </a:r>
            <a:r>
              <a:rPr lang="en-US" b="0" i="1">
                <a:latin typeface="Times" pitchFamily="18" charset="0"/>
              </a:rPr>
              <a:t>v</a:t>
            </a:r>
          </a:p>
        </p:txBody>
      </p:sp>
      <p:grpSp>
        <p:nvGrpSpPr>
          <p:cNvPr id="5" name="Group 33"/>
          <p:cNvGrpSpPr>
            <a:grpSpLocks/>
          </p:cNvGrpSpPr>
          <p:nvPr/>
        </p:nvGrpSpPr>
        <p:grpSpPr bwMode="auto">
          <a:xfrm>
            <a:off x="6172200" y="2876490"/>
            <a:ext cx="2743200" cy="228600"/>
            <a:chOff x="2976" y="1392"/>
            <a:chExt cx="1728" cy="144"/>
          </a:xfrm>
        </p:grpSpPr>
        <p:sp>
          <p:nvSpPr>
            <p:cNvPr id="40986" name="Rectangle 34"/>
            <p:cNvSpPr>
              <a:spLocks noChangeArrowheads="1"/>
            </p:cNvSpPr>
            <p:nvPr/>
          </p:nvSpPr>
          <p:spPr bwMode="auto">
            <a:xfrm>
              <a:off x="297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87" name="Rectangle 35"/>
            <p:cNvSpPr>
              <a:spLocks noChangeArrowheads="1"/>
            </p:cNvSpPr>
            <p:nvPr/>
          </p:nvSpPr>
          <p:spPr bwMode="auto">
            <a:xfrm>
              <a:off x="312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88" name="Rectangle 36"/>
            <p:cNvSpPr>
              <a:spLocks noChangeArrowheads="1"/>
            </p:cNvSpPr>
            <p:nvPr/>
          </p:nvSpPr>
          <p:spPr bwMode="auto">
            <a:xfrm>
              <a:off x="3264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89" name="Rectangle 37"/>
            <p:cNvSpPr>
              <a:spLocks noChangeArrowheads="1"/>
            </p:cNvSpPr>
            <p:nvPr/>
          </p:nvSpPr>
          <p:spPr bwMode="auto">
            <a:xfrm>
              <a:off x="4272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90" name="Rectangle 38"/>
            <p:cNvSpPr>
              <a:spLocks noChangeArrowheads="1"/>
            </p:cNvSpPr>
            <p:nvPr/>
          </p:nvSpPr>
          <p:spPr bwMode="auto">
            <a:xfrm>
              <a:off x="441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91" name="Rectangle 39"/>
            <p:cNvSpPr>
              <a:spLocks noChangeArrowheads="1"/>
            </p:cNvSpPr>
            <p:nvPr/>
          </p:nvSpPr>
          <p:spPr bwMode="auto">
            <a:xfrm>
              <a:off x="456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92" name="Rectangle 40"/>
            <p:cNvSpPr>
              <a:spLocks noChangeArrowheads="1"/>
            </p:cNvSpPr>
            <p:nvPr/>
          </p:nvSpPr>
          <p:spPr bwMode="auto">
            <a:xfrm>
              <a:off x="3408" y="1392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sp>
        <p:nvSpPr>
          <p:cNvPr id="40973" name="Line 41"/>
          <p:cNvSpPr>
            <a:spLocks noChangeShapeType="1"/>
          </p:cNvSpPr>
          <p:nvPr/>
        </p:nvSpPr>
        <p:spPr bwMode="auto">
          <a:xfrm flipV="1">
            <a:off x="2743200" y="2724090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74" name="Text Box 42"/>
          <p:cNvSpPr txBox="1">
            <a:spLocks noChangeArrowheads="1"/>
          </p:cNvSpPr>
          <p:nvPr/>
        </p:nvSpPr>
        <p:spPr bwMode="auto">
          <a:xfrm>
            <a:off x="228600" y="2343090"/>
            <a:ext cx="2586798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True Product: 2*</a:t>
            </a:r>
            <a:r>
              <a:rPr lang="en-US" sz="2000" b="0" i="1" dirty="0">
                <a:latin typeface="Calibri" pitchFamily="34" charset="0"/>
              </a:rPr>
              <a:t>w</a:t>
            </a:r>
            <a:r>
              <a:rPr lang="en-US" sz="2000" b="0" dirty="0">
                <a:latin typeface="Calibri" pitchFamily="34" charset="0"/>
              </a:rPr>
              <a:t>  bits</a:t>
            </a:r>
          </a:p>
        </p:txBody>
      </p:sp>
      <p:sp>
        <p:nvSpPr>
          <p:cNvPr id="40975" name="Text Box 43"/>
          <p:cNvSpPr txBox="1">
            <a:spLocks noChangeArrowheads="1"/>
          </p:cNvSpPr>
          <p:nvPr/>
        </p:nvSpPr>
        <p:spPr bwMode="auto">
          <a:xfrm>
            <a:off x="228600" y="1657290"/>
            <a:ext cx="1944315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Operands: </a:t>
            </a:r>
            <a:r>
              <a:rPr lang="en-US" sz="2000" b="0" i="1" dirty="0">
                <a:latin typeface="Calibri" pitchFamily="34" charset="0"/>
              </a:rPr>
              <a:t>w</a:t>
            </a:r>
            <a:r>
              <a:rPr lang="en-US" sz="2000" b="0" dirty="0">
                <a:latin typeface="Calibri" pitchFamily="34" charset="0"/>
              </a:rPr>
              <a:t> bits</a:t>
            </a:r>
          </a:p>
        </p:txBody>
      </p:sp>
      <p:sp>
        <p:nvSpPr>
          <p:cNvPr id="40976" name="Text Box 44"/>
          <p:cNvSpPr txBox="1">
            <a:spLocks noChangeArrowheads="1"/>
          </p:cNvSpPr>
          <p:nvPr/>
        </p:nvSpPr>
        <p:spPr bwMode="auto">
          <a:xfrm>
            <a:off x="228600" y="2952690"/>
            <a:ext cx="2438400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Discard </a:t>
            </a:r>
            <a:r>
              <a:rPr lang="en-US" sz="2000" b="0" i="1" dirty="0">
                <a:latin typeface="Calibri" pitchFamily="34" charset="0"/>
              </a:rPr>
              <a:t>w</a:t>
            </a:r>
            <a:r>
              <a:rPr lang="en-US" sz="2000" b="0" dirty="0">
                <a:latin typeface="Calibri" pitchFamily="34" charset="0"/>
              </a:rPr>
              <a:t> bits: </a:t>
            </a:r>
            <a:r>
              <a:rPr lang="en-US" sz="2000" b="0" i="1" dirty="0">
                <a:latin typeface="Calibri" pitchFamily="34" charset="0"/>
              </a:rPr>
              <a:t>w</a:t>
            </a:r>
            <a:r>
              <a:rPr lang="en-US" sz="2000" b="0" dirty="0">
                <a:latin typeface="Calibri" pitchFamily="34" charset="0"/>
              </a:rPr>
              <a:t> bits</a:t>
            </a:r>
          </a:p>
        </p:txBody>
      </p:sp>
      <p:sp>
        <p:nvSpPr>
          <p:cNvPr id="40977" name="Rectangle 45"/>
          <p:cNvSpPr>
            <a:spLocks noChangeArrowheads="1"/>
          </p:cNvSpPr>
          <p:nvPr/>
        </p:nvSpPr>
        <p:spPr bwMode="auto">
          <a:xfrm>
            <a:off x="4648200" y="2724090"/>
            <a:ext cx="14097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dirty="0" err="1">
                <a:latin typeface="Times" pitchFamily="18" charset="0"/>
              </a:rPr>
              <a:t>TMult</a:t>
            </a:r>
            <a:r>
              <a:rPr lang="en-US" b="0" i="1" baseline="-25000" dirty="0" err="1">
                <a:latin typeface="Times" pitchFamily="18" charset="0"/>
              </a:rPr>
              <a:t>w</a:t>
            </a:r>
            <a:r>
              <a:rPr lang="en-US" b="0" dirty="0">
                <a:latin typeface="Times" pitchFamily="18" charset="0"/>
              </a:rPr>
              <a:t>(</a:t>
            </a:r>
            <a:r>
              <a:rPr lang="en-US" b="0" i="1" dirty="0">
                <a:latin typeface="Times" pitchFamily="18" charset="0"/>
              </a:rPr>
              <a:t>u</a:t>
            </a:r>
            <a:r>
              <a:rPr lang="en-US" b="0" dirty="0">
                <a:latin typeface="Times" pitchFamily="18" charset="0"/>
              </a:rPr>
              <a:t> , </a:t>
            </a:r>
            <a:r>
              <a:rPr lang="en-US" b="0" i="1" dirty="0">
                <a:latin typeface="Times" pitchFamily="18" charset="0"/>
              </a:rPr>
              <a:t>v</a:t>
            </a:r>
            <a:r>
              <a:rPr lang="en-US" b="0" dirty="0">
                <a:latin typeface="Times" pitchFamily="18" charset="0"/>
              </a:rPr>
              <a:t>)</a:t>
            </a:r>
          </a:p>
        </p:txBody>
      </p:sp>
      <p:grpSp>
        <p:nvGrpSpPr>
          <p:cNvPr id="6" name="Group 46"/>
          <p:cNvGrpSpPr>
            <a:grpSpLocks/>
          </p:cNvGrpSpPr>
          <p:nvPr/>
        </p:nvGrpSpPr>
        <p:grpSpPr bwMode="auto">
          <a:xfrm>
            <a:off x="3429000" y="2419290"/>
            <a:ext cx="2743200" cy="228600"/>
            <a:chOff x="2976" y="1392"/>
            <a:chExt cx="1728" cy="144"/>
          </a:xfrm>
        </p:grpSpPr>
        <p:sp>
          <p:nvSpPr>
            <p:cNvPr id="40979" name="Rectangle 47"/>
            <p:cNvSpPr>
              <a:spLocks noChangeArrowheads="1"/>
            </p:cNvSpPr>
            <p:nvPr/>
          </p:nvSpPr>
          <p:spPr bwMode="auto">
            <a:xfrm>
              <a:off x="2976" y="1392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80" name="Rectangle 48"/>
            <p:cNvSpPr>
              <a:spLocks noChangeArrowheads="1"/>
            </p:cNvSpPr>
            <p:nvPr/>
          </p:nvSpPr>
          <p:spPr bwMode="auto">
            <a:xfrm>
              <a:off x="3120" y="1392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81" name="Rectangle 49"/>
            <p:cNvSpPr>
              <a:spLocks noChangeArrowheads="1"/>
            </p:cNvSpPr>
            <p:nvPr/>
          </p:nvSpPr>
          <p:spPr bwMode="auto">
            <a:xfrm>
              <a:off x="3264" y="1392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82" name="Rectangle 50"/>
            <p:cNvSpPr>
              <a:spLocks noChangeArrowheads="1"/>
            </p:cNvSpPr>
            <p:nvPr/>
          </p:nvSpPr>
          <p:spPr bwMode="auto">
            <a:xfrm>
              <a:off x="4272" y="1392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83" name="Rectangle 51"/>
            <p:cNvSpPr>
              <a:spLocks noChangeArrowheads="1"/>
            </p:cNvSpPr>
            <p:nvPr/>
          </p:nvSpPr>
          <p:spPr bwMode="auto">
            <a:xfrm>
              <a:off x="4416" y="1392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84" name="Rectangle 52"/>
            <p:cNvSpPr>
              <a:spLocks noChangeArrowheads="1"/>
            </p:cNvSpPr>
            <p:nvPr/>
          </p:nvSpPr>
          <p:spPr bwMode="auto">
            <a:xfrm>
              <a:off x="4560" y="1392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85" name="Rectangle 53"/>
            <p:cNvSpPr>
              <a:spLocks noChangeArrowheads="1"/>
            </p:cNvSpPr>
            <p:nvPr/>
          </p:nvSpPr>
          <p:spPr bwMode="auto">
            <a:xfrm>
              <a:off x="3408" y="1392"/>
              <a:ext cx="86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</p:spTree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69912"/>
            <a:ext cx="7399338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Power-of-2 Multiply with Shift</a:t>
            </a:r>
          </a:p>
        </p:txBody>
      </p:sp>
      <p:sp>
        <p:nvSpPr>
          <p:cNvPr id="164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875" y="1352550"/>
            <a:ext cx="7896225" cy="4972050"/>
          </a:xfrm>
        </p:spPr>
        <p:txBody>
          <a:bodyPr/>
          <a:lstStyle/>
          <a:p>
            <a:pPr eaLnBrk="1" hangingPunct="1">
              <a:tabLst>
                <a:tab pos="2971800" algn="l"/>
              </a:tabLst>
              <a:defRPr/>
            </a:pPr>
            <a:r>
              <a:rPr lang="en-US" dirty="0"/>
              <a:t>Operation</a:t>
            </a:r>
          </a:p>
          <a:p>
            <a:pPr lvl="1" eaLnBrk="1" hangingPunct="1">
              <a:tabLst>
                <a:tab pos="2971800" algn="l"/>
              </a:tabLst>
              <a:defRPr/>
            </a:pPr>
            <a:r>
              <a:rPr lang="en-US" b="1" dirty="0">
                <a:latin typeface="Courier New" pitchFamily="49" charset="0"/>
              </a:rPr>
              <a:t>u &lt;&lt; k</a:t>
            </a:r>
            <a:r>
              <a:rPr lang="en-US" b="1" dirty="0"/>
              <a:t> </a:t>
            </a:r>
            <a:r>
              <a:rPr lang="en-US" dirty="0"/>
              <a:t>gives </a:t>
            </a:r>
            <a:r>
              <a:rPr lang="en-US" b="1" dirty="0">
                <a:latin typeface="Courier New" pitchFamily="49" charset="0"/>
              </a:rPr>
              <a:t>u * </a:t>
            </a:r>
            <a:r>
              <a:rPr lang="en-US" b="1" i="1" dirty="0"/>
              <a:t>2</a:t>
            </a:r>
            <a:r>
              <a:rPr lang="en-US" b="1" i="1" baseline="30000" dirty="0"/>
              <a:t>k</a:t>
            </a:r>
          </a:p>
          <a:p>
            <a:pPr lvl="1" eaLnBrk="1" hangingPunct="1">
              <a:tabLst>
                <a:tab pos="2971800" algn="l"/>
              </a:tabLst>
              <a:defRPr/>
            </a:pPr>
            <a:r>
              <a:rPr lang="en-US" dirty="0">
                <a:solidFill>
                  <a:schemeClr val="tx2"/>
                </a:solidFill>
              </a:rPr>
              <a:t>Both signed and unsigned</a:t>
            </a:r>
          </a:p>
          <a:p>
            <a:pPr eaLnBrk="1" hangingPunct="1">
              <a:tabLst>
                <a:tab pos="2971800" algn="l"/>
              </a:tabLst>
              <a:defRPr/>
            </a:pPr>
            <a:endParaRPr lang="en-US" dirty="0"/>
          </a:p>
          <a:p>
            <a:pPr eaLnBrk="1" hangingPunct="1">
              <a:tabLst>
                <a:tab pos="2971800" algn="l"/>
              </a:tabLst>
              <a:defRPr/>
            </a:pPr>
            <a:endParaRPr lang="en-US" dirty="0"/>
          </a:p>
          <a:p>
            <a:pPr eaLnBrk="1" hangingPunct="1">
              <a:tabLst>
                <a:tab pos="2971800" algn="l"/>
              </a:tabLst>
              <a:defRPr/>
            </a:pPr>
            <a:endParaRPr lang="en-US" dirty="0"/>
          </a:p>
          <a:p>
            <a:pPr eaLnBrk="1" hangingPunct="1">
              <a:tabLst>
                <a:tab pos="2971800" algn="l"/>
              </a:tabLst>
              <a:defRPr/>
            </a:pPr>
            <a:endParaRPr lang="en-US" dirty="0"/>
          </a:p>
          <a:p>
            <a:pPr eaLnBrk="1" hangingPunct="1">
              <a:tabLst>
                <a:tab pos="2971800" algn="l"/>
              </a:tabLst>
              <a:defRPr/>
            </a:pPr>
            <a:r>
              <a:rPr lang="en-US" dirty="0"/>
              <a:t>Examples</a:t>
            </a:r>
          </a:p>
          <a:p>
            <a:pPr lvl="1" eaLnBrk="1" hangingPunct="1">
              <a:tabLst>
                <a:tab pos="2971800" algn="l"/>
              </a:tabLst>
              <a:defRPr/>
            </a:pPr>
            <a:r>
              <a:rPr lang="en-US" b="1" dirty="0">
                <a:latin typeface="Courier New" pitchFamily="49" charset="0"/>
              </a:rPr>
              <a:t>u &lt;&lt; 3	==	u * 8</a:t>
            </a:r>
          </a:p>
          <a:p>
            <a:pPr lvl="1" eaLnBrk="1" hangingPunct="1">
              <a:tabLst>
                <a:tab pos="2971800" algn="l"/>
              </a:tabLst>
              <a:defRPr/>
            </a:pPr>
            <a:r>
              <a:rPr lang="en-US" b="1" dirty="0">
                <a:latin typeface="Courier New" pitchFamily="49" charset="0"/>
              </a:rPr>
              <a:t>(u &lt;&lt; 5) – (u &lt;&lt; 3)	==	u * 24</a:t>
            </a:r>
          </a:p>
          <a:p>
            <a:pPr lvl="1" eaLnBrk="1" hangingPunct="1">
              <a:tabLst>
                <a:tab pos="2971800" algn="l"/>
              </a:tabLst>
              <a:defRPr/>
            </a:pPr>
            <a:r>
              <a:rPr lang="en-US" dirty="0">
                <a:solidFill>
                  <a:schemeClr val="tx2"/>
                </a:solidFill>
              </a:rPr>
              <a:t>Most machines shift and add faster than multiply</a:t>
            </a:r>
          </a:p>
          <a:p>
            <a:pPr lvl="2" eaLnBrk="1" hangingPunct="1">
              <a:tabLst>
                <a:tab pos="2971800" algn="l"/>
              </a:tabLst>
              <a:defRPr/>
            </a:pPr>
            <a:r>
              <a:rPr lang="en-US" dirty="0"/>
              <a:t>Compiler generates this code automatically</a:t>
            </a:r>
          </a:p>
          <a:p>
            <a:pPr lvl="1" eaLnBrk="1" hangingPunct="1">
              <a:tabLst>
                <a:tab pos="2971800" algn="l"/>
              </a:tabLst>
              <a:defRPr/>
            </a:pPr>
            <a:endParaRPr lang="en-US" dirty="0"/>
          </a:p>
        </p:txBody>
      </p:sp>
      <p:sp>
        <p:nvSpPr>
          <p:cNvPr id="41988" name="Rectangle 4"/>
          <p:cNvSpPr>
            <a:spLocks noChangeArrowheads="1"/>
          </p:cNvSpPr>
          <p:nvPr/>
        </p:nvSpPr>
        <p:spPr bwMode="auto">
          <a:xfrm>
            <a:off x="5943600" y="25146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2000" b="0">
              <a:latin typeface="Calibri"/>
              <a:cs typeface="Calibri"/>
            </a:endParaRPr>
          </a:p>
        </p:txBody>
      </p:sp>
      <p:sp>
        <p:nvSpPr>
          <p:cNvPr id="41989" name="Rectangle 5"/>
          <p:cNvSpPr>
            <a:spLocks noChangeArrowheads="1"/>
          </p:cNvSpPr>
          <p:nvPr/>
        </p:nvSpPr>
        <p:spPr bwMode="auto">
          <a:xfrm>
            <a:off x="6172200" y="25146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2000" b="0">
              <a:latin typeface="Calibri"/>
              <a:cs typeface="Calibri"/>
            </a:endParaRPr>
          </a:p>
        </p:txBody>
      </p:sp>
      <p:sp>
        <p:nvSpPr>
          <p:cNvPr id="41990" name="Rectangle 6"/>
          <p:cNvSpPr>
            <a:spLocks noChangeArrowheads="1"/>
          </p:cNvSpPr>
          <p:nvPr/>
        </p:nvSpPr>
        <p:spPr bwMode="auto">
          <a:xfrm>
            <a:off x="6400800" y="25146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2000" b="0">
              <a:latin typeface="Calibri"/>
              <a:cs typeface="Calibri"/>
            </a:endParaRPr>
          </a:p>
        </p:txBody>
      </p:sp>
      <p:sp>
        <p:nvSpPr>
          <p:cNvPr id="41991" name="Rectangle 7"/>
          <p:cNvSpPr>
            <a:spLocks noChangeArrowheads="1"/>
          </p:cNvSpPr>
          <p:nvPr/>
        </p:nvSpPr>
        <p:spPr bwMode="auto">
          <a:xfrm>
            <a:off x="8001000" y="25146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2000" b="0">
              <a:latin typeface="Calibri"/>
              <a:cs typeface="Calibri"/>
            </a:endParaRPr>
          </a:p>
        </p:txBody>
      </p:sp>
      <p:sp>
        <p:nvSpPr>
          <p:cNvPr id="41992" name="Rectangle 8"/>
          <p:cNvSpPr>
            <a:spLocks noChangeArrowheads="1"/>
          </p:cNvSpPr>
          <p:nvPr/>
        </p:nvSpPr>
        <p:spPr bwMode="auto">
          <a:xfrm>
            <a:off x="8229600" y="25146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2000" b="0">
              <a:latin typeface="Calibri"/>
              <a:cs typeface="Calibri"/>
            </a:endParaRPr>
          </a:p>
        </p:txBody>
      </p:sp>
      <p:sp>
        <p:nvSpPr>
          <p:cNvPr id="41993" name="Rectangle 9"/>
          <p:cNvSpPr>
            <a:spLocks noChangeArrowheads="1"/>
          </p:cNvSpPr>
          <p:nvPr/>
        </p:nvSpPr>
        <p:spPr bwMode="auto">
          <a:xfrm>
            <a:off x="8458200" y="25146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2000" b="0">
              <a:latin typeface="Calibri"/>
              <a:cs typeface="Calibri"/>
            </a:endParaRPr>
          </a:p>
        </p:txBody>
      </p:sp>
      <p:sp>
        <p:nvSpPr>
          <p:cNvPr id="41994" name="Rectangle 10"/>
          <p:cNvSpPr>
            <a:spLocks noChangeArrowheads="1"/>
          </p:cNvSpPr>
          <p:nvPr/>
        </p:nvSpPr>
        <p:spPr bwMode="auto">
          <a:xfrm>
            <a:off x="6629400" y="2514600"/>
            <a:ext cx="1371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>
                <a:latin typeface="Calibri"/>
                <a:cs typeface="Calibri"/>
              </a:rPr>
              <a:t>• • •</a:t>
            </a:r>
          </a:p>
        </p:txBody>
      </p:sp>
      <p:sp>
        <p:nvSpPr>
          <p:cNvPr id="41995" name="Rectangle 11"/>
          <p:cNvSpPr>
            <a:spLocks noChangeArrowheads="1"/>
          </p:cNvSpPr>
          <p:nvPr/>
        </p:nvSpPr>
        <p:spPr bwMode="auto">
          <a:xfrm>
            <a:off x="5943600" y="29718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1996" name="Rectangle 12"/>
          <p:cNvSpPr>
            <a:spLocks noChangeArrowheads="1"/>
          </p:cNvSpPr>
          <p:nvPr/>
        </p:nvSpPr>
        <p:spPr bwMode="auto">
          <a:xfrm>
            <a:off x="6858000" y="29718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1997" name="Rectangle 13"/>
          <p:cNvSpPr>
            <a:spLocks noChangeArrowheads="1"/>
          </p:cNvSpPr>
          <p:nvPr/>
        </p:nvSpPr>
        <p:spPr bwMode="auto">
          <a:xfrm>
            <a:off x="7086600" y="2971800"/>
            <a:ext cx="228600" cy="228600"/>
          </a:xfrm>
          <a:prstGeom prst="rect">
            <a:avLst/>
          </a:prstGeom>
          <a:solidFill>
            <a:srgbClr val="A8E7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dirty="0">
                <a:latin typeface="Calibri"/>
                <a:cs typeface="Calibri"/>
              </a:rPr>
              <a:t>1</a:t>
            </a:r>
          </a:p>
        </p:txBody>
      </p:sp>
      <p:sp>
        <p:nvSpPr>
          <p:cNvPr id="41998" name="Rectangle 14"/>
          <p:cNvSpPr>
            <a:spLocks noChangeArrowheads="1"/>
          </p:cNvSpPr>
          <p:nvPr/>
        </p:nvSpPr>
        <p:spPr bwMode="auto">
          <a:xfrm>
            <a:off x="7315200" y="29718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1999" name="Rectangle 15"/>
          <p:cNvSpPr>
            <a:spLocks noChangeArrowheads="1"/>
          </p:cNvSpPr>
          <p:nvPr/>
        </p:nvSpPr>
        <p:spPr bwMode="auto">
          <a:xfrm>
            <a:off x="8229600" y="29718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2000" name="Rectangle 16"/>
          <p:cNvSpPr>
            <a:spLocks noChangeArrowheads="1"/>
          </p:cNvSpPr>
          <p:nvPr/>
        </p:nvSpPr>
        <p:spPr bwMode="auto">
          <a:xfrm>
            <a:off x="8458200" y="29718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2001" name="Rectangle 17"/>
          <p:cNvSpPr>
            <a:spLocks noChangeArrowheads="1"/>
          </p:cNvSpPr>
          <p:nvPr/>
        </p:nvSpPr>
        <p:spPr bwMode="auto">
          <a:xfrm>
            <a:off x="6172200" y="29718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42002" name="Rectangle 18"/>
          <p:cNvSpPr>
            <a:spLocks noChangeArrowheads="1"/>
          </p:cNvSpPr>
          <p:nvPr/>
        </p:nvSpPr>
        <p:spPr bwMode="auto">
          <a:xfrm>
            <a:off x="5334000" y="2438400"/>
            <a:ext cx="29845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u</a:t>
            </a:r>
          </a:p>
        </p:txBody>
      </p:sp>
      <p:sp>
        <p:nvSpPr>
          <p:cNvPr id="42003" name="Rectangle 19"/>
          <p:cNvSpPr>
            <a:spLocks noChangeArrowheads="1"/>
          </p:cNvSpPr>
          <p:nvPr/>
        </p:nvSpPr>
        <p:spPr bwMode="auto">
          <a:xfrm>
            <a:off x="5334000" y="2895600"/>
            <a:ext cx="366713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>
                <a:latin typeface="Times" pitchFamily="18" charset="0"/>
              </a:rPr>
              <a:t>2</a:t>
            </a:r>
            <a:r>
              <a:rPr lang="en-US" b="0" i="1" baseline="30000">
                <a:latin typeface="Times" pitchFamily="18" charset="0"/>
              </a:rPr>
              <a:t>k</a:t>
            </a:r>
            <a:endParaRPr lang="en-US" b="0" i="1">
              <a:latin typeface="Times" pitchFamily="18" charset="0"/>
            </a:endParaRPr>
          </a:p>
        </p:txBody>
      </p:sp>
      <p:sp>
        <p:nvSpPr>
          <p:cNvPr id="42004" name="Line 20"/>
          <p:cNvSpPr>
            <a:spLocks noChangeShapeType="1"/>
          </p:cNvSpPr>
          <p:nvPr/>
        </p:nvSpPr>
        <p:spPr bwMode="auto">
          <a:xfrm>
            <a:off x="2514600" y="3276600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05" name="Rectangle 21"/>
          <p:cNvSpPr>
            <a:spLocks noChangeArrowheads="1"/>
          </p:cNvSpPr>
          <p:nvPr/>
        </p:nvSpPr>
        <p:spPr bwMode="auto">
          <a:xfrm>
            <a:off x="4953000" y="2895600"/>
            <a:ext cx="320675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/>
              <a:t>*</a:t>
            </a:r>
          </a:p>
        </p:txBody>
      </p:sp>
      <p:sp>
        <p:nvSpPr>
          <p:cNvPr id="42006" name="Rectangle 22"/>
          <p:cNvSpPr>
            <a:spLocks noChangeArrowheads="1"/>
          </p:cNvSpPr>
          <p:nvPr/>
        </p:nvSpPr>
        <p:spPr bwMode="auto">
          <a:xfrm>
            <a:off x="3886200" y="3276600"/>
            <a:ext cx="652463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u </a:t>
            </a:r>
            <a:r>
              <a:rPr lang="en-US" b="0">
                <a:latin typeface="Times" pitchFamily="18" charset="0"/>
              </a:rPr>
              <a:t>· 2</a:t>
            </a:r>
            <a:r>
              <a:rPr lang="en-US" b="0" i="1" baseline="30000">
                <a:latin typeface="Times" pitchFamily="18" charset="0"/>
              </a:rPr>
              <a:t>k</a:t>
            </a:r>
            <a:endParaRPr lang="en-US" b="0" i="1">
              <a:latin typeface="Times" pitchFamily="18" charset="0"/>
            </a:endParaRPr>
          </a:p>
        </p:txBody>
      </p:sp>
      <p:sp>
        <p:nvSpPr>
          <p:cNvPr id="42007" name="Line 23"/>
          <p:cNvSpPr>
            <a:spLocks noChangeShapeType="1"/>
          </p:cNvSpPr>
          <p:nvPr/>
        </p:nvSpPr>
        <p:spPr bwMode="auto">
          <a:xfrm flipV="1">
            <a:off x="2514600" y="3733800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08" name="Text Box 24"/>
          <p:cNvSpPr txBox="1">
            <a:spLocks noChangeArrowheads="1"/>
          </p:cNvSpPr>
          <p:nvPr/>
        </p:nvSpPr>
        <p:spPr bwMode="auto">
          <a:xfrm>
            <a:off x="990600" y="3352800"/>
            <a:ext cx="2573974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True Product: </a:t>
            </a:r>
            <a:r>
              <a:rPr lang="en-US" sz="2000" b="0" i="1" dirty="0" err="1">
                <a:latin typeface="Calibri" pitchFamily="34" charset="0"/>
              </a:rPr>
              <a:t>w</a:t>
            </a:r>
            <a:r>
              <a:rPr lang="en-US" sz="2000" b="0" dirty="0" err="1">
                <a:latin typeface="Calibri" pitchFamily="34" charset="0"/>
              </a:rPr>
              <a:t>+</a:t>
            </a:r>
            <a:r>
              <a:rPr lang="en-US" sz="2000" b="0" i="1" dirty="0" err="1">
                <a:latin typeface="Calibri" pitchFamily="34" charset="0"/>
              </a:rPr>
              <a:t>k</a:t>
            </a:r>
            <a:r>
              <a:rPr lang="en-US" sz="2000" b="0" dirty="0">
                <a:latin typeface="Calibri" pitchFamily="34" charset="0"/>
              </a:rPr>
              <a:t>  bits</a:t>
            </a:r>
          </a:p>
        </p:txBody>
      </p:sp>
      <p:sp>
        <p:nvSpPr>
          <p:cNvPr id="42009" name="Text Box 25"/>
          <p:cNvSpPr txBox="1">
            <a:spLocks noChangeArrowheads="1"/>
          </p:cNvSpPr>
          <p:nvPr/>
        </p:nvSpPr>
        <p:spPr bwMode="auto">
          <a:xfrm>
            <a:off x="990600" y="2667000"/>
            <a:ext cx="1944315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Operands: </a:t>
            </a:r>
            <a:r>
              <a:rPr lang="en-US" sz="2000" b="0" i="1" dirty="0">
                <a:latin typeface="Calibri" pitchFamily="34" charset="0"/>
              </a:rPr>
              <a:t>w</a:t>
            </a:r>
            <a:r>
              <a:rPr lang="en-US" sz="2000" b="0" dirty="0">
                <a:latin typeface="Calibri" pitchFamily="34" charset="0"/>
              </a:rPr>
              <a:t> bits</a:t>
            </a:r>
          </a:p>
        </p:txBody>
      </p:sp>
      <p:sp>
        <p:nvSpPr>
          <p:cNvPr id="42010" name="Text Box 26"/>
          <p:cNvSpPr txBox="1">
            <a:spLocks noChangeArrowheads="1"/>
          </p:cNvSpPr>
          <p:nvPr/>
        </p:nvSpPr>
        <p:spPr bwMode="auto">
          <a:xfrm>
            <a:off x="990600" y="3795712"/>
            <a:ext cx="2438400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Discard </a:t>
            </a:r>
            <a:r>
              <a:rPr lang="en-US" sz="2000" b="0" i="1" dirty="0">
                <a:latin typeface="Calibri" pitchFamily="34" charset="0"/>
              </a:rPr>
              <a:t>k </a:t>
            </a:r>
            <a:r>
              <a:rPr lang="en-US" sz="2000" b="0" dirty="0">
                <a:latin typeface="Calibri" pitchFamily="34" charset="0"/>
              </a:rPr>
              <a:t> bits: </a:t>
            </a:r>
            <a:r>
              <a:rPr lang="en-US" sz="2000" b="0" i="1" dirty="0">
                <a:latin typeface="Calibri" pitchFamily="34" charset="0"/>
              </a:rPr>
              <a:t>w</a:t>
            </a:r>
            <a:r>
              <a:rPr lang="en-US" sz="2000" b="0" dirty="0">
                <a:latin typeface="Calibri" pitchFamily="34" charset="0"/>
              </a:rPr>
              <a:t> bits</a:t>
            </a:r>
          </a:p>
        </p:txBody>
      </p:sp>
      <p:sp>
        <p:nvSpPr>
          <p:cNvPr id="42011" name="Rectangle 27"/>
          <p:cNvSpPr>
            <a:spLocks noChangeArrowheads="1"/>
          </p:cNvSpPr>
          <p:nvPr/>
        </p:nvSpPr>
        <p:spPr bwMode="auto">
          <a:xfrm>
            <a:off x="4383692" y="3795712"/>
            <a:ext cx="1382109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1600" b="0">
                <a:latin typeface="Times" pitchFamily="18" charset="0"/>
              </a:rPr>
              <a:t>UMult</a:t>
            </a:r>
            <a:r>
              <a:rPr lang="en-US" sz="1600" b="0" i="1" baseline="-25000">
                <a:latin typeface="Times" pitchFamily="18" charset="0"/>
              </a:rPr>
              <a:t>w</a:t>
            </a:r>
            <a:r>
              <a:rPr lang="en-US" sz="1600" b="0">
                <a:latin typeface="Times" pitchFamily="18" charset="0"/>
              </a:rPr>
              <a:t>(</a:t>
            </a:r>
            <a:r>
              <a:rPr lang="en-US" sz="1600" b="0" i="1">
                <a:latin typeface="Times" pitchFamily="18" charset="0"/>
              </a:rPr>
              <a:t>u</a:t>
            </a:r>
            <a:r>
              <a:rPr lang="en-US" sz="1600" b="0">
                <a:latin typeface="Times" pitchFamily="18" charset="0"/>
              </a:rPr>
              <a:t> , 2</a:t>
            </a:r>
            <a:r>
              <a:rPr lang="en-US" sz="1600" b="0" i="1" baseline="30000">
                <a:latin typeface="Times" pitchFamily="18" charset="0"/>
              </a:rPr>
              <a:t>k</a:t>
            </a:r>
            <a:r>
              <a:rPr lang="en-US" sz="1600" b="0">
                <a:latin typeface="Times" pitchFamily="18" charset="0"/>
              </a:rPr>
              <a:t>)</a:t>
            </a:r>
          </a:p>
        </p:txBody>
      </p:sp>
      <p:sp>
        <p:nvSpPr>
          <p:cNvPr id="42012" name="Rectangle 28"/>
          <p:cNvSpPr>
            <a:spLocks noChangeArrowheads="1"/>
          </p:cNvSpPr>
          <p:nvPr/>
        </p:nvSpPr>
        <p:spPr bwMode="auto">
          <a:xfrm>
            <a:off x="7543800" y="29718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42013" name="Rectangle 29"/>
          <p:cNvSpPr>
            <a:spLocks noChangeArrowheads="1"/>
          </p:cNvSpPr>
          <p:nvPr/>
        </p:nvSpPr>
        <p:spPr bwMode="auto">
          <a:xfrm>
            <a:off x="7105650" y="2057400"/>
            <a:ext cx="28575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k</a:t>
            </a:r>
          </a:p>
        </p:txBody>
      </p:sp>
      <p:grpSp>
        <p:nvGrpSpPr>
          <p:cNvPr id="2" name="Group 30"/>
          <p:cNvGrpSpPr>
            <a:grpSpLocks/>
          </p:cNvGrpSpPr>
          <p:nvPr/>
        </p:nvGrpSpPr>
        <p:grpSpPr bwMode="auto">
          <a:xfrm>
            <a:off x="4572000" y="3429000"/>
            <a:ext cx="2743200" cy="228600"/>
            <a:chOff x="2976" y="816"/>
            <a:chExt cx="1728" cy="144"/>
          </a:xfrm>
        </p:grpSpPr>
        <p:sp>
          <p:nvSpPr>
            <p:cNvPr id="42028" name="Rectangle 31"/>
            <p:cNvSpPr>
              <a:spLocks noChangeArrowheads="1"/>
            </p:cNvSpPr>
            <p:nvPr/>
          </p:nvSpPr>
          <p:spPr bwMode="auto">
            <a:xfrm>
              <a:off x="2976" y="816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000" b="0">
                <a:latin typeface="Calibri"/>
                <a:cs typeface="Calibri"/>
              </a:endParaRPr>
            </a:p>
          </p:txBody>
        </p:sp>
        <p:sp>
          <p:nvSpPr>
            <p:cNvPr id="42029" name="Rectangle 32"/>
            <p:cNvSpPr>
              <a:spLocks noChangeArrowheads="1"/>
            </p:cNvSpPr>
            <p:nvPr/>
          </p:nvSpPr>
          <p:spPr bwMode="auto">
            <a:xfrm>
              <a:off x="3120" y="816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000" b="0">
                <a:latin typeface="Calibri"/>
                <a:cs typeface="Calibri"/>
              </a:endParaRPr>
            </a:p>
          </p:txBody>
        </p:sp>
        <p:sp>
          <p:nvSpPr>
            <p:cNvPr id="42030" name="Rectangle 33"/>
            <p:cNvSpPr>
              <a:spLocks noChangeArrowheads="1"/>
            </p:cNvSpPr>
            <p:nvPr/>
          </p:nvSpPr>
          <p:spPr bwMode="auto">
            <a:xfrm>
              <a:off x="3264" y="816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000" b="0">
                <a:latin typeface="Calibri"/>
                <a:cs typeface="Calibri"/>
              </a:endParaRPr>
            </a:p>
          </p:txBody>
        </p:sp>
        <p:sp>
          <p:nvSpPr>
            <p:cNvPr id="42031" name="Rectangle 34"/>
            <p:cNvSpPr>
              <a:spLocks noChangeArrowheads="1"/>
            </p:cNvSpPr>
            <p:nvPr/>
          </p:nvSpPr>
          <p:spPr bwMode="auto">
            <a:xfrm>
              <a:off x="4272" y="816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000" b="0">
                <a:latin typeface="Calibri"/>
                <a:cs typeface="Calibri"/>
              </a:endParaRPr>
            </a:p>
          </p:txBody>
        </p:sp>
        <p:sp>
          <p:nvSpPr>
            <p:cNvPr id="42032" name="Rectangle 35"/>
            <p:cNvSpPr>
              <a:spLocks noChangeArrowheads="1"/>
            </p:cNvSpPr>
            <p:nvPr/>
          </p:nvSpPr>
          <p:spPr bwMode="auto">
            <a:xfrm>
              <a:off x="4416" y="816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000" b="0">
                <a:latin typeface="Calibri"/>
                <a:cs typeface="Calibri"/>
              </a:endParaRPr>
            </a:p>
          </p:txBody>
        </p:sp>
        <p:sp>
          <p:nvSpPr>
            <p:cNvPr id="42033" name="Rectangle 36"/>
            <p:cNvSpPr>
              <a:spLocks noChangeArrowheads="1"/>
            </p:cNvSpPr>
            <p:nvPr/>
          </p:nvSpPr>
          <p:spPr bwMode="auto">
            <a:xfrm>
              <a:off x="4560" y="816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000" b="0">
                <a:latin typeface="Calibri"/>
                <a:cs typeface="Calibri"/>
              </a:endParaRPr>
            </a:p>
          </p:txBody>
        </p:sp>
        <p:sp>
          <p:nvSpPr>
            <p:cNvPr id="42034" name="Rectangle 37"/>
            <p:cNvSpPr>
              <a:spLocks noChangeArrowheads="1"/>
            </p:cNvSpPr>
            <p:nvPr/>
          </p:nvSpPr>
          <p:spPr bwMode="auto">
            <a:xfrm>
              <a:off x="3408" y="816"/>
              <a:ext cx="86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sz="2000" b="0" dirty="0">
                  <a:latin typeface="Calibri"/>
                  <a:cs typeface="Calibri"/>
                </a:rPr>
                <a:t>• • •</a:t>
              </a:r>
            </a:p>
          </p:txBody>
        </p:sp>
      </p:grpSp>
      <p:sp>
        <p:nvSpPr>
          <p:cNvPr id="42015" name="Rectangle 38"/>
          <p:cNvSpPr>
            <a:spLocks noChangeArrowheads="1"/>
          </p:cNvSpPr>
          <p:nvPr/>
        </p:nvSpPr>
        <p:spPr bwMode="auto">
          <a:xfrm>
            <a:off x="7315200" y="3429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2016" name="Rectangle 39"/>
          <p:cNvSpPr>
            <a:spLocks noChangeArrowheads="1"/>
          </p:cNvSpPr>
          <p:nvPr/>
        </p:nvSpPr>
        <p:spPr bwMode="auto">
          <a:xfrm>
            <a:off x="8229600" y="3429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2017" name="Rectangle 40"/>
          <p:cNvSpPr>
            <a:spLocks noChangeArrowheads="1"/>
          </p:cNvSpPr>
          <p:nvPr/>
        </p:nvSpPr>
        <p:spPr bwMode="auto">
          <a:xfrm>
            <a:off x="8458200" y="3429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2018" name="Rectangle 41"/>
          <p:cNvSpPr>
            <a:spLocks noChangeArrowheads="1"/>
          </p:cNvSpPr>
          <p:nvPr/>
        </p:nvSpPr>
        <p:spPr bwMode="auto">
          <a:xfrm>
            <a:off x="7543800" y="34290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42019" name="Rectangle 42"/>
          <p:cNvSpPr>
            <a:spLocks noChangeArrowheads="1"/>
          </p:cNvSpPr>
          <p:nvPr/>
        </p:nvSpPr>
        <p:spPr bwMode="auto">
          <a:xfrm>
            <a:off x="4398197" y="4066758"/>
            <a:ext cx="1359667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1600" b="0" dirty="0" err="1">
                <a:latin typeface="Times" pitchFamily="18" charset="0"/>
              </a:rPr>
              <a:t>TMult</a:t>
            </a:r>
            <a:r>
              <a:rPr lang="en-US" sz="1600" b="0" i="1" baseline="-25000" dirty="0" err="1">
                <a:latin typeface="Times" pitchFamily="18" charset="0"/>
              </a:rPr>
              <a:t>w</a:t>
            </a:r>
            <a:r>
              <a:rPr lang="en-US" sz="1600" b="0" dirty="0">
                <a:latin typeface="Times" pitchFamily="18" charset="0"/>
              </a:rPr>
              <a:t>(</a:t>
            </a:r>
            <a:r>
              <a:rPr lang="en-US" sz="1600" b="0" i="1" dirty="0">
                <a:latin typeface="Times" pitchFamily="18" charset="0"/>
              </a:rPr>
              <a:t>u</a:t>
            </a:r>
            <a:r>
              <a:rPr lang="en-US" sz="1600" b="0" dirty="0">
                <a:latin typeface="Times" pitchFamily="18" charset="0"/>
              </a:rPr>
              <a:t> , 2</a:t>
            </a:r>
            <a:r>
              <a:rPr lang="en-US" sz="1600" b="0" i="1" baseline="30000" dirty="0">
                <a:latin typeface="Times" pitchFamily="18" charset="0"/>
              </a:rPr>
              <a:t>k</a:t>
            </a:r>
            <a:r>
              <a:rPr lang="en-US" sz="1600" b="0" dirty="0">
                <a:latin typeface="Times" pitchFamily="18" charset="0"/>
              </a:rPr>
              <a:t>)</a:t>
            </a:r>
          </a:p>
        </p:txBody>
      </p:sp>
      <p:sp>
        <p:nvSpPr>
          <p:cNvPr id="42020" name="Rectangle 43"/>
          <p:cNvSpPr>
            <a:spLocks noChangeArrowheads="1"/>
          </p:cNvSpPr>
          <p:nvPr/>
        </p:nvSpPr>
        <p:spPr bwMode="auto">
          <a:xfrm>
            <a:off x="7315200" y="38862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2021" name="Rectangle 44"/>
          <p:cNvSpPr>
            <a:spLocks noChangeArrowheads="1"/>
          </p:cNvSpPr>
          <p:nvPr/>
        </p:nvSpPr>
        <p:spPr bwMode="auto">
          <a:xfrm>
            <a:off x="8229600" y="38862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2022" name="Rectangle 45"/>
          <p:cNvSpPr>
            <a:spLocks noChangeArrowheads="1"/>
          </p:cNvSpPr>
          <p:nvPr/>
        </p:nvSpPr>
        <p:spPr bwMode="auto">
          <a:xfrm>
            <a:off x="8458200" y="38862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dirty="0">
                <a:latin typeface="Calibri"/>
                <a:cs typeface="Calibri"/>
              </a:rPr>
              <a:t>0</a:t>
            </a:r>
          </a:p>
        </p:txBody>
      </p:sp>
      <p:sp>
        <p:nvSpPr>
          <p:cNvPr id="42023" name="Rectangle 46"/>
          <p:cNvSpPr>
            <a:spLocks noChangeArrowheads="1"/>
          </p:cNvSpPr>
          <p:nvPr/>
        </p:nvSpPr>
        <p:spPr bwMode="auto">
          <a:xfrm>
            <a:off x="7543800" y="38862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dirty="0">
                <a:latin typeface="Calibri"/>
                <a:cs typeface="Calibri"/>
              </a:rPr>
              <a:t>•••</a:t>
            </a:r>
          </a:p>
        </p:txBody>
      </p:sp>
      <p:sp>
        <p:nvSpPr>
          <p:cNvPr id="42024" name="Rectangle 47"/>
          <p:cNvSpPr>
            <a:spLocks noChangeArrowheads="1"/>
          </p:cNvSpPr>
          <p:nvPr/>
        </p:nvSpPr>
        <p:spPr bwMode="auto">
          <a:xfrm>
            <a:off x="6629400" y="38862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42025" name="Rectangle 48"/>
          <p:cNvSpPr>
            <a:spLocks noChangeArrowheads="1"/>
          </p:cNvSpPr>
          <p:nvPr/>
        </p:nvSpPr>
        <p:spPr bwMode="auto">
          <a:xfrm>
            <a:off x="6858000" y="38862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42026" name="Rectangle 49"/>
          <p:cNvSpPr>
            <a:spLocks noChangeArrowheads="1"/>
          </p:cNvSpPr>
          <p:nvPr/>
        </p:nvSpPr>
        <p:spPr bwMode="auto">
          <a:xfrm>
            <a:off x="7086600" y="38862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42027" name="Rectangle 50"/>
          <p:cNvSpPr>
            <a:spLocks noChangeArrowheads="1"/>
          </p:cNvSpPr>
          <p:nvPr/>
        </p:nvSpPr>
        <p:spPr bwMode="auto">
          <a:xfrm>
            <a:off x="5943600" y="3886200"/>
            <a:ext cx="6858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dirty="0">
                <a:latin typeface="Calibri"/>
                <a:cs typeface="Calibri"/>
              </a:rPr>
              <a:t>•••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006" grpId="0"/>
      <p:bldP spid="42007" grpId="0" animBg="1"/>
      <p:bldP spid="42007" grpId="1" animBg="1"/>
      <p:bldP spid="42008" grpId="0"/>
      <p:bldP spid="42010" grpId="0"/>
      <p:bldP spid="42011" grpId="0"/>
      <p:bldP spid="42015" grpId="0" animBg="1"/>
      <p:bldP spid="42016" grpId="0" animBg="1"/>
      <p:bldP spid="42017" grpId="0" animBg="1"/>
      <p:bldP spid="42018" grpId="0" animBg="1"/>
      <p:bldP spid="42019" grpId="0"/>
      <p:bldP spid="42020" grpId="0" animBg="1"/>
      <p:bldP spid="42021" grpId="0" animBg="1"/>
      <p:bldP spid="42022" grpId="0" animBg="1"/>
      <p:bldP spid="42023" grpId="0" animBg="1"/>
      <p:bldP spid="42024" grpId="0" animBg="1"/>
      <p:bldP spid="42025" grpId="0" animBg="1"/>
      <p:bldP spid="42026" grpId="0" animBg="1"/>
      <p:bldP spid="42027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93712"/>
            <a:ext cx="8382000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Unsigned Power-of-2 Divide with Shift</a:t>
            </a:r>
          </a:p>
        </p:txBody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220788"/>
            <a:ext cx="8307387" cy="1268412"/>
          </a:xfrm>
        </p:spPr>
        <p:txBody>
          <a:bodyPr/>
          <a:lstStyle/>
          <a:p>
            <a:pPr eaLnBrk="1" hangingPunct="1">
              <a:tabLst>
                <a:tab pos="2971800" algn="l"/>
              </a:tabLst>
              <a:defRPr/>
            </a:pPr>
            <a:r>
              <a:rPr lang="en-US" dirty="0"/>
              <a:t>Quotient of Unsigned by Power of 2</a:t>
            </a:r>
          </a:p>
          <a:p>
            <a:pPr lvl="1" eaLnBrk="1" hangingPunct="1">
              <a:tabLst>
                <a:tab pos="2971800" algn="l"/>
              </a:tabLst>
              <a:defRPr/>
            </a:pPr>
            <a:r>
              <a:rPr lang="en-US" b="1" dirty="0">
                <a:latin typeface="Courier New" pitchFamily="49" charset="0"/>
              </a:rPr>
              <a:t>u &gt;&gt; k</a:t>
            </a:r>
            <a:r>
              <a:rPr lang="en-US" b="1" dirty="0"/>
              <a:t> </a:t>
            </a:r>
            <a:r>
              <a:rPr lang="en-US" dirty="0"/>
              <a:t>gives  </a:t>
            </a:r>
            <a:r>
              <a:rPr lang="en-US" b="1" dirty="0">
                <a:sym typeface="Symbol" pitchFamily="18" charset="2"/>
              </a:rPr>
              <a:t> </a:t>
            </a:r>
            <a:r>
              <a:rPr lang="en-US" b="1" dirty="0">
                <a:latin typeface="Courier New" pitchFamily="49" charset="0"/>
              </a:rPr>
              <a:t>u / </a:t>
            </a:r>
            <a:r>
              <a:rPr lang="en-US" b="1" i="1" dirty="0"/>
              <a:t>2</a:t>
            </a:r>
            <a:r>
              <a:rPr lang="en-US" b="1" i="1" baseline="30000" dirty="0"/>
              <a:t>k </a:t>
            </a:r>
            <a:r>
              <a:rPr lang="en-US" b="1" dirty="0">
                <a:sym typeface="Symbol" pitchFamily="18" charset="2"/>
              </a:rPr>
              <a:t></a:t>
            </a:r>
            <a:endParaRPr lang="en-US" b="1" i="1" baseline="30000" dirty="0"/>
          </a:p>
          <a:p>
            <a:pPr lvl="1" eaLnBrk="1" hangingPunct="1">
              <a:tabLst>
                <a:tab pos="2971800" algn="l"/>
              </a:tabLst>
              <a:defRPr/>
            </a:pPr>
            <a:r>
              <a:rPr lang="en-US" dirty="0">
                <a:solidFill>
                  <a:schemeClr val="tx2"/>
                </a:solidFill>
              </a:rPr>
              <a:t>Uses logical shift</a:t>
            </a:r>
          </a:p>
        </p:txBody>
      </p:sp>
      <p:graphicFrame>
        <p:nvGraphicFramePr>
          <p:cNvPr id="13314" name="Object 4"/>
          <p:cNvGraphicFramePr>
            <a:graphicFrameLocks noChangeAspect="1"/>
          </p:cNvGraphicFramePr>
          <p:nvPr/>
        </p:nvGraphicFramePr>
        <p:xfrm>
          <a:off x="762000" y="4914900"/>
          <a:ext cx="7683500" cy="163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99" name="Document" r:id="rId4" imgW="7988300" imgH="1651000" progId="Word.Document.8">
                  <p:embed/>
                </p:oleObj>
              </mc:Choice>
              <mc:Fallback>
                <p:oleObj name="Document" r:id="rId4" imgW="7988300" imgH="1651000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4914900"/>
                        <a:ext cx="7683500" cy="163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3962400" y="27432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2000" b="0">
              <a:latin typeface="Calibri"/>
              <a:cs typeface="Calibri"/>
            </a:endParaRPr>
          </a:p>
        </p:txBody>
      </p:sp>
      <p:sp>
        <p:nvSpPr>
          <p:cNvPr id="13318" name="Rectangle 6"/>
          <p:cNvSpPr>
            <a:spLocks noChangeArrowheads="1"/>
          </p:cNvSpPr>
          <p:nvPr/>
        </p:nvSpPr>
        <p:spPr bwMode="auto">
          <a:xfrm>
            <a:off x="4191000" y="27432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2000" b="0">
              <a:latin typeface="Calibri"/>
              <a:cs typeface="Calibri"/>
            </a:endParaRPr>
          </a:p>
        </p:txBody>
      </p:sp>
      <p:sp>
        <p:nvSpPr>
          <p:cNvPr id="13319" name="Rectangle 7"/>
          <p:cNvSpPr>
            <a:spLocks noChangeArrowheads="1"/>
          </p:cNvSpPr>
          <p:nvPr/>
        </p:nvSpPr>
        <p:spPr bwMode="auto">
          <a:xfrm>
            <a:off x="5105400" y="27432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2000" b="0">
              <a:latin typeface="Calibri"/>
              <a:cs typeface="Calibri"/>
            </a:endParaRPr>
          </a:p>
        </p:txBody>
      </p:sp>
      <p:sp>
        <p:nvSpPr>
          <p:cNvPr id="13320" name="Rectangle 8"/>
          <p:cNvSpPr>
            <a:spLocks noChangeArrowheads="1"/>
          </p:cNvSpPr>
          <p:nvPr/>
        </p:nvSpPr>
        <p:spPr bwMode="auto">
          <a:xfrm>
            <a:off x="3962400" y="32004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dirty="0">
                <a:latin typeface="Calibri"/>
                <a:cs typeface="Calibri"/>
              </a:rPr>
              <a:t>0</a:t>
            </a:r>
          </a:p>
        </p:txBody>
      </p:sp>
      <p:sp>
        <p:nvSpPr>
          <p:cNvPr id="13321" name="Rectangle 9"/>
          <p:cNvSpPr>
            <a:spLocks noChangeArrowheads="1"/>
          </p:cNvSpPr>
          <p:nvPr/>
        </p:nvSpPr>
        <p:spPr bwMode="auto">
          <a:xfrm>
            <a:off x="4876800" y="32004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13322" name="Rectangle 10"/>
          <p:cNvSpPr>
            <a:spLocks noChangeArrowheads="1"/>
          </p:cNvSpPr>
          <p:nvPr/>
        </p:nvSpPr>
        <p:spPr bwMode="auto">
          <a:xfrm>
            <a:off x="5105400" y="3200400"/>
            <a:ext cx="228600" cy="228600"/>
          </a:xfrm>
          <a:prstGeom prst="rect">
            <a:avLst/>
          </a:prstGeom>
          <a:solidFill>
            <a:srgbClr val="A8E7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dirty="0">
                <a:latin typeface="Calibri"/>
                <a:cs typeface="Calibri"/>
              </a:rPr>
              <a:t>1</a:t>
            </a:r>
          </a:p>
        </p:txBody>
      </p:sp>
      <p:sp>
        <p:nvSpPr>
          <p:cNvPr id="13323" name="Rectangle 11"/>
          <p:cNvSpPr>
            <a:spLocks noChangeArrowheads="1"/>
          </p:cNvSpPr>
          <p:nvPr/>
        </p:nvSpPr>
        <p:spPr bwMode="auto">
          <a:xfrm>
            <a:off x="5334000" y="32004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13324" name="Rectangle 12"/>
          <p:cNvSpPr>
            <a:spLocks noChangeArrowheads="1"/>
          </p:cNvSpPr>
          <p:nvPr/>
        </p:nvSpPr>
        <p:spPr bwMode="auto">
          <a:xfrm>
            <a:off x="6248400" y="32004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13325" name="Rectangle 13"/>
          <p:cNvSpPr>
            <a:spLocks noChangeArrowheads="1"/>
          </p:cNvSpPr>
          <p:nvPr/>
        </p:nvSpPr>
        <p:spPr bwMode="auto">
          <a:xfrm>
            <a:off x="6477000" y="32004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13326" name="Rectangle 14"/>
          <p:cNvSpPr>
            <a:spLocks noChangeArrowheads="1"/>
          </p:cNvSpPr>
          <p:nvPr/>
        </p:nvSpPr>
        <p:spPr bwMode="auto">
          <a:xfrm>
            <a:off x="4191000" y="32004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13327" name="Rectangle 15"/>
          <p:cNvSpPr>
            <a:spLocks noChangeArrowheads="1"/>
          </p:cNvSpPr>
          <p:nvPr/>
        </p:nvSpPr>
        <p:spPr bwMode="auto">
          <a:xfrm>
            <a:off x="3352800" y="2667000"/>
            <a:ext cx="2984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u</a:t>
            </a:r>
          </a:p>
        </p:txBody>
      </p:sp>
      <p:sp>
        <p:nvSpPr>
          <p:cNvPr id="13328" name="Rectangle 16"/>
          <p:cNvSpPr>
            <a:spLocks noChangeArrowheads="1"/>
          </p:cNvSpPr>
          <p:nvPr/>
        </p:nvSpPr>
        <p:spPr bwMode="auto">
          <a:xfrm>
            <a:off x="3352800" y="3124200"/>
            <a:ext cx="366713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>
                <a:latin typeface="Times" pitchFamily="18" charset="0"/>
              </a:rPr>
              <a:t>2</a:t>
            </a:r>
            <a:r>
              <a:rPr lang="en-US" b="0" i="1" baseline="30000">
                <a:latin typeface="Times" pitchFamily="18" charset="0"/>
              </a:rPr>
              <a:t>k</a:t>
            </a:r>
            <a:endParaRPr lang="en-US" b="0" i="1">
              <a:latin typeface="Times" pitchFamily="18" charset="0"/>
            </a:endParaRPr>
          </a:p>
        </p:txBody>
      </p:sp>
      <p:sp>
        <p:nvSpPr>
          <p:cNvPr id="13329" name="Line 17"/>
          <p:cNvSpPr>
            <a:spLocks noChangeShapeType="1"/>
          </p:cNvSpPr>
          <p:nvPr/>
        </p:nvSpPr>
        <p:spPr bwMode="auto">
          <a:xfrm>
            <a:off x="2209800" y="3505200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30" name="Rectangle 18"/>
          <p:cNvSpPr>
            <a:spLocks noChangeArrowheads="1"/>
          </p:cNvSpPr>
          <p:nvPr/>
        </p:nvSpPr>
        <p:spPr bwMode="auto">
          <a:xfrm>
            <a:off x="2971800" y="3124200"/>
            <a:ext cx="32067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/>
              <a:t>/</a:t>
            </a:r>
          </a:p>
        </p:txBody>
      </p:sp>
      <p:sp>
        <p:nvSpPr>
          <p:cNvPr id="13331" name="Rectangle 19"/>
          <p:cNvSpPr>
            <a:spLocks noChangeArrowheads="1"/>
          </p:cNvSpPr>
          <p:nvPr/>
        </p:nvSpPr>
        <p:spPr bwMode="auto">
          <a:xfrm>
            <a:off x="3048000" y="3581400"/>
            <a:ext cx="658813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u </a:t>
            </a:r>
            <a:r>
              <a:rPr lang="en-US" b="0">
                <a:latin typeface="Times" pitchFamily="18" charset="0"/>
              </a:rPr>
              <a:t>/ 2</a:t>
            </a:r>
            <a:r>
              <a:rPr lang="en-US" b="0" i="1" baseline="30000">
                <a:latin typeface="Times" pitchFamily="18" charset="0"/>
              </a:rPr>
              <a:t>k</a:t>
            </a:r>
            <a:endParaRPr lang="en-US" b="0" i="1">
              <a:latin typeface="Times" pitchFamily="18" charset="0"/>
            </a:endParaRPr>
          </a:p>
        </p:txBody>
      </p:sp>
      <p:sp>
        <p:nvSpPr>
          <p:cNvPr id="13332" name="Text Box 20"/>
          <p:cNvSpPr txBox="1">
            <a:spLocks noChangeArrowheads="1"/>
          </p:cNvSpPr>
          <p:nvPr/>
        </p:nvSpPr>
        <p:spPr bwMode="auto">
          <a:xfrm>
            <a:off x="533400" y="3581400"/>
            <a:ext cx="1319592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dirty="0">
                <a:latin typeface="Calibri" pitchFamily="34" charset="0"/>
              </a:rPr>
              <a:t>Division: </a:t>
            </a:r>
          </a:p>
        </p:txBody>
      </p:sp>
      <p:sp>
        <p:nvSpPr>
          <p:cNvPr id="13333" name="Text Box 21"/>
          <p:cNvSpPr txBox="1">
            <a:spLocks noChangeArrowheads="1"/>
          </p:cNvSpPr>
          <p:nvPr/>
        </p:nvSpPr>
        <p:spPr bwMode="auto">
          <a:xfrm>
            <a:off x="533400" y="2895600"/>
            <a:ext cx="147841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dirty="0">
                <a:latin typeface="Calibri" pitchFamily="34" charset="0"/>
              </a:rPr>
              <a:t>Operands:</a:t>
            </a:r>
          </a:p>
        </p:txBody>
      </p:sp>
      <p:sp>
        <p:nvSpPr>
          <p:cNvPr id="13334" name="Rectangle 22"/>
          <p:cNvSpPr>
            <a:spLocks noChangeArrowheads="1"/>
          </p:cNvSpPr>
          <p:nvPr/>
        </p:nvSpPr>
        <p:spPr bwMode="auto">
          <a:xfrm>
            <a:off x="5562600" y="32004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13335" name="Rectangle 23"/>
          <p:cNvSpPr>
            <a:spLocks noChangeArrowheads="1"/>
          </p:cNvSpPr>
          <p:nvPr/>
        </p:nvSpPr>
        <p:spPr bwMode="auto">
          <a:xfrm>
            <a:off x="5029200" y="2362200"/>
            <a:ext cx="2857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k</a:t>
            </a:r>
          </a:p>
        </p:txBody>
      </p:sp>
      <p:sp>
        <p:nvSpPr>
          <p:cNvPr id="13336" name="Rectangle 24"/>
          <p:cNvSpPr>
            <a:spLocks noChangeArrowheads="1"/>
          </p:cNvSpPr>
          <p:nvPr/>
        </p:nvSpPr>
        <p:spPr bwMode="auto">
          <a:xfrm>
            <a:off x="4419600" y="2743200"/>
            <a:ext cx="6858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>
                <a:latin typeface="Calibri"/>
                <a:cs typeface="Calibri"/>
              </a:rPr>
              <a:t>•••</a:t>
            </a:r>
          </a:p>
        </p:txBody>
      </p:sp>
      <p:grpSp>
        <p:nvGrpSpPr>
          <p:cNvPr id="2" name="Group 25"/>
          <p:cNvGrpSpPr>
            <a:grpSpLocks/>
          </p:cNvGrpSpPr>
          <p:nvPr/>
        </p:nvGrpSpPr>
        <p:grpSpPr bwMode="auto">
          <a:xfrm>
            <a:off x="5334000" y="2743200"/>
            <a:ext cx="1371600" cy="228600"/>
            <a:chOff x="3744" y="1488"/>
            <a:chExt cx="864" cy="144"/>
          </a:xfrm>
        </p:grpSpPr>
        <p:sp>
          <p:nvSpPr>
            <p:cNvPr id="13367" name="Rectangle 26"/>
            <p:cNvSpPr>
              <a:spLocks noChangeArrowheads="1"/>
            </p:cNvSpPr>
            <p:nvPr/>
          </p:nvSpPr>
          <p:spPr bwMode="auto">
            <a:xfrm>
              <a:off x="3744" y="1488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000" b="0">
                <a:latin typeface="Calibri"/>
                <a:cs typeface="Calibri"/>
              </a:endParaRPr>
            </a:p>
          </p:txBody>
        </p:sp>
        <p:sp>
          <p:nvSpPr>
            <p:cNvPr id="13368" name="Rectangle 27"/>
            <p:cNvSpPr>
              <a:spLocks noChangeArrowheads="1"/>
            </p:cNvSpPr>
            <p:nvPr/>
          </p:nvSpPr>
          <p:spPr bwMode="auto">
            <a:xfrm>
              <a:off x="4320" y="1488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000" b="0">
                <a:latin typeface="Calibri"/>
                <a:cs typeface="Calibri"/>
              </a:endParaRPr>
            </a:p>
          </p:txBody>
        </p:sp>
        <p:sp>
          <p:nvSpPr>
            <p:cNvPr id="13369" name="Rectangle 28"/>
            <p:cNvSpPr>
              <a:spLocks noChangeArrowheads="1"/>
            </p:cNvSpPr>
            <p:nvPr/>
          </p:nvSpPr>
          <p:spPr bwMode="auto">
            <a:xfrm>
              <a:off x="4464" y="1488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000" b="0">
                <a:latin typeface="Calibri"/>
                <a:cs typeface="Calibri"/>
              </a:endParaRPr>
            </a:p>
          </p:txBody>
        </p:sp>
        <p:sp>
          <p:nvSpPr>
            <p:cNvPr id="13370" name="Rectangle 29"/>
            <p:cNvSpPr>
              <a:spLocks noChangeArrowheads="1"/>
            </p:cNvSpPr>
            <p:nvPr/>
          </p:nvSpPr>
          <p:spPr bwMode="auto">
            <a:xfrm>
              <a:off x="3888" y="1488"/>
              <a:ext cx="432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sz="2000" b="0">
                  <a:latin typeface="Calibri"/>
                  <a:cs typeface="Calibri"/>
                </a:rPr>
                <a:t>•••</a:t>
              </a:r>
            </a:p>
          </p:txBody>
        </p:sp>
      </p:grpSp>
      <p:sp>
        <p:nvSpPr>
          <p:cNvPr id="13338" name="Rectangle 30"/>
          <p:cNvSpPr>
            <a:spLocks noChangeArrowheads="1"/>
          </p:cNvSpPr>
          <p:nvPr/>
        </p:nvSpPr>
        <p:spPr bwMode="auto">
          <a:xfrm>
            <a:off x="5334000" y="36576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13339" name="Rectangle 31"/>
          <p:cNvSpPr>
            <a:spLocks noChangeArrowheads="1"/>
          </p:cNvSpPr>
          <p:nvPr/>
        </p:nvSpPr>
        <p:spPr bwMode="auto">
          <a:xfrm>
            <a:off x="5562600" y="36576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13340" name="Rectangle 32"/>
          <p:cNvSpPr>
            <a:spLocks noChangeArrowheads="1"/>
          </p:cNvSpPr>
          <p:nvPr/>
        </p:nvSpPr>
        <p:spPr bwMode="auto">
          <a:xfrm>
            <a:off x="6477000" y="36576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13341" name="Rectangle 33"/>
          <p:cNvSpPr>
            <a:spLocks noChangeArrowheads="1"/>
          </p:cNvSpPr>
          <p:nvPr/>
        </p:nvSpPr>
        <p:spPr bwMode="auto">
          <a:xfrm>
            <a:off x="5791200" y="3657600"/>
            <a:ext cx="6858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13342" name="Rectangle 34"/>
          <p:cNvSpPr>
            <a:spLocks noChangeArrowheads="1"/>
          </p:cNvSpPr>
          <p:nvPr/>
        </p:nvSpPr>
        <p:spPr bwMode="auto">
          <a:xfrm>
            <a:off x="3962400" y="36576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13343" name="Rectangle 35"/>
          <p:cNvSpPr>
            <a:spLocks noChangeArrowheads="1"/>
          </p:cNvSpPr>
          <p:nvPr/>
        </p:nvSpPr>
        <p:spPr bwMode="auto">
          <a:xfrm>
            <a:off x="4876800" y="36576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dirty="0">
                <a:latin typeface="Calibri"/>
                <a:cs typeface="Calibri"/>
              </a:rPr>
              <a:t>0</a:t>
            </a:r>
          </a:p>
        </p:txBody>
      </p:sp>
      <p:sp>
        <p:nvSpPr>
          <p:cNvPr id="13344" name="Rectangle 36"/>
          <p:cNvSpPr>
            <a:spLocks noChangeArrowheads="1"/>
          </p:cNvSpPr>
          <p:nvPr/>
        </p:nvSpPr>
        <p:spPr bwMode="auto">
          <a:xfrm>
            <a:off x="5105400" y="36576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dirty="0">
                <a:latin typeface="Calibri"/>
                <a:cs typeface="Calibri"/>
              </a:rPr>
              <a:t>0</a:t>
            </a:r>
          </a:p>
        </p:txBody>
      </p:sp>
      <p:sp>
        <p:nvSpPr>
          <p:cNvPr id="13345" name="Rectangle 37"/>
          <p:cNvSpPr>
            <a:spLocks noChangeArrowheads="1"/>
          </p:cNvSpPr>
          <p:nvPr/>
        </p:nvSpPr>
        <p:spPr bwMode="auto">
          <a:xfrm>
            <a:off x="4191000" y="36576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grpSp>
        <p:nvGrpSpPr>
          <p:cNvPr id="3" name="Group 38"/>
          <p:cNvGrpSpPr>
            <a:grpSpLocks/>
          </p:cNvGrpSpPr>
          <p:nvPr/>
        </p:nvGrpSpPr>
        <p:grpSpPr bwMode="auto">
          <a:xfrm>
            <a:off x="6781800" y="3657600"/>
            <a:ext cx="1371600" cy="228600"/>
            <a:chOff x="4416" y="2256"/>
            <a:chExt cx="864" cy="144"/>
          </a:xfrm>
        </p:grpSpPr>
        <p:sp>
          <p:nvSpPr>
            <p:cNvPr id="13363" name="Rectangle 39"/>
            <p:cNvSpPr>
              <a:spLocks noChangeArrowheads="1"/>
            </p:cNvSpPr>
            <p:nvPr/>
          </p:nvSpPr>
          <p:spPr bwMode="auto">
            <a:xfrm>
              <a:off x="4416" y="2256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1800" b="0">
                <a:latin typeface="Calibri"/>
                <a:cs typeface="Calibri"/>
              </a:endParaRPr>
            </a:p>
          </p:txBody>
        </p:sp>
        <p:sp>
          <p:nvSpPr>
            <p:cNvPr id="13364" name="Rectangle 40"/>
            <p:cNvSpPr>
              <a:spLocks noChangeArrowheads="1"/>
            </p:cNvSpPr>
            <p:nvPr/>
          </p:nvSpPr>
          <p:spPr bwMode="auto">
            <a:xfrm>
              <a:off x="4992" y="2256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1800" b="0">
                <a:latin typeface="Calibri"/>
                <a:cs typeface="Calibri"/>
              </a:endParaRPr>
            </a:p>
          </p:txBody>
        </p:sp>
        <p:sp>
          <p:nvSpPr>
            <p:cNvPr id="13365" name="Rectangle 41"/>
            <p:cNvSpPr>
              <a:spLocks noChangeArrowheads="1"/>
            </p:cNvSpPr>
            <p:nvPr/>
          </p:nvSpPr>
          <p:spPr bwMode="auto">
            <a:xfrm>
              <a:off x="5136" y="2256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1800" b="0">
                <a:latin typeface="Calibri"/>
                <a:cs typeface="Calibri"/>
              </a:endParaRPr>
            </a:p>
          </p:txBody>
        </p:sp>
        <p:sp>
          <p:nvSpPr>
            <p:cNvPr id="13366" name="Rectangle 42"/>
            <p:cNvSpPr>
              <a:spLocks noChangeArrowheads="1"/>
            </p:cNvSpPr>
            <p:nvPr/>
          </p:nvSpPr>
          <p:spPr bwMode="auto">
            <a:xfrm>
              <a:off x="4560" y="2256"/>
              <a:ext cx="432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/>
                  <a:cs typeface="Calibri"/>
                </a:rPr>
                <a:t>•••</a:t>
              </a:r>
            </a:p>
          </p:txBody>
        </p:sp>
      </p:grpSp>
      <p:sp>
        <p:nvSpPr>
          <p:cNvPr id="13347" name="Line 43"/>
          <p:cNvSpPr>
            <a:spLocks noChangeShapeType="1"/>
          </p:cNvSpPr>
          <p:nvPr/>
        </p:nvSpPr>
        <p:spPr bwMode="auto">
          <a:xfrm>
            <a:off x="2209800" y="4038600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48" name="Rectangle 44"/>
          <p:cNvSpPr>
            <a:spLocks noChangeArrowheads="1"/>
          </p:cNvSpPr>
          <p:nvPr/>
        </p:nvSpPr>
        <p:spPr bwMode="auto">
          <a:xfrm>
            <a:off x="2642741" y="4133850"/>
            <a:ext cx="116249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dirty="0">
                <a:solidFill>
                  <a:schemeClr val="tx2"/>
                </a:solidFill>
                <a:latin typeface="Calibri" pitchFamily="34" charset="0"/>
                <a:sym typeface="Symbol" pitchFamily="18" charset="2"/>
              </a:rPr>
              <a:t></a:t>
            </a:r>
            <a:r>
              <a:rPr lang="en-US" sz="1600" b="0" i="1" dirty="0">
                <a:latin typeface="Times" pitchFamily="18" charset="0"/>
              </a:rPr>
              <a:t> </a:t>
            </a:r>
            <a:r>
              <a:rPr lang="en-US" b="0" i="1" dirty="0">
                <a:latin typeface="Times" pitchFamily="18" charset="0"/>
              </a:rPr>
              <a:t>u </a:t>
            </a:r>
            <a:r>
              <a:rPr lang="en-US" b="0" dirty="0">
                <a:latin typeface="Times" pitchFamily="18" charset="0"/>
              </a:rPr>
              <a:t>/ 2</a:t>
            </a:r>
            <a:r>
              <a:rPr lang="en-US" b="0" i="1" baseline="30000" dirty="0">
                <a:latin typeface="Times" pitchFamily="18" charset="0"/>
              </a:rPr>
              <a:t>k </a:t>
            </a:r>
            <a:r>
              <a:rPr lang="en-US" b="0" dirty="0">
                <a:solidFill>
                  <a:schemeClr val="tx2"/>
                </a:solidFill>
                <a:latin typeface="Calibri" pitchFamily="34" charset="0"/>
                <a:sym typeface="Symbol" pitchFamily="18" charset="2"/>
              </a:rPr>
              <a:t></a:t>
            </a:r>
          </a:p>
        </p:txBody>
      </p:sp>
      <p:sp>
        <p:nvSpPr>
          <p:cNvPr id="13349" name="Rectangle 45"/>
          <p:cNvSpPr>
            <a:spLocks noChangeArrowheads="1"/>
          </p:cNvSpPr>
          <p:nvPr/>
        </p:nvSpPr>
        <p:spPr bwMode="auto">
          <a:xfrm>
            <a:off x="5334000" y="41910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13350" name="Rectangle 46"/>
          <p:cNvSpPr>
            <a:spLocks noChangeArrowheads="1"/>
          </p:cNvSpPr>
          <p:nvPr/>
        </p:nvSpPr>
        <p:spPr bwMode="auto">
          <a:xfrm>
            <a:off x="5562600" y="41910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13351" name="Rectangle 47"/>
          <p:cNvSpPr>
            <a:spLocks noChangeArrowheads="1"/>
          </p:cNvSpPr>
          <p:nvPr/>
        </p:nvSpPr>
        <p:spPr bwMode="auto">
          <a:xfrm>
            <a:off x="6477000" y="41910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13352" name="Rectangle 48"/>
          <p:cNvSpPr>
            <a:spLocks noChangeArrowheads="1"/>
          </p:cNvSpPr>
          <p:nvPr/>
        </p:nvSpPr>
        <p:spPr bwMode="auto">
          <a:xfrm>
            <a:off x="5791200" y="4191000"/>
            <a:ext cx="6858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13353" name="Text Box 49"/>
          <p:cNvSpPr txBox="1">
            <a:spLocks noChangeArrowheads="1"/>
          </p:cNvSpPr>
          <p:nvPr/>
        </p:nvSpPr>
        <p:spPr bwMode="auto">
          <a:xfrm>
            <a:off x="533400" y="4114800"/>
            <a:ext cx="1036887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dirty="0">
                <a:latin typeface="Calibri" pitchFamily="34" charset="0"/>
              </a:rPr>
              <a:t>Result:</a:t>
            </a:r>
          </a:p>
        </p:txBody>
      </p:sp>
      <p:sp>
        <p:nvSpPr>
          <p:cNvPr id="13354" name="Text Box 50"/>
          <p:cNvSpPr txBox="1">
            <a:spLocks noChangeArrowheads="1"/>
          </p:cNvSpPr>
          <p:nvPr/>
        </p:nvSpPr>
        <p:spPr bwMode="auto">
          <a:xfrm>
            <a:off x="6629400" y="3581400"/>
            <a:ext cx="24293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dirty="0">
                <a:latin typeface="Calibri"/>
                <a:cs typeface="Calibri"/>
              </a:rPr>
              <a:t>.</a:t>
            </a:r>
          </a:p>
        </p:txBody>
      </p:sp>
      <p:sp>
        <p:nvSpPr>
          <p:cNvPr id="13355" name="Text Box 51"/>
          <p:cNvSpPr txBox="1">
            <a:spLocks noChangeArrowheads="1"/>
          </p:cNvSpPr>
          <p:nvPr/>
        </p:nvSpPr>
        <p:spPr bwMode="auto">
          <a:xfrm>
            <a:off x="6934200" y="2667000"/>
            <a:ext cx="1695144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dirty="0">
                <a:latin typeface="Calibri" pitchFamily="34" charset="0"/>
              </a:rPr>
              <a:t>Binary Point</a:t>
            </a:r>
          </a:p>
        </p:txBody>
      </p:sp>
      <p:sp>
        <p:nvSpPr>
          <p:cNvPr id="13356" name="Line 52"/>
          <p:cNvSpPr>
            <a:spLocks noChangeShapeType="1"/>
          </p:cNvSpPr>
          <p:nvPr/>
        </p:nvSpPr>
        <p:spPr bwMode="auto">
          <a:xfrm flipH="1">
            <a:off x="6781800" y="3048000"/>
            <a:ext cx="3048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57" name="Rectangle 53"/>
          <p:cNvSpPr>
            <a:spLocks noChangeArrowheads="1"/>
          </p:cNvSpPr>
          <p:nvPr/>
        </p:nvSpPr>
        <p:spPr bwMode="auto">
          <a:xfrm>
            <a:off x="3962400" y="36576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dirty="0">
                <a:latin typeface="Calibri"/>
                <a:cs typeface="Calibri"/>
              </a:rPr>
              <a:t>0</a:t>
            </a:r>
          </a:p>
        </p:txBody>
      </p:sp>
      <p:sp>
        <p:nvSpPr>
          <p:cNvPr id="13358" name="Rectangle 54"/>
          <p:cNvSpPr>
            <a:spLocks noChangeArrowheads="1"/>
          </p:cNvSpPr>
          <p:nvPr/>
        </p:nvSpPr>
        <p:spPr bwMode="auto">
          <a:xfrm>
            <a:off x="3962400" y="4191000"/>
            <a:ext cx="228600" cy="228600"/>
          </a:xfrm>
          <a:prstGeom prst="rect">
            <a:avLst/>
          </a:prstGeom>
          <a:solidFill>
            <a:srgbClr val="00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13359" name="Rectangle 55"/>
          <p:cNvSpPr>
            <a:spLocks noChangeArrowheads="1"/>
          </p:cNvSpPr>
          <p:nvPr/>
        </p:nvSpPr>
        <p:spPr bwMode="auto">
          <a:xfrm>
            <a:off x="4876800" y="4191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dirty="0">
                <a:latin typeface="Calibri"/>
                <a:cs typeface="Calibri"/>
              </a:rPr>
              <a:t>0</a:t>
            </a:r>
          </a:p>
        </p:txBody>
      </p:sp>
      <p:sp>
        <p:nvSpPr>
          <p:cNvPr id="13360" name="Rectangle 56"/>
          <p:cNvSpPr>
            <a:spLocks noChangeArrowheads="1"/>
          </p:cNvSpPr>
          <p:nvPr/>
        </p:nvSpPr>
        <p:spPr bwMode="auto">
          <a:xfrm>
            <a:off x="5105400" y="4191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dirty="0">
                <a:latin typeface="Calibri"/>
                <a:cs typeface="Calibri"/>
              </a:rPr>
              <a:t>0</a:t>
            </a:r>
          </a:p>
        </p:txBody>
      </p:sp>
      <p:sp>
        <p:nvSpPr>
          <p:cNvPr id="13361" name="Rectangle 57"/>
          <p:cNvSpPr>
            <a:spLocks noChangeArrowheads="1"/>
          </p:cNvSpPr>
          <p:nvPr/>
        </p:nvSpPr>
        <p:spPr bwMode="auto">
          <a:xfrm>
            <a:off x="4191000" y="41910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13362" name="Rectangle 58"/>
          <p:cNvSpPr>
            <a:spLocks noChangeArrowheads="1"/>
          </p:cNvSpPr>
          <p:nvPr/>
        </p:nvSpPr>
        <p:spPr bwMode="auto">
          <a:xfrm>
            <a:off x="3962400" y="4191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dirty="0">
                <a:latin typeface="Calibri"/>
                <a:cs typeface="Calibri"/>
              </a:rPr>
              <a:t>0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31" grpId="0"/>
      <p:bldP spid="13332" grpId="0"/>
      <p:bldP spid="13338" grpId="0" animBg="1"/>
      <p:bldP spid="13339" grpId="0" animBg="1"/>
      <p:bldP spid="13340" grpId="0" animBg="1"/>
      <p:bldP spid="13341" grpId="0" animBg="1"/>
      <p:bldP spid="13342" grpId="0" animBg="1"/>
      <p:bldP spid="13343" grpId="0" animBg="1"/>
      <p:bldP spid="13344" grpId="0" animBg="1"/>
      <p:bldP spid="13345" grpId="0" animBg="1"/>
      <p:bldP spid="13347" grpId="0" animBg="1"/>
      <p:bldP spid="13348" grpId="0"/>
      <p:bldP spid="13349" grpId="0" animBg="1"/>
      <p:bldP spid="13350" grpId="0" animBg="1"/>
      <p:bldP spid="13351" grpId="0" animBg="1"/>
      <p:bldP spid="13352" grpId="0" animBg="1"/>
      <p:bldP spid="13353" grpId="0"/>
      <p:bldP spid="13354" grpId="0"/>
      <p:bldP spid="13355" grpId="0"/>
      <p:bldP spid="13356" grpId="0" animBg="1"/>
      <p:bldP spid="13357" grpId="0" animBg="1"/>
      <p:bldP spid="13358" grpId="0" animBg="1"/>
      <p:bldP spid="13359" grpId="0" animBg="1"/>
      <p:bldP spid="13360" grpId="0" animBg="1"/>
      <p:bldP spid="13361" grpId="0" animBg="1"/>
      <p:bldP spid="13362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Today: Bits, Bytes, and Integers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Representing information as bits</a:t>
            </a:r>
          </a:p>
          <a:p>
            <a:r>
              <a:rPr lang="en-US" dirty="0">
                <a:solidFill>
                  <a:srgbClr val="A6A6A6"/>
                </a:solidFill>
              </a:rPr>
              <a:t>Bit-level manipulations</a:t>
            </a:r>
          </a:p>
          <a:p>
            <a:r>
              <a:rPr lang="en-US" dirty="0"/>
              <a:t>Integers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Representation: unsigned and signed</a:t>
            </a:r>
          </a:p>
          <a:p>
            <a:pPr lvl="1"/>
            <a:r>
              <a:rPr lang="en-US" dirty="0">
                <a:solidFill>
                  <a:srgbClr val="A6A6A6"/>
                </a:solidFill>
              </a:rPr>
              <a:t>Conversion, casting</a:t>
            </a:r>
          </a:p>
          <a:p>
            <a:pPr lvl="1"/>
            <a:r>
              <a:rPr lang="en-US" dirty="0">
                <a:solidFill>
                  <a:srgbClr val="A6A6A6"/>
                </a:solidFill>
              </a:rPr>
              <a:t>Expanding, truncating</a:t>
            </a:r>
          </a:p>
          <a:p>
            <a:pPr lvl="1"/>
            <a:r>
              <a:rPr lang="en-US" dirty="0">
                <a:solidFill>
                  <a:srgbClr val="A6A6A6"/>
                </a:solidFill>
              </a:rPr>
              <a:t>Addition, negation, multiplication, shifting</a:t>
            </a:r>
          </a:p>
          <a:p>
            <a:pPr lvl="1"/>
            <a:r>
              <a:rPr lang="en-US" b="1" dirty="0"/>
              <a:t>Summary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Representations in memory, pointers, strings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Arithmetic: Basic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Addition:</a:t>
            </a:r>
          </a:p>
          <a:p>
            <a:pPr lvl="1"/>
            <a:r>
              <a:rPr lang="en-US" dirty="0"/>
              <a:t>Unsigned/signed: Normal addition followed by truncate,</a:t>
            </a:r>
            <a:br>
              <a:rPr lang="en-US" dirty="0"/>
            </a:br>
            <a:r>
              <a:rPr lang="en-US" dirty="0"/>
              <a:t>same operation on bit level</a:t>
            </a:r>
          </a:p>
          <a:p>
            <a:pPr lvl="1"/>
            <a:r>
              <a:rPr lang="en-US" dirty="0"/>
              <a:t>Unsigned: addition mod 2</a:t>
            </a:r>
            <a:r>
              <a:rPr lang="en-US" baseline="30000" dirty="0"/>
              <a:t>w</a:t>
            </a:r>
          </a:p>
          <a:p>
            <a:pPr lvl="2"/>
            <a:r>
              <a:rPr lang="en-US" dirty="0"/>
              <a:t>Mathematical addition + possible subtraction of 2</a:t>
            </a:r>
            <a:r>
              <a:rPr lang="en-US" baseline="30000" dirty="0"/>
              <a:t>w</a:t>
            </a:r>
            <a:endParaRPr lang="en-US" dirty="0"/>
          </a:p>
          <a:p>
            <a:pPr lvl="1"/>
            <a:r>
              <a:rPr lang="en-US" dirty="0"/>
              <a:t>Signed: modified addition mod 2</a:t>
            </a:r>
            <a:r>
              <a:rPr lang="en-US" baseline="30000" dirty="0"/>
              <a:t>w </a:t>
            </a:r>
            <a:r>
              <a:rPr lang="en-US" dirty="0"/>
              <a:t>(result in proper range)</a:t>
            </a:r>
            <a:endParaRPr lang="en-US" baseline="30000" dirty="0"/>
          </a:p>
          <a:p>
            <a:pPr lvl="2"/>
            <a:r>
              <a:rPr lang="en-US" dirty="0"/>
              <a:t>Mathematical addition + possible addition or subtraction of 2</a:t>
            </a:r>
            <a:r>
              <a:rPr lang="en-US" baseline="30000" dirty="0"/>
              <a:t>w</a:t>
            </a:r>
            <a:endParaRPr lang="en-US" dirty="0"/>
          </a:p>
          <a:p>
            <a:pPr lvl="2"/>
            <a:endParaRPr lang="en-US" dirty="0"/>
          </a:p>
          <a:p>
            <a:r>
              <a:rPr lang="en-US" dirty="0"/>
              <a:t>Multiplication:</a:t>
            </a:r>
          </a:p>
          <a:p>
            <a:pPr lvl="1"/>
            <a:r>
              <a:rPr lang="en-US" dirty="0"/>
              <a:t>Unsigned/signed: Normal multiplication followed by truncate, same operation on bit level</a:t>
            </a:r>
          </a:p>
          <a:p>
            <a:pPr lvl="1"/>
            <a:r>
              <a:rPr lang="en-US" dirty="0"/>
              <a:t>Unsigned: multiplication mod 2</a:t>
            </a:r>
            <a:r>
              <a:rPr lang="en-US" baseline="30000" dirty="0"/>
              <a:t>w</a:t>
            </a:r>
          </a:p>
          <a:p>
            <a:pPr lvl="1"/>
            <a:r>
              <a:rPr lang="en-US" dirty="0"/>
              <a:t>Signed: modified multiplication mod 2</a:t>
            </a:r>
            <a:r>
              <a:rPr lang="en-US" baseline="30000" dirty="0"/>
              <a:t>w </a:t>
            </a:r>
            <a:r>
              <a:rPr lang="en-US" dirty="0"/>
              <a:t>(result in proper range)</a:t>
            </a:r>
            <a:endParaRPr lang="en-US" baseline="30000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609600"/>
            <a:ext cx="7450138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Why Should I Use Unsigned?</a:t>
            </a:r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9412" y="1404937"/>
            <a:ext cx="8307388" cy="5224463"/>
          </a:xfrm>
        </p:spPr>
        <p:txBody>
          <a:bodyPr/>
          <a:lstStyle/>
          <a:p>
            <a:pPr eaLnBrk="1" hangingPunct="1">
              <a:defRPr/>
            </a:pPr>
            <a:r>
              <a:rPr lang="en-US" i="1" dirty="0"/>
              <a:t>Don’t</a:t>
            </a:r>
            <a:r>
              <a:rPr lang="en-US" dirty="0"/>
              <a:t> use without understanding implications</a:t>
            </a:r>
          </a:p>
          <a:p>
            <a:pPr lvl="1" eaLnBrk="1" hangingPunct="1">
              <a:defRPr/>
            </a:pPr>
            <a:r>
              <a:rPr lang="en-US" dirty="0"/>
              <a:t>Easy to make mistakes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800" b="1" dirty="0">
                <a:latin typeface="Courier New" pitchFamily="49" charset="0"/>
              </a:rPr>
              <a:t>unsigned </a:t>
            </a:r>
            <a:r>
              <a:rPr lang="en-US" sz="1800" b="1" dirty="0" err="1"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;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800" b="1" dirty="0">
                <a:latin typeface="Courier New" pitchFamily="49" charset="0"/>
              </a:rPr>
              <a:t>for (</a:t>
            </a:r>
            <a:r>
              <a:rPr lang="en-US" sz="1800" b="1" dirty="0" err="1"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 = cnt-2; </a:t>
            </a:r>
            <a:r>
              <a:rPr lang="en-US" sz="1800" b="1" dirty="0" err="1"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 &gt;= 0; </a:t>
            </a:r>
            <a:r>
              <a:rPr lang="en-US" sz="1800" b="1" dirty="0" err="1"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--)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800" b="1" dirty="0">
                <a:latin typeface="Courier New" pitchFamily="49" charset="0"/>
              </a:rPr>
              <a:t>  a[</a:t>
            </a:r>
            <a:r>
              <a:rPr lang="en-US" sz="1800" b="1" dirty="0" err="1"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] += a[i+1];</a:t>
            </a:r>
          </a:p>
          <a:p>
            <a:pPr lvl="1" eaLnBrk="1" hangingPunct="1">
              <a:defRPr/>
            </a:pPr>
            <a:endParaRPr lang="en-US" dirty="0"/>
          </a:p>
          <a:p>
            <a:pPr lvl="1" eaLnBrk="1" hangingPunct="1">
              <a:defRPr/>
            </a:pPr>
            <a:r>
              <a:rPr lang="en-US" dirty="0"/>
              <a:t>Can be very subtle</a:t>
            </a:r>
          </a:p>
          <a:p>
            <a:pPr lvl="2">
              <a:buNone/>
              <a:defRPr/>
            </a:pPr>
            <a:r>
              <a:rPr lang="en-US" sz="1800" b="1" dirty="0">
                <a:latin typeface="Courier New" pitchFamily="49" charset="0"/>
              </a:rPr>
              <a:t>#define DELTA </a:t>
            </a:r>
            <a:r>
              <a:rPr lang="en-US" sz="1800" b="1" dirty="0" err="1">
                <a:latin typeface="Courier New" pitchFamily="49" charset="0"/>
              </a:rPr>
              <a:t>sizeof</a:t>
            </a:r>
            <a:r>
              <a:rPr lang="en-US" sz="1800" b="1" dirty="0">
                <a:latin typeface="Courier New" pitchFamily="49" charset="0"/>
              </a:rPr>
              <a:t>(</a:t>
            </a:r>
            <a:r>
              <a:rPr lang="en-US" sz="1800" b="1" dirty="0" err="1">
                <a:latin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</a:rPr>
              <a:t>)</a:t>
            </a:r>
          </a:p>
          <a:p>
            <a:pPr lvl="2">
              <a:buNone/>
              <a:defRPr/>
            </a:pPr>
            <a:r>
              <a:rPr lang="en-US" sz="1800" b="1" dirty="0" err="1">
                <a:latin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 err="1"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;</a:t>
            </a:r>
          </a:p>
          <a:p>
            <a:pPr lvl="2">
              <a:buNone/>
              <a:defRPr/>
            </a:pPr>
            <a:r>
              <a:rPr lang="en-US" sz="1800" b="1" dirty="0">
                <a:latin typeface="Courier New" pitchFamily="49" charset="0"/>
              </a:rPr>
              <a:t>for (</a:t>
            </a:r>
            <a:r>
              <a:rPr lang="en-US" sz="1800" b="1" dirty="0" err="1"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 = CNT; </a:t>
            </a:r>
            <a:r>
              <a:rPr lang="en-US" sz="1800" b="1" dirty="0" err="1"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-DELTA &gt;= 0; </a:t>
            </a:r>
            <a:r>
              <a:rPr lang="en-US" sz="1800" b="1" dirty="0" err="1"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-= DELTA)</a:t>
            </a:r>
          </a:p>
          <a:p>
            <a:pPr lvl="2">
              <a:buNone/>
              <a:defRPr/>
            </a:pPr>
            <a:r>
              <a:rPr lang="en-US" sz="1800" b="1" dirty="0">
                <a:latin typeface="Courier New" pitchFamily="49" charset="0"/>
              </a:rPr>
              <a:t>  . . .</a:t>
            </a:r>
          </a:p>
        </p:txBody>
      </p:sp>
    </p:spTree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609600"/>
            <a:ext cx="7450138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Counting Down with Unsigned</a:t>
            </a:r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9412" y="1404937"/>
            <a:ext cx="8307388" cy="5224463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Proper way to use unsigned as loop index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800" b="1" dirty="0">
                <a:latin typeface="Courier New" pitchFamily="49" charset="0"/>
              </a:rPr>
              <a:t>unsigned </a:t>
            </a:r>
            <a:r>
              <a:rPr lang="en-US" sz="1800" b="1" dirty="0" err="1"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;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800" b="1" dirty="0">
                <a:latin typeface="Courier New" pitchFamily="49" charset="0"/>
              </a:rPr>
              <a:t>for (</a:t>
            </a:r>
            <a:r>
              <a:rPr lang="en-US" sz="1800" b="1" dirty="0" err="1"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 = cnt-2; </a:t>
            </a:r>
            <a:r>
              <a:rPr lang="en-US" sz="1800" b="1" dirty="0" err="1"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</a:rPr>
              <a:t>&lt;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</a:rPr>
              <a:t>cnt</a:t>
            </a:r>
            <a:r>
              <a:rPr lang="en-US" sz="1800" b="1" dirty="0">
                <a:latin typeface="Courier New" pitchFamily="49" charset="0"/>
              </a:rPr>
              <a:t>; </a:t>
            </a:r>
            <a:r>
              <a:rPr lang="en-US" sz="1800" b="1" dirty="0" err="1"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--)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800" b="1" dirty="0">
                <a:latin typeface="Courier New" pitchFamily="49" charset="0"/>
              </a:rPr>
              <a:t>  a[</a:t>
            </a:r>
            <a:r>
              <a:rPr lang="en-US" sz="1800" b="1" dirty="0" err="1"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] += a[i+1];</a:t>
            </a:r>
            <a:endParaRPr lang="en-US" dirty="0"/>
          </a:p>
          <a:p>
            <a:pPr>
              <a:defRPr/>
            </a:pPr>
            <a:r>
              <a:rPr lang="en-US" dirty="0"/>
              <a:t>See Robert </a:t>
            </a:r>
            <a:r>
              <a:rPr lang="en-US" dirty="0" err="1"/>
              <a:t>Seacord</a:t>
            </a:r>
            <a:r>
              <a:rPr lang="en-US" dirty="0"/>
              <a:t>, </a:t>
            </a:r>
            <a:r>
              <a:rPr lang="en-US" i="1" dirty="0"/>
              <a:t>Secure Coding in C and C++</a:t>
            </a:r>
          </a:p>
          <a:p>
            <a:pPr lvl="1">
              <a:defRPr/>
            </a:pPr>
            <a:r>
              <a:rPr lang="en-US" dirty="0"/>
              <a:t>C Standard guarantees that unsigned addition will behave like modular arithmetic</a:t>
            </a:r>
          </a:p>
          <a:p>
            <a:pPr lvl="2">
              <a:defRPr/>
            </a:pPr>
            <a:r>
              <a:rPr lang="en-US" dirty="0"/>
              <a:t>0 – 1 </a:t>
            </a:r>
            <a:r>
              <a:rPr lang="en-US" dirty="0">
                <a:sym typeface="Wingdings"/>
              </a:rPr>
              <a:t> </a:t>
            </a:r>
            <a:r>
              <a:rPr lang="en-US" i="1" dirty="0" err="1">
                <a:sym typeface="Wingdings"/>
              </a:rPr>
              <a:t>UMax</a:t>
            </a:r>
            <a:endParaRPr lang="en-US" i="1" dirty="0">
              <a:sym typeface="Wingdings"/>
            </a:endParaRPr>
          </a:p>
          <a:p>
            <a:pPr>
              <a:defRPr/>
            </a:pPr>
            <a:r>
              <a:rPr lang="en-US" dirty="0"/>
              <a:t>Even better</a:t>
            </a:r>
          </a:p>
          <a:p>
            <a:pPr lvl="2">
              <a:buNone/>
              <a:defRPr/>
            </a:pP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</a:rPr>
              <a:t>size_t</a:t>
            </a: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 err="1"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;</a:t>
            </a:r>
          </a:p>
          <a:p>
            <a:pPr lvl="2">
              <a:buNone/>
              <a:defRPr/>
            </a:pPr>
            <a:r>
              <a:rPr lang="en-US" sz="1800" b="1" dirty="0">
                <a:latin typeface="Courier New" pitchFamily="49" charset="0"/>
              </a:rPr>
              <a:t>for (</a:t>
            </a:r>
            <a:r>
              <a:rPr lang="en-US" sz="1800" b="1" dirty="0" err="1"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 = cnt-2; </a:t>
            </a:r>
            <a:r>
              <a:rPr lang="en-US" sz="1800" b="1" dirty="0" err="1"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 &lt; </a:t>
            </a:r>
            <a:r>
              <a:rPr lang="en-US" sz="1800" b="1" dirty="0" err="1">
                <a:latin typeface="Courier New" pitchFamily="49" charset="0"/>
              </a:rPr>
              <a:t>cnt</a:t>
            </a:r>
            <a:r>
              <a:rPr lang="en-US" sz="1800" b="1" dirty="0">
                <a:latin typeface="Courier New" pitchFamily="49" charset="0"/>
              </a:rPr>
              <a:t>; </a:t>
            </a:r>
            <a:r>
              <a:rPr lang="en-US" sz="1800" b="1" dirty="0" err="1"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--)</a:t>
            </a:r>
          </a:p>
          <a:p>
            <a:pPr lvl="2">
              <a:buNone/>
              <a:defRPr/>
            </a:pPr>
            <a:r>
              <a:rPr lang="en-US" sz="1800" b="1" dirty="0">
                <a:latin typeface="Courier New" pitchFamily="49" charset="0"/>
              </a:rPr>
              <a:t>  a[</a:t>
            </a:r>
            <a:r>
              <a:rPr lang="en-US" sz="1800" b="1" dirty="0" err="1"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] += a[i+1];</a:t>
            </a:r>
          </a:p>
          <a:p>
            <a:pPr lvl="1">
              <a:defRPr/>
            </a:pPr>
            <a:r>
              <a:rPr lang="en-US" sz="1800" dirty="0"/>
              <a:t>Data type </a:t>
            </a:r>
            <a:r>
              <a:rPr lang="en-US" sz="1800" b="1" dirty="0" err="1">
                <a:latin typeface="Courier New"/>
                <a:cs typeface="Courier New"/>
              </a:rPr>
              <a:t>size_t</a:t>
            </a:r>
            <a:r>
              <a:rPr lang="en-US" sz="1800" dirty="0"/>
              <a:t> defined as unsigned value with length = word size</a:t>
            </a:r>
          </a:p>
          <a:p>
            <a:pPr lvl="1">
              <a:defRPr/>
            </a:pPr>
            <a:r>
              <a:rPr lang="en-US" sz="1800" dirty="0"/>
              <a:t>Code will work even if</a:t>
            </a:r>
            <a:r>
              <a:rPr lang="en-US" sz="1800" b="1" dirty="0">
                <a:latin typeface="Courier New"/>
                <a:cs typeface="Courier New"/>
              </a:rPr>
              <a:t> </a:t>
            </a:r>
            <a:r>
              <a:rPr lang="en-US" sz="1800" b="1" dirty="0" err="1">
                <a:latin typeface="Courier New"/>
                <a:cs typeface="Courier New"/>
              </a:rPr>
              <a:t>cnt</a:t>
            </a:r>
            <a:r>
              <a:rPr lang="en-US" sz="1800" dirty="0"/>
              <a:t> = </a:t>
            </a:r>
            <a:r>
              <a:rPr lang="en-US" sz="1800" i="1" dirty="0" err="1"/>
              <a:t>UMax</a:t>
            </a:r>
            <a:endParaRPr lang="en-US" sz="1800" i="1" dirty="0"/>
          </a:p>
          <a:p>
            <a:pPr lvl="1">
              <a:defRPr/>
            </a:pPr>
            <a:r>
              <a:rPr lang="en-US" sz="1800" dirty="0"/>
              <a:t>What if </a:t>
            </a:r>
            <a:r>
              <a:rPr lang="en-US" sz="1800" b="1" dirty="0" err="1">
                <a:latin typeface="Courier New"/>
                <a:cs typeface="Courier New"/>
              </a:rPr>
              <a:t>cnt</a:t>
            </a:r>
            <a:r>
              <a:rPr lang="en-US" sz="1800" dirty="0"/>
              <a:t> is signed and &lt; 0?</a:t>
            </a:r>
          </a:p>
          <a:p>
            <a:pPr lvl="2">
              <a:buNone/>
              <a:defRPr/>
            </a:pPr>
            <a:endParaRPr lang="en-US" sz="1800" b="1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849515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/>
              <a:t>Encoding Byte Values</a:t>
            </a:r>
          </a:p>
        </p:txBody>
      </p:sp>
      <p:sp>
        <p:nvSpPr>
          <p:cNvPr id="43013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Byte = 8 bits</a:t>
            </a:r>
          </a:p>
          <a:p>
            <a:pPr marL="552450" lvl="1" eaLnBrk="1" hangingPunct="1"/>
            <a:r>
              <a:rPr lang="en-US" dirty="0"/>
              <a:t>Binary 00000000</a:t>
            </a:r>
            <a:r>
              <a:rPr lang="en-US" baseline="-6000" dirty="0"/>
              <a:t>2</a:t>
            </a:r>
            <a:r>
              <a:rPr lang="en-US" dirty="0"/>
              <a:t> to 11111111</a:t>
            </a:r>
            <a:r>
              <a:rPr lang="en-US" baseline="-6000" dirty="0"/>
              <a:t>2</a:t>
            </a:r>
            <a:endParaRPr lang="en-US" dirty="0"/>
          </a:p>
          <a:p>
            <a:pPr marL="552450" lvl="1" eaLnBrk="1" hangingPunct="1"/>
            <a:r>
              <a:rPr lang="en-US" dirty="0"/>
              <a:t>Decimal: 0</a:t>
            </a:r>
            <a:r>
              <a:rPr lang="en-US" baseline="-6000" dirty="0"/>
              <a:t>10</a:t>
            </a:r>
            <a:r>
              <a:rPr lang="en-US" dirty="0"/>
              <a:t> to 255</a:t>
            </a:r>
            <a:r>
              <a:rPr lang="en-US" baseline="-6000" dirty="0"/>
              <a:t>10</a:t>
            </a:r>
            <a:endParaRPr lang="en-US" dirty="0"/>
          </a:p>
          <a:p>
            <a:pPr marL="552450" lvl="1" eaLnBrk="1" hangingPunct="1"/>
            <a:r>
              <a:rPr lang="en-US" dirty="0"/>
              <a:t>Hexadecimal 00</a:t>
            </a:r>
            <a:r>
              <a:rPr lang="en-US" baseline="-6000" dirty="0"/>
              <a:t>16</a:t>
            </a:r>
            <a:r>
              <a:rPr lang="en-US" dirty="0"/>
              <a:t> to FF</a:t>
            </a:r>
            <a:r>
              <a:rPr lang="en-US" baseline="-6000" dirty="0"/>
              <a:t>16</a:t>
            </a:r>
            <a:endParaRPr lang="en-US" dirty="0"/>
          </a:p>
          <a:p>
            <a:pPr marL="838200" lvl="2" eaLnBrk="1" hangingPunct="1"/>
            <a:r>
              <a:rPr lang="en-US" dirty="0"/>
              <a:t>Base 16 number representation</a:t>
            </a:r>
          </a:p>
          <a:p>
            <a:pPr marL="838200" lvl="2" eaLnBrk="1" hangingPunct="1"/>
            <a:r>
              <a:rPr lang="en-US" dirty="0"/>
              <a:t>Use characters ‘0’ to ‘9’ and ‘A’ to ‘F’</a:t>
            </a:r>
          </a:p>
          <a:p>
            <a:pPr marL="838200" lvl="2" eaLnBrk="1" hangingPunct="1"/>
            <a:r>
              <a:rPr lang="en-US" dirty="0"/>
              <a:t>Write FA1D37B</a:t>
            </a:r>
            <a:r>
              <a:rPr lang="en-US" baseline="-6000" dirty="0"/>
              <a:t>16</a:t>
            </a:r>
            <a:r>
              <a:rPr lang="en-US" dirty="0"/>
              <a:t> in C as</a:t>
            </a:r>
          </a:p>
          <a:p>
            <a:pPr marL="1295400" lvl="3"/>
            <a:r>
              <a:rPr lang="en-US" dirty="0"/>
              <a:t>0xFA1D37B</a:t>
            </a:r>
          </a:p>
          <a:p>
            <a:pPr marL="1295400" lvl="3"/>
            <a:r>
              <a:rPr lang="en-US" dirty="0"/>
              <a:t>0xfa1d37b </a:t>
            </a:r>
          </a:p>
          <a:p>
            <a:pPr marL="1181100" lvl="3" eaLnBrk="1" hangingPunct="1">
              <a:buNone/>
            </a:pPr>
            <a:endParaRPr lang="en-US" dirty="0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6553200" y="1106488"/>
            <a:ext cx="1851025" cy="4591050"/>
            <a:chOff x="0" y="0"/>
            <a:chExt cx="1166" cy="2891"/>
          </a:xfrm>
        </p:grpSpPr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0" y="507"/>
              <a:ext cx="1104" cy="2384"/>
              <a:chOff x="0" y="0"/>
              <a:chExt cx="1104" cy="2384"/>
            </a:xfrm>
          </p:grpSpPr>
          <p:grpSp>
            <p:nvGrpSpPr>
              <p:cNvPr id="4" name="Group 7"/>
              <p:cNvGrpSpPr>
                <a:grpSpLocks/>
              </p:cNvGrpSpPr>
              <p:nvPr/>
            </p:nvGrpSpPr>
            <p:grpSpPr bwMode="auto">
              <a:xfrm>
                <a:off x="0" y="0"/>
                <a:ext cx="288" cy="224"/>
                <a:chOff x="0" y="0"/>
                <a:chExt cx="288" cy="224"/>
              </a:xfrm>
            </p:grpSpPr>
            <p:sp>
              <p:nvSpPr>
                <p:cNvPr id="43161" name="Rectangle 8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62" name="Rectangle 9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</a:t>
                  </a:r>
                </a:p>
              </p:txBody>
            </p:sp>
          </p:grpSp>
          <p:grpSp>
            <p:nvGrpSpPr>
              <p:cNvPr id="5" name="Group 10"/>
              <p:cNvGrpSpPr>
                <a:grpSpLocks/>
              </p:cNvGrpSpPr>
              <p:nvPr/>
            </p:nvGrpSpPr>
            <p:grpSpPr bwMode="auto">
              <a:xfrm>
                <a:off x="288" y="0"/>
                <a:ext cx="288" cy="224"/>
                <a:chOff x="0" y="0"/>
                <a:chExt cx="288" cy="224"/>
              </a:xfrm>
            </p:grpSpPr>
            <p:sp>
              <p:nvSpPr>
                <p:cNvPr id="43159" name="Rectangle 11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60" name="Rectangle 12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</a:t>
                  </a:r>
                </a:p>
              </p:txBody>
            </p:sp>
          </p:grpSp>
          <p:grpSp>
            <p:nvGrpSpPr>
              <p:cNvPr id="6" name="Group 13"/>
              <p:cNvGrpSpPr>
                <a:grpSpLocks/>
              </p:cNvGrpSpPr>
              <p:nvPr/>
            </p:nvGrpSpPr>
            <p:grpSpPr bwMode="auto">
              <a:xfrm>
                <a:off x="576" y="0"/>
                <a:ext cx="528" cy="224"/>
                <a:chOff x="0" y="0"/>
                <a:chExt cx="528" cy="224"/>
              </a:xfrm>
            </p:grpSpPr>
            <p:sp>
              <p:nvSpPr>
                <p:cNvPr id="43157" name="Rectangle 14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58" name="Rectangle 15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0000</a:t>
                  </a:r>
                </a:p>
              </p:txBody>
            </p:sp>
          </p:grpSp>
          <p:grpSp>
            <p:nvGrpSpPr>
              <p:cNvPr id="7" name="Group 16"/>
              <p:cNvGrpSpPr>
                <a:grpSpLocks/>
              </p:cNvGrpSpPr>
              <p:nvPr/>
            </p:nvGrpSpPr>
            <p:grpSpPr bwMode="auto">
              <a:xfrm>
                <a:off x="0" y="144"/>
                <a:ext cx="288" cy="224"/>
                <a:chOff x="0" y="0"/>
                <a:chExt cx="288" cy="224"/>
              </a:xfrm>
            </p:grpSpPr>
            <p:sp>
              <p:nvSpPr>
                <p:cNvPr id="43155" name="Rectangle 17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56" name="Rectangle 18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</a:t>
                  </a:r>
                </a:p>
              </p:txBody>
            </p:sp>
          </p:grpSp>
          <p:grpSp>
            <p:nvGrpSpPr>
              <p:cNvPr id="8" name="Group 19"/>
              <p:cNvGrpSpPr>
                <a:grpSpLocks/>
              </p:cNvGrpSpPr>
              <p:nvPr/>
            </p:nvGrpSpPr>
            <p:grpSpPr bwMode="auto">
              <a:xfrm>
                <a:off x="288" y="144"/>
                <a:ext cx="288" cy="224"/>
                <a:chOff x="0" y="0"/>
                <a:chExt cx="288" cy="224"/>
              </a:xfrm>
            </p:grpSpPr>
            <p:sp>
              <p:nvSpPr>
                <p:cNvPr id="43153" name="Rectangle 20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54" name="Rectangle 21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</a:t>
                  </a:r>
                </a:p>
              </p:txBody>
            </p:sp>
          </p:grpSp>
          <p:grpSp>
            <p:nvGrpSpPr>
              <p:cNvPr id="9" name="Group 22"/>
              <p:cNvGrpSpPr>
                <a:grpSpLocks/>
              </p:cNvGrpSpPr>
              <p:nvPr/>
            </p:nvGrpSpPr>
            <p:grpSpPr bwMode="auto">
              <a:xfrm>
                <a:off x="576" y="144"/>
                <a:ext cx="528" cy="224"/>
                <a:chOff x="0" y="0"/>
                <a:chExt cx="528" cy="224"/>
              </a:xfrm>
            </p:grpSpPr>
            <p:sp>
              <p:nvSpPr>
                <p:cNvPr id="43151" name="Rectangle 23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52" name="Rectangle 24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0001</a:t>
                  </a:r>
                </a:p>
              </p:txBody>
            </p:sp>
          </p:grpSp>
          <p:grpSp>
            <p:nvGrpSpPr>
              <p:cNvPr id="10" name="Group 25"/>
              <p:cNvGrpSpPr>
                <a:grpSpLocks/>
              </p:cNvGrpSpPr>
              <p:nvPr/>
            </p:nvGrpSpPr>
            <p:grpSpPr bwMode="auto">
              <a:xfrm>
                <a:off x="0" y="288"/>
                <a:ext cx="288" cy="224"/>
                <a:chOff x="0" y="0"/>
                <a:chExt cx="288" cy="224"/>
              </a:xfrm>
            </p:grpSpPr>
            <p:sp>
              <p:nvSpPr>
                <p:cNvPr id="43149" name="Rectangle 26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50" name="Rectangle 27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2</a:t>
                  </a:r>
                </a:p>
              </p:txBody>
            </p:sp>
          </p:grpSp>
          <p:grpSp>
            <p:nvGrpSpPr>
              <p:cNvPr id="11" name="Group 28"/>
              <p:cNvGrpSpPr>
                <a:grpSpLocks/>
              </p:cNvGrpSpPr>
              <p:nvPr/>
            </p:nvGrpSpPr>
            <p:grpSpPr bwMode="auto">
              <a:xfrm>
                <a:off x="288" y="288"/>
                <a:ext cx="288" cy="224"/>
                <a:chOff x="0" y="0"/>
                <a:chExt cx="288" cy="224"/>
              </a:xfrm>
            </p:grpSpPr>
            <p:sp>
              <p:nvSpPr>
                <p:cNvPr id="43147" name="Rectangle 29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48" name="Rectangle 30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2</a:t>
                  </a:r>
                </a:p>
              </p:txBody>
            </p:sp>
          </p:grpSp>
          <p:grpSp>
            <p:nvGrpSpPr>
              <p:cNvPr id="12" name="Group 31"/>
              <p:cNvGrpSpPr>
                <a:grpSpLocks/>
              </p:cNvGrpSpPr>
              <p:nvPr/>
            </p:nvGrpSpPr>
            <p:grpSpPr bwMode="auto">
              <a:xfrm>
                <a:off x="576" y="288"/>
                <a:ext cx="528" cy="224"/>
                <a:chOff x="0" y="0"/>
                <a:chExt cx="528" cy="224"/>
              </a:xfrm>
            </p:grpSpPr>
            <p:sp>
              <p:nvSpPr>
                <p:cNvPr id="43145" name="Rectangle 32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46" name="Rectangle 33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0010</a:t>
                  </a:r>
                </a:p>
              </p:txBody>
            </p:sp>
          </p:grpSp>
          <p:grpSp>
            <p:nvGrpSpPr>
              <p:cNvPr id="13" name="Group 34"/>
              <p:cNvGrpSpPr>
                <a:grpSpLocks/>
              </p:cNvGrpSpPr>
              <p:nvPr/>
            </p:nvGrpSpPr>
            <p:grpSpPr bwMode="auto">
              <a:xfrm>
                <a:off x="0" y="432"/>
                <a:ext cx="288" cy="224"/>
                <a:chOff x="0" y="0"/>
                <a:chExt cx="288" cy="224"/>
              </a:xfrm>
            </p:grpSpPr>
            <p:sp>
              <p:nvSpPr>
                <p:cNvPr id="43143" name="Rectangle 35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44" name="Rectangle 36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3</a:t>
                  </a:r>
                </a:p>
              </p:txBody>
            </p:sp>
          </p:grpSp>
          <p:grpSp>
            <p:nvGrpSpPr>
              <p:cNvPr id="14" name="Group 37"/>
              <p:cNvGrpSpPr>
                <a:grpSpLocks/>
              </p:cNvGrpSpPr>
              <p:nvPr/>
            </p:nvGrpSpPr>
            <p:grpSpPr bwMode="auto">
              <a:xfrm>
                <a:off x="288" y="432"/>
                <a:ext cx="288" cy="224"/>
                <a:chOff x="0" y="0"/>
                <a:chExt cx="288" cy="224"/>
              </a:xfrm>
            </p:grpSpPr>
            <p:sp>
              <p:nvSpPr>
                <p:cNvPr id="43141" name="Rectangle 38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42" name="Rectangle 39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3</a:t>
                  </a:r>
                </a:p>
              </p:txBody>
            </p:sp>
          </p:grpSp>
          <p:grpSp>
            <p:nvGrpSpPr>
              <p:cNvPr id="15" name="Group 40"/>
              <p:cNvGrpSpPr>
                <a:grpSpLocks/>
              </p:cNvGrpSpPr>
              <p:nvPr/>
            </p:nvGrpSpPr>
            <p:grpSpPr bwMode="auto">
              <a:xfrm>
                <a:off x="576" y="432"/>
                <a:ext cx="528" cy="224"/>
                <a:chOff x="0" y="0"/>
                <a:chExt cx="528" cy="224"/>
              </a:xfrm>
            </p:grpSpPr>
            <p:sp>
              <p:nvSpPr>
                <p:cNvPr id="43139" name="Rectangle 41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40" name="Rectangle 42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0011</a:t>
                  </a:r>
                </a:p>
              </p:txBody>
            </p:sp>
          </p:grpSp>
          <p:grpSp>
            <p:nvGrpSpPr>
              <p:cNvPr id="16" name="Group 43"/>
              <p:cNvGrpSpPr>
                <a:grpSpLocks/>
              </p:cNvGrpSpPr>
              <p:nvPr/>
            </p:nvGrpSpPr>
            <p:grpSpPr bwMode="auto">
              <a:xfrm>
                <a:off x="0" y="576"/>
                <a:ext cx="288" cy="224"/>
                <a:chOff x="0" y="0"/>
                <a:chExt cx="288" cy="224"/>
              </a:xfrm>
            </p:grpSpPr>
            <p:sp>
              <p:nvSpPr>
                <p:cNvPr id="43137" name="Rectangle 44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38" name="Rectangle 45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4</a:t>
                  </a:r>
                </a:p>
              </p:txBody>
            </p:sp>
          </p:grpSp>
          <p:grpSp>
            <p:nvGrpSpPr>
              <p:cNvPr id="17" name="Group 46"/>
              <p:cNvGrpSpPr>
                <a:grpSpLocks/>
              </p:cNvGrpSpPr>
              <p:nvPr/>
            </p:nvGrpSpPr>
            <p:grpSpPr bwMode="auto">
              <a:xfrm>
                <a:off x="288" y="576"/>
                <a:ext cx="288" cy="224"/>
                <a:chOff x="0" y="0"/>
                <a:chExt cx="288" cy="224"/>
              </a:xfrm>
            </p:grpSpPr>
            <p:sp>
              <p:nvSpPr>
                <p:cNvPr id="43135" name="Rectangle 47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36" name="Rectangle 48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4</a:t>
                  </a:r>
                </a:p>
              </p:txBody>
            </p:sp>
          </p:grpSp>
          <p:grpSp>
            <p:nvGrpSpPr>
              <p:cNvPr id="18" name="Group 49"/>
              <p:cNvGrpSpPr>
                <a:grpSpLocks/>
              </p:cNvGrpSpPr>
              <p:nvPr/>
            </p:nvGrpSpPr>
            <p:grpSpPr bwMode="auto">
              <a:xfrm>
                <a:off x="576" y="576"/>
                <a:ext cx="528" cy="224"/>
                <a:chOff x="0" y="0"/>
                <a:chExt cx="528" cy="224"/>
              </a:xfrm>
            </p:grpSpPr>
            <p:sp>
              <p:nvSpPr>
                <p:cNvPr id="43133" name="Rectangle 50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34" name="Rectangle 51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0100</a:t>
                  </a:r>
                </a:p>
              </p:txBody>
            </p:sp>
          </p:grpSp>
          <p:grpSp>
            <p:nvGrpSpPr>
              <p:cNvPr id="19" name="Group 52"/>
              <p:cNvGrpSpPr>
                <a:grpSpLocks/>
              </p:cNvGrpSpPr>
              <p:nvPr/>
            </p:nvGrpSpPr>
            <p:grpSpPr bwMode="auto">
              <a:xfrm>
                <a:off x="0" y="720"/>
                <a:ext cx="288" cy="224"/>
                <a:chOff x="0" y="0"/>
                <a:chExt cx="288" cy="224"/>
              </a:xfrm>
            </p:grpSpPr>
            <p:sp>
              <p:nvSpPr>
                <p:cNvPr id="43131" name="Rectangle 53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32" name="Rectangle 54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5</a:t>
                  </a:r>
                </a:p>
              </p:txBody>
            </p:sp>
          </p:grpSp>
          <p:grpSp>
            <p:nvGrpSpPr>
              <p:cNvPr id="20" name="Group 55"/>
              <p:cNvGrpSpPr>
                <a:grpSpLocks/>
              </p:cNvGrpSpPr>
              <p:nvPr/>
            </p:nvGrpSpPr>
            <p:grpSpPr bwMode="auto">
              <a:xfrm>
                <a:off x="288" y="720"/>
                <a:ext cx="288" cy="224"/>
                <a:chOff x="0" y="0"/>
                <a:chExt cx="288" cy="224"/>
              </a:xfrm>
            </p:grpSpPr>
            <p:sp>
              <p:nvSpPr>
                <p:cNvPr id="43129" name="Rectangle 56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30" name="Rectangle 57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5</a:t>
                  </a:r>
                </a:p>
              </p:txBody>
            </p:sp>
          </p:grpSp>
          <p:grpSp>
            <p:nvGrpSpPr>
              <p:cNvPr id="21" name="Group 58"/>
              <p:cNvGrpSpPr>
                <a:grpSpLocks/>
              </p:cNvGrpSpPr>
              <p:nvPr/>
            </p:nvGrpSpPr>
            <p:grpSpPr bwMode="auto">
              <a:xfrm>
                <a:off x="576" y="720"/>
                <a:ext cx="528" cy="224"/>
                <a:chOff x="0" y="0"/>
                <a:chExt cx="528" cy="224"/>
              </a:xfrm>
            </p:grpSpPr>
            <p:sp>
              <p:nvSpPr>
                <p:cNvPr id="43127" name="Rectangle 59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28" name="Rectangle 60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0101</a:t>
                  </a:r>
                </a:p>
              </p:txBody>
            </p:sp>
          </p:grpSp>
          <p:grpSp>
            <p:nvGrpSpPr>
              <p:cNvPr id="22" name="Group 61"/>
              <p:cNvGrpSpPr>
                <a:grpSpLocks/>
              </p:cNvGrpSpPr>
              <p:nvPr/>
            </p:nvGrpSpPr>
            <p:grpSpPr bwMode="auto">
              <a:xfrm>
                <a:off x="0" y="864"/>
                <a:ext cx="288" cy="224"/>
                <a:chOff x="0" y="0"/>
                <a:chExt cx="288" cy="224"/>
              </a:xfrm>
            </p:grpSpPr>
            <p:sp>
              <p:nvSpPr>
                <p:cNvPr id="43125" name="Rectangle 62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26" name="Rectangle 63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6</a:t>
                  </a:r>
                </a:p>
              </p:txBody>
            </p:sp>
          </p:grpSp>
          <p:grpSp>
            <p:nvGrpSpPr>
              <p:cNvPr id="23" name="Group 64"/>
              <p:cNvGrpSpPr>
                <a:grpSpLocks/>
              </p:cNvGrpSpPr>
              <p:nvPr/>
            </p:nvGrpSpPr>
            <p:grpSpPr bwMode="auto">
              <a:xfrm>
                <a:off x="288" y="864"/>
                <a:ext cx="288" cy="224"/>
                <a:chOff x="0" y="0"/>
                <a:chExt cx="288" cy="224"/>
              </a:xfrm>
            </p:grpSpPr>
            <p:sp>
              <p:nvSpPr>
                <p:cNvPr id="43123" name="Rectangle 65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24" name="Rectangle 66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6</a:t>
                  </a:r>
                </a:p>
              </p:txBody>
            </p:sp>
          </p:grpSp>
          <p:grpSp>
            <p:nvGrpSpPr>
              <p:cNvPr id="24" name="Group 67"/>
              <p:cNvGrpSpPr>
                <a:grpSpLocks/>
              </p:cNvGrpSpPr>
              <p:nvPr/>
            </p:nvGrpSpPr>
            <p:grpSpPr bwMode="auto">
              <a:xfrm>
                <a:off x="576" y="864"/>
                <a:ext cx="528" cy="224"/>
                <a:chOff x="0" y="0"/>
                <a:chExt cx="528" cy="224"/>
              </a:xfrm>
            </p:grpSpPr>
            <p:sp>
              <p:nvSpPr>
                <p:cNvPr id="43121" name="Rectangle 68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22" name="Rectangle 69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0110</a:t>
                  </a:r>
                </a:p>
              </p:txBody>
            </p:sp>
          </p:grpSp>
          <p:grpSp>
            <p:nvGrpSpPr>
              <p:cNvPr id="25" name="Group 70"/>
              <p:cNvGrpSpPr>
                <a:grpSpLocks/>
              </p:cNvGrpSpPr>
              <p:nvPr/>
            </p:nvGrpSpPr>
            <p:grpSpPr bwMode="auto">
              <a:xfrm>
                <a:off x="0" y="1008"/>
                <a:ext cx="288" cy="224"/>
                <a:chOff x="0" y="0"/>
                <a:chExt cx="288" cy="224"/>
              </a:xfrm>
            </p:grpSpPr>
            <p:sp>
              <p:nvSpPr>
                <p:cNvPr id="43119" name="Rectangle 71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20" name="Rectangle 72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7</a:t>
                  </a:r>
                </a:p>
              </p:txBody>
            </p:sp>
          </p:grpSp>
          <p:grpSp>
            <p:nvGrpSpPr>
              <p:cNvPr id="26" name="Group 73"/>
              <p:cNvGrpSpPr>
                <a:grpSpLocks/>
              </p:cNvGrpSpPr>
              <p:nvPr/>
            </p:nvGrpSpPr>
            <p:grpSpPr bwMode="auto">
              <a:xfrm>
                <a:off x="288" y="1008"/>
                <a:ext cx="288" cy="224"/>
                <a:chOff x="0" y="0"/>
                <a:chExt cx="288" cy="224"/>
              </a:xfrm>
            </p:grpSpPr>
            <p:sp>
              <p:nvSpPr>
                <p:cNvPr id="43117" name="Rectangle 74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18" name="Rectangle 75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7</a:t>
                  </a:r>
                </a:p>
              </p:txBody>
            </p:sp>
          </p:grpSp>
          <p:grpSp>
            <p:nvGrpSpPr>
              <p:cNvPr id="27" name="Group 76"/>
              <p:cNvGrpSpPr>
                <a:grpSpLocks/>
              </p:cNvGrpSpPr>
              <p:nvPr/>
            </p:nvGrpSpPr>
            <p:grpSpPr bwMode="auto">
              <a:xfrm>
                <a:off x="576" y="1008"/>
                <a:ext cx="528" cy="224"/>
                <a:chOff x="0" y="0"/>
                <a:chExt cx="528" cy="224"/>
              </a:xfrm>
            </p:grpSpPr>
            <p:sp>
              <p:nvSpPr>
                <p:cNvPr id="43115" name="Rectangle 77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16" name="Rectangle 78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0111</a:t>
                  </a:r>
                </a:p>
              </p:txBody>
            </p:sp>
          </p:grpSp>
          <p:grpSp>
            <p:nvGrpSpPr>
              <p:cNvPr id="28" name="Group 79"/>
              <p:cNvGrpSpPr>
                <a:grpSpLocks/>
              </p:cNvGrpSpPr>
              <p:nvPr/>
            </p:nvGrpSpPr>
            <p:grpSpPr bwMode="auto">
              <a:xfrm>
                <a:off x="0" y="1152"/>
                <a:ext cx="288" cy="224"/>
                <a:chOff x="0" y="0"/>
                <a:chExt cx="288" cy="224"/>
              </a:xfrm>
            </p:grpSpPr>
            <p:sp>
              <p:nvSpPr>
                <p:cNvPr id="43113" name="Rectangle 80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14" name="Rectangle 81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8</a:t>
                  </a:r>
                </a:p>
              </p:txBody>
            </p:sp>
          </p:grpSp>
          <p:grpSp>
            <p:nvGrpSpPr>
              <p:cNvPr id="29" name="Group 82"/>
              <p:cNvGrpSpPr>
                <a:grpSpLocks/>
              </p:cNvGrpSpPr>
              <p:nvPr/>
            </p:nvGrpSpPr>
            <p:grpSpPr bwMode="auto">
              <a:xfrm>
                <a:off x="288" y="1152"/>
                <a:ext cx="288" cy="224"/>
                <a:chOff x="0" y="0"/>
                <a:chExt cx="288" cy="224"/>
              </a:xfrm>
            </p:grpSpPr>
            <p:sp>
              <p:nvSpPr>
                <p:cNvPr id="43111" name="Rectangle 83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12" name="Rectangle 84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8</a:t>
                  </a:r>
                </a:p>
              </p:txBody>
            </p:sp>
          </p:grpSp>
          <p:grpSp>
            <p:nvGrpSpPr>
              <p:cNvPr id="30" name="Group 85"/>
              <p:cNvGrpSpPr>
                <a:grpSpLocks/>
              </p:cNvGrpSpPr>
              <p:nvPr/>
            </p:nvGrpSpPr>
            <p:grpSpPr bwMode="auto">
              <a:xfrm>
                <a:off x="576" y="1152"/>
                <a:ext cx="528" cy="224"/>
                <a:chOff x="0" y="0"/>
                <a:chExt cx="528" cy="224"/>
              </a:xfrm>
            </p:grpSpPr>
            <p:sp>
              <p:nvSpPr>
                <p:cNvPr id="43109" name="Rectangle 86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10" name="Rectangle 87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1000</a:t>
                  </a:r>
                </a:p>
              </p:txBody>
            </p:sp>
          </p:grpSp>
          <p:grpSp>
            <p:nvGrpSpPr>
              <p:cNvPr id="31" name="Group 88"/>
              <p:cNvGrpSpPr>
                <a:grpSpLocks/>
              </p:cNvGrpSpPr>
              <p:nvPr/>
            </p:nvGrpSpPr>
            <p:grpSpPr bwMode="auto">
              <a:xfrm>
                <a:off x="0" y="1296"/>
                <a:ext cx="288" cy="224"/>
                <a:chOff x="0" y="0"/>
                <a:chExt cx="288" cy="224"/>
              </a:xfrm>
            </p:grpSpPr>
            <p:sp>
              <p:nvSpPr>
                <p:cNvPr id="43107" name="Rectangle 89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08" name="Rectangle 90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9</a:t>
                  </a:r>
                </a:p>
              </p:txBody>
            </p:sp>
          </p:grpSp>
          <p:grpSp>
            <p:nvGrpSpPr>
              <p:cNvPr id="43008" name="Group 91"/>
              <p:cNvGrpSpPr>
                <a:grpSpLocks/>
              </p:cNvGrpSpPr>
              <p:nvPr/>
            </p:nvGrpSpPr>
            <p:grpSpPr bwMode="auto">
              <a:xfrm>
                <a:off x="288" y="1296"/>
                <a:ext cx="288" cy="224"/>
                <a:chOff x="0" y="0"/>
                <a:chExt cx="288" cy="224"/>
              </a:xfrm>
            </p:grpSpPr>
            <p:sp>
              <p:nvSpPr>
                <p:cNvPr id="43105" name="Rectangle 92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06" name="Rectangle 93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9</a:t>
                  </a:r>
                </a:p>
              </p:txBody>
            </p:sp>
          </p:grpSp>
          <p:grpSp>
            <p:nvGrpSpPr>
              <p:cNvPr id="43009" name="Group 94"/>
              <p:cNvGrpSpPr>
                <a:grpSpLocks/>
              </p:cNvGrpSpPr>
              <p:nvPr/>
            </p:nvGrpSpPr>
            <p:grpSpPr bwMode="auto">
              <a:xfrm>
                <a:off x="576" y="1296"/>
                <a:ext cx="528" cy="224"/>
                <a:chOff x="0" y="0"/>
                <a:chExt cx="528" cy="224"/>
              </a:xfrm>
            </p:grpSpPr>
            <p:sp>
              <p:nvSpPr>
                <p:cNvPr id="43103" name="Rectangle 95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04" name="Rectangle 96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1001</a:t>
                  </a:r>
                </a:p>
              </p:txBody>
            </p:sp>
          </p:grpSp>
          <p:grpSp>
            <p:nvGrpSpPr>
              <p:cNvPr id="43014" name="Group 97"/>
              <p:cNvGrpSpPr>
                <a:grpSpLocks/>
              </p:cNvGrpSpPr>
              <p:nvPr/>
            </p:nvGrpSpPr>
            <p:grpSpPr bwMode="auto">
              <a:xfrm>
                <a:off x="0" y="1440"/>
                <a:ext cx="288" cy="224"/>
                <a:chOff x="0" y="0"/>
                <a:chExt cx="288" cy="224"/>
              </a:xfrm>
            </p:grpSpPr>
            <p:sp>
              <p:nvSpPr>
                <p:cNvPr id="43101" name="Rectangle 98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02" name="Rectangle 99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A</a:t>
                  </a:r>
                </a:p>
              </p:txBody>
            </p:sp>
          </p:grpSp>
          <p:grpSp>
            <p:nvGrpSpPr>
              <p:cNvPr id="43015" name="Group 100"/>
              <p:cNvGrpSpPr>
                <a:grpSpLocks/>
              </p:cNvGrpSpPr>
              <p:nvPr/>
            </p:nvGrpSpPr>
            <p:grpSpPr bwMode="auto">
              <a:xfrm>
                <a:off x="288" y="1440"/>
                <a:ext cx="288" cy="224"/>
                <a:chOff x="0" y="0"/>
                <a:chExt cx="288" cy="224"/>
              </a:xfrm>
            </p:grpSpPr>
            <p:sp>
              <p:nvSpPr>
                <p:cNvPr id="43099" name="Rectangle 101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00" name="Rectangle 102"/>
                <p:cNvSpPr>
                  <a:spLocks/>
                </p:cNvSpPr>
                <p:nvPr/>
              </p:nvSpPr>
              <p:spPr bwMode="auto">
                <a:xfrm>
                  <a:off x="8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10</a:t>
                  </a:r>
                </a:p>
              </p:txBody>
            </p:sp>
          </p:grpSp>
          <p:grpSp>
            <p:nvGrpSpPr>
              <p:cNvPr id="43019" name="Group 103"/>
              <p:cNvGrpSpPr>
                <a:grpSpLocks/>
              </p:cNvGrpSpPr>
              <p:nvPr/>
            </p:nvGrpSpPr>
            <p:grpSpPr bwMode="auto">
              <a:xfrm>
                <a:off x="576" y="1440"/>
                <a:ext cx="528" cy="224"/>
                <a:chOff x="0" y="0"/>
                <a:chExt cx="528" cy="224"/>
              </a:xfrm>
            </p:grpSpPr>
            <p:sp>
              <p:nvSpPr>
                <p:cNvPr id="43097" name="Rectangle 104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098" name="Rectangle 105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1010</a:t>
                  </a:r>
                </a:p>
              </p:txBody>
            </p:sp>
          </p:grpSp>
          <p:grpSp>
            <p:nvGrpSpPr>
              <p:cNvPr id="43020" name="Group 106"/>
              <p:cNvGrpSpPr>
                <a:grpSpLocks/>
              </p:cNvGrpSpPr>
              <p:nvPr/>
            </p:nvGrpSpPr>
            <p:grpSpPr bwMode="auto">
              <a:xfrm>
                <a:off x="0" y="1584"/>
                <a:ext cx="288" cy="224"/>
                <a:chOff x="0" y="0"/>
                <a:chExt cx="288" cy="224"/>
              </a:xfrm>
            </p:grpSpPr>
            <p:sp>
              <p:nvSpPr>
                <p:cNvPr id="43095" name="Rectangle 107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096" name="Rectangle 108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B</a:t>
                  </a:r>
                </a:p>
              </p:txBody>
            </p:sp>
          </p:grpSp>
          <p:grpSp>
            <p:nvGrpSpPr>
              <p:cNvPr id="43021" name="Group 109"/>
              <p:cNvGrpSpPr>
                <a:grpSpLocks/>
              </p:cNvGrpSpPr>
              <p:nvPr/>
            </p:nvGrpSpPr>
            <p:grpSpPr bwMode="auto">
              <a:xfrm>
                <a:off x="288" y="1584"/>
                <a:ext cx="288" cy="224"/>
                <a:chOff x="0" y="0"/>
                <a:chExt cx="288" cy="224"/>
              </a:xfrm>
            </p:grpSpPr>
            <p:sp>
              <p:nvSpPr>
                <p:cNvPr id="43093" name="Rectangle 110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094" name="Rectangle 111"/>
                <p:cNvSpPr>
                  <a:spLocks/>
                </p:cNvSpPr>
                <p:nvPr/>
              </p:nvSpPr>
              <p:spPr bwMode="auto">
                <a:xfrm>
                  <a:off x="8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11</a:t>
                  </a:r>
                </a:p>
              </p:txBody>
            </p:sp>
          </p:grpSp>
          <p:grpSp>
            <p:nvGrpSpPr>
              <p:cNvPr id="43022" name="Group 112"/>
              <p:cNvGrpSpPr>
                <a:grpSpLocks/>
              </p:cNvGrpSpPr>
              <p:nvPr/>
            </p:nvGrpSpPr>
            <p:grpSpPr bwMode="auto">
              <a:xfrm>
                <a:off x="576" y="1584"/>
                <a:ext cx="528" cy="224"/>
                <a:chOff x="0" y="0"/>
                <a:chExt cx="528" cy="224"/>
              </a:xfrm>
            </p:grpSpPr>
            <p:sp>
              <p:nvSpPr>
                <p:cNvPr id="43091" name="Rectangle 113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092" name="Rectangle 114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1011</a:t>
                  </a:r>
                </a:p>
              </p:txBody>
            </p:sp>
          </p:grpSp>
          <p:grpSp>
            <p:nvGrpSpPr>
              <p:cNvPr id="43023" name="Group 115"/>
              <p:cNvGrpSpPr>
                <a:grpSpLocks/>
              </p:cNvGrpSpPr>
              <p:nvPr/>
            </p:nvGrpSpPr>
            <p:grpSpPr bwMode="auto">
              <a:xfrm>
                <a:off x="0" y="1728"/>
                <a:ext cx="288" cy="224"/>
                <a:chOff x="0" y="0"/>
                <a:chExt cx="288" cy="224"/>
              </a:xfrm>
            </p:grpSpPr>
            <p:sp>
              <p:nvSpPr>
                <p:cNvPr id="43089" name="Rectangle 116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090" name="Rectangle 117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C</a:t>
                  </a:r>
                </a:p>
              </p:txBody>
            </p:sp>
          </p:grpSp>
          <p:grpSp>
            <p:nvGrpSpPr>
              <p:cNvPr id="43024" name="Group 118"/>
              <p:cNvGrpSpPr>
                <a:grpSpLocks/>
              </p:cNvGrpSpPr>
              <p:nvPr/>
            </p:nvGrpSpPr>
            <p:grpSpPr bwMode="auto">
              <a:xfrm>
                <a:off x="288" y="1728"/>
                <a:ext cx="288" cy="224"/>
                <a:chOff x="0" y="0"/>
                <a:chExt cx="288" cy="224"/>
              </a:xfrm>
            </p:grpSpPr>
            <p:sp>
              <p:nvSpPr>
                <p:cNvPr id="43087" name="Rectangle 119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088" name="Rectangle 120"/>
                <p:cNvSpPr>
                  <a:spLocks/>
                </p:cNvSpPr>
                <p:nvPr/>
              </p:nvSpPr>
              <p:spPr bwMode="auto">
                <a:xfrm>
                  <a:off x="8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12</a:t>
                  </a:r>
                </a:p>
              </p:txBody>
            </p:sp>
          </p:grpSp>
          <p:grpSp>
            <p:nvGrpSpPr>
              <p:cNvPr id="43025" name="Group 121"/>
              <p:cNvGrpSpPr>
                <a:grpSpLocks/>
              </p:cNvGrpSpPr>
              <p:nvPr/>
            </p:nvGrpSpPr>
            <p:grpSpPr bwMode="auto">
              <a:xfrm>
                <a:off x="576" y="1728"/>
                <a:ext cx="528" cy="224"/>
                <a:chOff x="0" y="0"/>
                <a:chExt cx="528" cy="224"/>
              </a:xfrm>
            </p:grpSpPr>
            <p:sp>
              <p:nvSpPr>
                <p:cNvPr id="43085" name="Rectangle 122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086" name="Rectangle 123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1100</a:t>
                  </a:r>
                </a:p>
              </p:txBody>
            </p:sp>
          </p:grpSp>
          <p:grpSp>
            <p:nvGrpSpPr>
              <p:cNvPr id="43026" name="Group 124"/>
              <p:cNvGrpSpPr>
                <a:grpSpLocks/>
              </p:cNvGrpSpPr>
              <p:nvPr/>
            </p:nvGrpSpPr>
            <p:grpSpPr bwMode="auto">
              <a:xfrm>
                <a:off x="0" y="1872"/>
                <a:ext cx="288" cy="224"/>
                <a:chOff x="0" y="0"/>
                <a:chExt cx="288" cy="224"/>
              </a:xfrm>
            </p:grpSpPr>
            <p:sp>
              <p:nvSpPr>
                <p:cNvPr id="43083" name="Rectangle 125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084" name="Rectangle 126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D</a:t>
                  </a:r>
                </a:p>
              </p:txBody>
            </p:sp>
          </p:grpSp>
          <p:grpSp>
            <p:nvGrpSpPr>
              <p:cNvPr id="43027" name="Group 127"/>
              <p:cNvGrpSpPr>
                <a:grpSpLocks/>
              </p:cNvGrpSpPr>
              <p:nvPr/>
            </p:nvGrpSpPr>
            <p:grpSpPr bwMode="auto">
              <a:xfrm>
                <a:off x="288" y="1872"/>
                <a:ext cx="288" cy="224"/>
                <a:chOff x="0" y="0"/>
                <a:chExt cx="288" cy="224"/>
              </a:xfrm>
            </p:grpSpPr>
            <p:sp>
              <p:nvSpPr>
                <p:cNvPr id="43081" name="Rectangle 128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082" name="Rectangle 129"/>
                <p:cNvSpPr>
                  <a:spLocks/>
                </p:cNvSpPr>
                <p:nvPr/>
              </p:nvSpPr>
              <p:spPr bwMode="auto">
                <a:xfrm>
                  <a:off x="8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13</a:t>
                  </a:r>
                </a:p>
              </p:txBody>
            </p:sp>
          </p:grpSp>
          <p:grpSp>
            <p:nvGrpSpPr>
              <p:cNvPr id="43028" name="Group 130"/>
              <p:cNvGrpSpPr>
                <a:grpSpLocks/>
              </p:cNvGrpSpPr>
              <p:nvPr/>
            </p:nvGrpSpPr>
            <p:grpSpPr bwMode="auto">
              <a:xfrm>
                <a:off x="576" y="1872"/>
                <a:ext cx="528" cy="224"/>
                <a:chOff x="0" y="0"/>
                <a:chExt cx="528" cy="224"/>
              </a:xfrm>
            </p:grpSpPr>
            <p:sp>
              <p:nvSpPr>
                <p:cNvPr id="43079" name="Rectangle 131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080" name="Rectangle 132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1101</a:t>
                  </a:r>
                </a:p>
              </p:txBody>
            </p:sp>
          </p:grpSp>
          <p:grpSp>
            <p:nvGrpSpPr>
              <p:cNvPr id="43029" name="Group 133"/>
              <p:cNvGrpSpPr>
                <a:grpSpLocks/>
              </p:cNvGrpSpPr>
              <p:nvPr/>
            </p:nvGrpSpPr>
            <p:grpSpPr bwMode="auto">
              <a:xfrm>
                <a:off x="0" y="2016"/>
                <a:ext cx="288" cy="224"/>
                <a:chOff x="0" y="0"/>
                <a:chExt cx="288" cy="224"/>
              </a:xfrm>
            </p:grpSpPr>
            <p:sp>
              <p:nvSpPr>
                <p:cNvPr id="43077" name="Rectangle 134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078" name="Rectangle 135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E</a:t>
                  </a:r>
                </a:p>
              </p:txBody>
            </p:sp>
          </p:grpSp>
          <p:grpSp>
            <p:nvGrpSpPr>
              <p:cNvPr id="43030" name="Group 136"/>
              <p:cNvGrpSpPr>
                <a:grpSpLocks/>
              </p:cNvGrpSpPr>
              <p:nvPr/>
            </p:nvGrpSpPr>
            <p:grpSpPr bwMode="auto">
              <a:xfrm>
                <a:off x="288" y="2016"/>
                <a:ext cx="288" cy="224"/>
                <a:chOff x="0" y="0"/>
                <a:chExt cx="288" cy="224"/>
              </a:xfrm>
            </p:grpSpPr>
            <p:sp>
              <p:nvSpPr>
                <p:cNvPr id="43075" name="Rectangle 137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076" name="Rectangle 138"/>
                <p:cNvSpPr>
                  <a:spLocks/>
                </p:cNvSpPr>
                <p:nvPr/>
              </p:nvSpPr>
              <p:spPr bwMode="auto">
                <a:xfrm>
                  <a:off x="8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14</a:t>
                  </a:r>
                </a:p>
              </p:txBody>
            </p:sp>
          </p:grpSp>
          <p:grpSp>
            <p:nvGrpSpPr>
              <p:cNvPr id="43031" name="Group 139"/>
              <p:cNvGrpSpPr>
                <a:grpSpLocks/>
              </p:cNvGrpSpPr>
              <p:nvPr/>
            </p:nvGrpSpPr>
            <p:grpSpPr bwMode="auto">
              <a:xfrm>
                <a:off x="576" y="2016"/>
                <a:ext cx="528" cy="224"/>
                <a:chOff x="0" y="0"/>
                <a:chExt cx="528" cy="224"/>
              </a:xfrm>
            </p:grpSpPr>
            <p:sp>
              <p:nvSpPr>
                <p:cNvPr id="43073" name="Rectangle 140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074" name="Rectangle 141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1110</a:t>
                  </a:r>
                </a:p>
              </p:txBody>
            </p:sp>
          </p:grpSp>
          <p:grpSp>
            <p:nvGrpSpPr>
              <p:cNvPr id="43032" name="Group 142"/>
              <p:cNvGrpSpPr>
                <a:grpSpLocks/>
              </p:cNvGrpSpPr>
              <p:nvPr/>
            </p:nvGrpSpPr>
            <p:grpSpPr bwMode="auto">
              <a:xfrm>
                <a:off x="0" y="2160"/>
                <a:ext cx="288" cy="224"/>
                <a:chOff x="0" y="0"/>
                <a:chExt cx="288" cy="224"/>
              </a:xfrm>
            </p:grpSpPr>
            <p:sp>
              <p:nvSpPr>
                <p:cNvPr id="43071" name="Rectangle 143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072" name="Rectangle 144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F</a:t>
                  </a:r>
                </a:p>
              </p:txBody>
            </p:sp>
          </p:grpSp>
          <p:grpSp>
            <p:nvGrpSpPr>
              <p:cNvPr id="43033" name="Group 145"/>
              <p:cNvGrpSpPr>
                <a:grpSpLocks/>
              </p:cNvGrpSpPr>
              <p:nvPr/>
            </p:nvGrpSpPr>
            <p:grpSpPr bwMode="auto">
              <a:xfrm>
                <a:off x="288" y="2160"/>
                <a:ext cx="288" cy="224"/>
                <a:chOff x="0" y="0"/>
                <a:chExt cx="288" cy="224"/>
              </a:xfrm>
            </p:grpSpPr>
            <p:sp>
              <p:nvSpPr>
                <p:cNvPr id="43069" name="Rectangle 146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070" name="Rectangle 147"/>
                <p:cNvSpPr>
                  <a:spLocks/>
                </p:cNvSpPr>
                <p:nvPr/>
              </p:nvSpPr>
              <p:spPr bwMode="auto">
                <a:xfrm>
                  <a:off x="8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15</a:t>
                  </a:r>
                </a:p>
              </p:txBody>
            </p:sp>
          </p:grpSp>
          <p:grpSp>
            <p:nvGrpSpPr>
              <p:cNvPr id="43034" name="Group 148"/>
              <p:cNvGrpSpPr>
                <a:grpSpLocks/>
              </p:cNvGrpSpPr>
              <p:nvPr/>
            </p:nvGrpSpPr>
            <p:grpSpPr bwMode="auto">
              <a:xfrm>
                <a:off x="576" y="2160"/>
                <a:ext cx="528" cy="224"/>
                <a:chOff x="0" y="0"/>
                <a:chExt cx="528" cy="224"/>
              </a:xfrm>
            </p:grpSpPr>
            <p:sp>
              <p:nvSpPr>
                <p:cNvPr id="43067" name="Rectangle 149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068" name="Rectangle 150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1111</a:t>
                  </a:r>
                </a:p>
              </p:txBody>
            </p:sp>
          </p:grpSp>
        </p:grpSp>
        <p:sp>
          <p:nvSpPr>
            <p:cNvPr id="43016" name="Rectangle 151"/>
            <p:cNvSpPr>
              <a:spLocks/>
            </p:cNvSpPr>
            <p:nvPr/>
          </p:nvSpPr>
          <p:spPr bwMode="auto">
            <a:xfrm rot="-2340000">
              <a:off x="50" y="267"/>
              <a:ext cx="362" cy="24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Hex</a:t>
              </a:r>
            </a:p>
          </p:txBody>
        </p:sp>
        <p:sp>
          <p:nvSpPr>
            <p:cNvPr id="43017" name="Rectangle 152"/>
            <p:cNvSpPr>
              <a:spLocks/>
            </p:cNvSpPr>
            <p:nvPr/>
          </p:nvSpPr>
          <p:spPr bwMode="auto">
            <a:xfrm rot="-2340000">
              <a:off x="307" y="177"/>
              <a:ext cx="649" cy="24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Decimal</a:t>
              </a:r>
            </a:p>
          </p:txBody>
        </p:sp>
        <p:sp>
          <p:nvSpPr>
            <p:cNvPr id="43018" name="Rectangle 153"/>
            <p:cNvSpPr>
              <a:spLocks/>
            </p:cNvSpPr>
            <p:nvPr/>
          </p:nvSpPr>
          <p:spPr bwMode="auto">
            <a:xfrm rot="-2340000">
              <a:off x="606" y="210"/>
              <a:ext cx="546" cy="24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Binary</a:t>
              </a:r>
            </a:p>
          </p:txBody>
        </p:sp>
      </p:grpSp>
    </p:spTree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609600"/>
            <a:ext cx="7450138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Why Should I Use Unsigned? (cont.)</a:t>
            </a:r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9412" y="1404937"/>
            <a:ext cx="8307388" cy="5224463"/>
          </a:xfrm>
        </p:spPr>
        <p:txBody>
          <a:bodyPr/>
          <a:lstStyle/>
          <a:p>
            <a:pPr eaLnBrk="1" hangingPunct="1">
              <a:defRPr/>
            </a:pPr>
            <a:r>
              <a:rPr lang="en-US" i="1" dirty="0"/>
              <a:t>Do</a:t>
            </a:r>
            <a:r>
              <a:rPr lang="en-US" dirty="0"/>
              <a:t> Use When Performing Modular Arithmetic</a:t>
            </a:r>
          </a:p>
          <a:p>
            <a:pPr lvl="1" eaLnBrk="1" hangingPunct="1">
              <a:defRPr/>
            </a:pPr>
            <a:r>
              <a:rPr lang="en-US" dirty="0" err="1"/>
              <a:t>Multiprecision</a:t>
            </a:r>
            <a:r>
              <a:rPr lang="en-US" dirty="0"/>
              <a:t> arithmetic</a:t>
            </a:r>
          </a:p>
          <a:p>
            <a:pPr eaLnBrk="1" hangingPunct="1">
              <a:defRPr/>
            </a:pPr>
            <a:r>
              <a:rPr lang="en-US" i="1" dirty="0"/>
              <a:t>Do</a:t>
            </a:r>
            <a:r>
              <a:rPr lang="en-US" dirty="0"/>
              <a:t> Use When Using Bits to Represent Sets</a:t>
            </a:r>
          </a:p>
          <a:p>
            <a:pPr lvl="1" eaLnBrk="1" hangingPunct="1">
              <a:defRPr/>
            </a:pPr>
            <a:r>
              <a:rPr lang="en-US" dirty="0"/>
              <a:t>Logical right shift, no sign extension</a:t>
            </a:r>
          </a:p>
        </p:txBody>
      </p:sp>
    </p:spTree>
    <p:extLst>
      <p:ext uri="{BB962C8B-B14F-4D97-AF65-F5344CB8AC3E}">
        <p14:creationId xmlns:p14="http://schemas.microsoft.com/office/powerpoint/2010/main" val="1112566351"/>
      </p:ext>
    </p:extLst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Today: Bits, Bytes, and Integers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Representing information as bits</a:t>
            </a:r>
          </a:p>
          <a:p>
            <a:r>
              <a:rPr lang="en-US" dirty="0">
                <a:solidFill>
                  <a:srgbClr val="A6A6A6"/>
                </a:solidFill>
              </a:rPr>
              <a:t>Bit-level manipulations</a:t>
            </a:r>
          </a:p>
          <a:p>
            <a:r>
              <a:rPr lang="en-US" dirty="0">
                <a:solidFill>
                  <a:schemeClr val="bg2"/>
                </a:solidFill>
              </a:rPr>
              <a:t>Integers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Representation: unsigned and signed</a:t>
            </a:r>
          </a:p>
          <a:p>
            <a:pPr lvl="1"/>
            <a:r>
              <a:rPr lang="en-US" dirty="0">
                <a:solidFill>
                  <a:srgbClr val="A6A6A6"/>
                </a:solidFill>
              </a:rPr>
              <a:t>Conversion, casting</a:t>
            </a:r>
          </a:p>
          <a:p>
            <a:pPr lvl="1"/>
            <a:r>
              <a:rPr lang="en-US" dirty="0">
                <a:solidFill>
                  <a:srgbClr val="A6A6A6"/>
                </a:solidFill>
              </a:rPr>
              <a:t>Expanding, truncating</a:t>
            </a:r>
          </a:p>
          <a:p>
            <a:pPr lvl="1"/>
            <a:r>
              <a:rPr lang="en-US" dirty="0">
                <a:solidFill>
                  <a:srgbClr val="A6A6A6"/>
                </a:solidFill>
              </a:rPr>
              <a:t>Addition, negation, multiplication, shifting</a:t>
            </a:r>
          </a:p>
          <a:p>
            <a:pPr lvl="1"/>
            <a:r>
              <a:rPr lang="en-US" dirty="0">
                <a:solidFill>
                  <a:srgbClr val="A6A6A6"/>
                </a:solidFill>
              </a:rPr>
              <a:t>Summary</a:t>
            </a:r>
          </a:p>
          <a:p>
            <a:r>
              <a:rPr lang="en-US" dirty="0"/>
              <a:t>Representations in memory, pointers, strings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/>
              <a:t>Byte-Oriented Memory Organization</a:t>
            </a:r>
          </a:p>
        </p:txBody>
      </p:sp>
      <p:sp>
        <p:nvSpPr>
          <p:cNvPr id="44037" name="Rectangle 4"/>
          <p:cNvSpPr>
            <a:spLocks noGrp="1" noChangeArrowheads="1"/>
          </p:cNvSpPr>
          <p:nvPr>
            <p:ph idx="1"/>
          </p:nvPr>
        </p:nvSpPr>
        <p:spPr>
          <a:xfrm>
            <a:off x="228601" y="2809875"/>
            <a:ext cx="8686800" cy="3743325"/>
          </a:xfrm>
        </p:spPr>
        <p:txBody>
          <a:bodyPr/>
          <a:lstStyle/>
          <a:p>
            <a:pPr eaLnBrk="1" hangingPunct="1"/>
            <a:r>
              <a:rPr lang="en-US" dirty="0"/>
              <a:t>Programs refer to data by address</a:t>
            </a:r>
          </a:p>
          <a:p>
            <a:pPr marL="552450" lvl="1" eaLnBrk="1" hangingPunct="1"/>
            <a:r>
              <a:rPr lang="en-US" dirty="0"/>
              <a:t>Conceptually, envision it as a very large array of bytes</a:t>
            </a:r>
          </a:p>
          <a:p>
            <a:pPr marL="952500" lvl="2"/>
            <a:r>
              <a:rPr lang="en-US" dirty="0"/>
              <a:t>In reality, it’s not, but can think of it that way</a:t>
            </a:r>
          </a:p>
          <a:p>
            <a:pPr marL="552450" lvl="1" eaLnBrk="1" hangingPunct="1"/>
            <a:r>
              <a:rPr lang="en-US" dirty="0"/>
              <a:t>An address is like an index into that array</a:t>
            </a:r>
          </a:p>
          <a:p>
            <a:pPr marL="952500" lvl="2"/>
            <a:r>
              <a:rPr lang="en-US" dirty="0"/>
              <a:t>and, a pointer variable stores an address</a:t>
            </a:r>
          </a:p>
          <a:p>
            <a:pPr marL="952500" lvl="2"/>
            <a:endParaRPr lang="en-US" dirty="0"/>
          </a:p>
          <a:p>
            <a:pPr marL="152400"/>
            <a:r>
              <a:rPr lang="en-US" dirty="0"/>
              <a:t>Note: system provides private address spaces to each “process”</a:t>
            </a:r>
          </a:p>
          <a:p>
            <a:pPr marL="438150" lvl="1"/>
            <a:r>
              <a:rPr lang="en-US" dirty="0"/>
              <a:t>Think of a process as a program being executed</a:t>
            </a:r>
          </a:p>
          <a:p>
            <a:pPr marL="438150" lvl="1"/>
            <a:r>
              <a:rPr lang="en-US" dirty="0"/>
              <a:t>So, a program can clobber its own data, but not that of others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762000" y="1198562"/>
            <a:ext cx="6416675" cy="1239838"/>
            <a:chOff x="0" y="0"/>
            <a:chExt cx="4042" cy="780"/>
          </a:xfrm>
        </p:grpSpPr>
        <p:sp>
          <p:nvSpPr>
            <p:cNvPr id="44039" name="Rectangle 6"/>
            <p:cNvSpPr>
              <a:spLocks/>
            </p:cNvSpPr>
            <p:nvPr/>
          </p:nvSpPr>
          <p:spPr bwMode="auto">
            <a:xfrm>
              <a:off x="138" y="520"/>
              <a:ext cx="24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4040" name="Rectangle 7"/>
            <p:cNvSpPr>
              <a:spLocks/>
            </p:cNvSpPr>
            <p:nvPr/>
          </p:nvSpPr>
          <p:spPr bwMode="auto">
            <a:xfrm>
              <a:off x="378" y="520"/>
              <a:ext cx="24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4041" name="Rectangle 8"/>
            <p:cNvSpPr>
              <a:spLocks/>
            </p:cNvSpPr>
            <p:nvPr/>
          </p:nvSpPr>
          <p:spPr bwMode="auto">
            <a:xfrm>
              <a:off x="618" y="520"/>
              <a:ext cx="24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4042" name="Rectangle 9"/>
            <p:cNvSpPr>
              <a:spLocks/>
            </p:cNvSpPr>
            <p:nvPr/>
          </p:nvSpPr>
          <p:spPr bwMode="auto">
            <a:xfrm>
              <a:off x="858" y="520"/>
              <a:ext cx="24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4043" name="Rectangle 10"/>
            <p:cNvSpPr>
              <a:spLocks/>
            </p:cNvSpPr>
            <p:nvPr/>
          </p:nvSpPr>
          <p:spPr bwMode="auto">
            <a:xfrm>
              <a:off x="1098" y="520"/>
              <a:ext cx="24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4044" name="Rectangle 11"/>
            <p:cNvSpPr>
              <a:spLocks/>
            </p:cNvSpPr>
            <p:nvPr/>
          </p:nvSpPr>
          <p:spPr bwMode="auto">
            <a:xfrm>
              <a:off x="1338" y="520"/>
              <a:ext cx="96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4045" name="Rectangle 12"/>
            <p:cNvSpPr>
              <a:spLocks/>
            </p:cNvSpPr>
            <p:nvPr/>
          </p:nvSpPr>
          <p:spPr bwMode="auto">
            <a:xfrm>
              <a:off x="2298" y="520"/>
              <a:ext cx="24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4046" name="Rectangle 13"/>
            <p:cNvSpPr>
              <a:spLocks/>
            </p:cNvSpPr>
            <p:nvPr/>
          </p:nvSpPr>
          <p:spPr bwMode="auto">
            <a:xfrm>
              <a:off x="2538" y="520"/>
              <a:ext cx="24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4047" name="Rectangle 14"/>
            <p:cNvSpPr>
              <a:spLocks/>
            </p:cNvSpPr>
            <p:nvPr/>
          </p:nvSpPr>
          <p:spPr bwMode="auto">
            <a:xfrm>
              <a:off x="2778" y="520"/>
              <a:ext cx="24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4048" name="Rectangle 15"/>
            <p:cNvSpPr>
              <a:spLocks/>
            </p:cNvSpPr>
            <p:nvPr/>
          </p:nvSpPr>
          <p:spPr bwMode="auto">
            <a:xfrm>
              <a:off x="3018" y="520"/>
              <a:ext cx="24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4049" name="Rectangle 16"/>
            <p:cNvSpPr>
              <a:spLocks/>
            </p:cNvSpPr>
            <p:nvPr/>
          </p:nvSpPr>
          <p:spPr bwMode="auto">
            <a:xfrm>
              <a:off x="3258" y="520"/>
              <a:ext cx="24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4050" name="Rectangle 17"/>
            <p:cNvSpPr>
              <a:spLocks/>
            </p:cNvSpPr>
            <p:nvPr/>
          </p:nvSpPr>
          <p:spPr bwMode="auto">
            <a:xfrm>
              <a:off x="3498" y="520"/>
              <a:ext cx="24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4051" name="Rectangle 18"/>
            <p:cNvSpPr>
              <a:spLocks/>
            </p:cNvSpPr>
            <p:nvPr/>
          </p:nvSpPr>
          <p:spPr bwMode="auto">
            <a:xfrm>
              <a:off x="1332" y="484"/>
              <a:ext cx="968" cy="29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50800" tIns="50800" rIns="45720" bIns="50800">
              <a:prstTxWarp prst="textNoShape">
                <a:avLst/>
              </a:prstTxWarp>
            </a:bodyPr>
            <a:lstStyle/>
            <a:p>
              <a:pPr algn="ctr" eaLnBrk="1" hangingPunct="1">
                <a:lnSpc>
                  <a:spcPct val="90000"/>
                </a:lnSpc>
              </a:pPr>
              <a:r>
                <a:rPr lang="en-US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• • •</a:t>
              </a:r>
            </a:p>
          </p:txBody>
        </p:sp>
        <p:sp>
          <p:nvSpPr>
            <p:cNvPr id="44052" name="Rectangle 19"/>
            <p:cNvSpPr>
              <a:spLocks/>
            </p:cNvSpPr>
            <p:nvPr/>
          </p:nvSpPr>
          <p:spPr bwMode="auto">
            <a:xfrm rot="-2580000">
              <a:off x="-2" y="171"/>
              <a:ext cx="589" cy="22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50800" tIns="50800" rIns="45720" bIns="50800">
              <a:prstTxWarp prst="textNoShape">
                <a:avLst/>
              </a:prstTxWarp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00•••0</a:t>
              </a:r>
            </a:p>
          </p:txBody>
        </p:sp>
        <p:sp>
          <p:nvSpPr>
            <p:cNvPr id="44053" name="Rectangle 20"/>
            <p:cNvSpPr>
              <a:spLocks/>
            </p:cNvSpPr>
            <p:nvPr/>
          </p:nvSpPr>
          <p:spPr bwMode="auto">
            <a:xfrm rot="-2580000">
              <a:off x="3455" y="171"/>
              <a:ext cx="590" cy="22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50800" tIns="50800" rIns="45720" bIns="50800">
              <a:prstTxWarp prst="textNoShape">
                <a:avLst/>
              </a:prstTxWarp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FF•••F</a:t>
              </a:r>
            </a:p>
          </p:txBody>
        </p:sp>
      </p:grpSp>
    </p:spTree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/>
              <a:t>Machine Words</a:t>
            </a:r>
          </a:p>
        </p:txBody>
      </p:sp>
      <p:sp>
        <p:nvSpPr>
          <p:cNvPr id="45061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Any given computer has a “Word Size”</a:t>
            </a:r>
          </a:p>
          <a:p>
            <a:pPr marL="552450" lvl="1" eaLnBrk="1" hangingPunct="1"/>
            <a:r>
              <a:rPr lang="en-US" dirty="0"/>
              <a:t>Nominal size of integer-valued data</a:t>
            </a:r>
          </a:p>
          <a:p>
            <a:pPr marL="838200" lvl="2" eaLnBrk="1" hangingPunct="1"/>
            <a:r>
              <a:rPr lang="en-US" dirty="0"/>
              <a:t>and of addresses</a:t>
            </a:r>
          </a:p>
          <a:p>
            <a:pPr marL="552450" lvl="1" eaLnBrk="1" hangingPunct="1"/>
            <a:endParaRPr lang="en-US" dirty="0"/>
          </a:p>
          <a:p>
            <a:pPr marL="552450" lvl="1" eaLnBrk="1" hangingPunct="1"/>
            <a:r>
              <a:rPr lang="en-US" dirty="0"/>
              <a:t>Until recently, most machines used 32 bits (4 bytes) as word size</a:t>
            </a:r>
          </a:p>
          <a:p>
            <a:pPr marL="838200" lvl="2" eaLnBrk="1" hangingPunct="1"/>
            <a:r>
              <a:rPr lang="en-US" dirty="0"/>
              <a:t>Limits addresses to 4GB (2</a:t>
            </a:r>
            <a:r>
              <a:rPr lang="en-US" baseline="30000" dirty="0"/>
              <a:t>32</a:t>
            </a:r>
            <a:r>
              <a:rPr lang="en-US" dirty="0"/>
              <a:t> bytes)</a:t>
            </a:r>
          </a:p>
          <a:p>
            <a:pPr marL="438150" lvl="1"/>
            <a:endParaRPr lang="en-US" dirty="0"/>
          </a:p>
          <a:p>
            <a:pPr marL="438150" lvl="1"/>
            <a:r>
              <a:rPr lang="en-US" dirty="0"/>
              <a:t>Increasingly, machines have 64-bit word size</a:t>
            </a:r>
          </a:p>
          <a:p>
            <a:pPr marL="838200" lvl="2" eaLnBrk="1" hangingPunct="1"/>
            <a:r>
              <a:rPr lang="en-US" dirty="0"/>
              <a:t>Potentially, could have 18 EB (</a:t>
            </a:r>
            <a:r>
              <a:rPr lang="en-US" dirty="0" err="1"/>
              <a:t>exabytes</a:t>
            </a:r>
            <a:r>
              <a:rPr lang="en-US" dirty="0"/>
              <a:t>) of addressable memory</a:t>
            </a:r>
          </a:p>
          <a:p>
            <a:pPr marL="838200" lvl="2" eaLnBrk="1" hangingPunct="1"/>
            <a:r>
              <a:rPr lang="en-US" dirty="0"/>
              <a:t>That’s 18.4 </a:t>
            </a:r>
            <a:r>
              <a:rPr lang="en-US"/>
              <a:t>X 10</a:t>
            </a:r>
            <a:r>
              <a:rPr lang="en-US" baseline="30000"/>
              <a:t>18</a:t>
            </a:r>
            <a:endParaRPr lang="en-US" baseline="30000" dirty="0"/>
          </a:p>
          <a:p>
            <a:pPr marL="552450" lvl="1" eaLnBrk="1" hangingPunct="1"/>
            <a:endParaRPr lang="en-US" dirty="0"/>
          </a:p>
          <a:p>
            <a:pPr marL="552450" lvl="1" eaLnBrk="1" hangingPunct="1"/>
            <a:r>
              <a:rPr lang="en-US" dirty="0"/>
              <a:t>Machines still support multiple data formats</a:t>
            </a:r>
          </a:p>
          <a:p>
            <a:pPr marL="838200" lvl="2" eaLnBrk="1" hangingPunct="1"/>
            <a:r>
              <a:rPr lang="en-US" dirty="0"/>
              <a:t>Fractions or multiples of word size</a:t>
            </a:r>
          </a:p>
          <a:p>
            <a:pPr marL="838200" lvl="2" eaLnBrk="1" hangingPunct="1"/>
            <a:r>
              <a:rPr lang="en-US" dirty="0"/>
              <a:t>Always integral number of bytes</a:t>
            </a:r>
          </a:p>
        </p:txBody>
      </p:sp>
    </p:spTree>
    <p:extLst>
      <p:ext uri="{BB962C8B-B14F-4D97-AF65-F5344CB8AC3E}">
        <p14:creationId xmlns:p14="http://schemas.microsoft.com/office/powerpoint/2010/main" val="310364549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/>
              <a:t>Word-Oriented Memory Organization</a:t>
            </a:r>
          </a:p>
        </p:txBody>
      </p:sp>
      <p:sp>
        <p:nvSpPr>
          <p:cNvPr id="46085" name="Rectangle 4"/>
          <p:cNvSpPr>
            <a:spLocks noGrp="1" noChangeArrowheads="1"/>
          </p:cNvSpPr>
          <p:nvPr>
            <p:ph idx="1"/>
          </p:nvPr>
        </p:nvSpPr>
        <p:spPr>
          <a:xfrm>
            <a:off x="396876" y="1362075"/>
            <a:ext cx="4554538" cy="4972050"/>
          </a:xfrm>
        </p:spPr>
        <p:txBody>
          <a:bodyPr/>
          <a:lstStyle/>
          <a:p>
            <a:pPr eaLnBrk="1" hangingPunct="1"/>
            <a:r>
              <a:rPr lang="en-US" dirty="0"/>
              <a:t>Addresses Specify Byte Locations</a:t>
            </a:r>
          </a:p>
          <a:p>
            <a:pPr marL="552450" lvl="1" eaLnBrk="1" hangingPunct="1"/>
            <a:r>
              <a:rPr lang="en-US" dirty="0"/>
              <a:t>Address of first byte in word</a:t>
            </a:r>
          </a:p>
          <a:p>
            <a:pPr marL="552450" lvl="1" eaLnBrk="1" hangingPunct="1"/>
            <a:r>
              <a:rPr lang="en-US" dirty="0"/>
              <a:t>Addresses of successive words differ by 4 (32-bit) or 8 (64-bit)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5219700" y="1143000"/>
            <a:ext cx="3467100" cy="5591175"/>
            <a:chOff x="0" y="0"/>
            <a:chExt cx="2184" cy="3522"/>
          </a:xfrm>
        </p:grpSpPr>
        <p:sp>
          <p:nvSpPr>
            <p:cNvPr id="46087" name="Rectangle 6"/>
            <p:cNvSpPr>
              <a:spLocks/>
            </p:cNvSpPr>
            <p:nvPr/>
          </p:nvSpPr>
          <p:spPr bwMode="auto">
            <a:xfrm>
              <a:off x="1253" y="418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088" name="Rectangle 7"/>
            <p:cNvSpPr>
              <a:spLocks/>
            </p:cNvSpPr>
            <p:nvPr/>
          </p:nvSpPr>
          <p:spPr bwMode="auto">
            <a:xfrm>
              <a:off x="1253" y="610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089" name="Rectangle 8"/>
            <p:cNvSpPr>
              <a:spLocks/>
            </p:cNvSpPr>
            <p:nvPr/>
          </p:nvSpPr>
          <p:spPr bwMode="auto">
            <a:xfrm>
              <a:off x="1253" y="802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090" name="Rectangle 9"/>
            <p:cNvSpPr>
              <a:spLocks/>
            </p:cNvSpPr>
            <p:nvPr/>
          </p:nvSpPr>
          <p:spPr bwMode="auto">
            <a:xfrm>
              <a:off x="1253" y="994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091" name="Rectangle 10"/>
            <p:cNvSpPr>
              <a:spLocks/>
            </p:cNvSpPr>
            <p:nvPr/>
          </p:nvSpPr>
          <p:spPr bwMode="auto">
            <a:xfrm>
              <a:off x="1253" y="1186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092" name="Rectangle 11"/>
            <p:cNvSpPr>
              <a:spLocks/>
            </p:cNvSpPr>
            <p:nvPr/>
          </p:nvSpPr>
          <p:spPr bwMode="auto">
            <a:xfrm>
              <a:off x="1253" y="1378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093" name="Rectangle 12"/>
            <p:cNvSpPr>
              <a:spLocks/>
            </p:cNvSpPr>
            <p:nvPr/>
          </p:nvSpPr>
          <p:spPr bwMode="auto">
            <a:xfrm>
              <a:off x="1253" y="1570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094" name="Rectangle 13"/>
            <p:cNvSpPr>
              <a:spLocks/>
            </p:cNvSpPr>
            <p:nvPr/>
          </p:nvSpPr>
          <p:spPr bwMode="auto">
            <a:xfrm>
              <a:off x="1253" y="1762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095" name="Rectangle 14"/>
            <p:cNvSpPr>
              <a:spLocks/>
            </p:cNvSpPr>
            <p:nvPr/>
          </p:nvSpPr>
          <p:spPr bwMode="auto">
            <a:xfrm>
              <a:off x="1253" y="1954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096" name="Rectangle 15"/>
            <p:cNvSpPr>
              <a:spLocks/>
            </p:cNvSpPr>
            <p:nvPr/>
          </p:nvSpPr>
          <p:spPr bwMode="auto">
            <a:xfrm>
              <a:off x="1253" y="2146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097" name="Rectangle 16"/>
            <p:cNvSpPr>
              <a:spLocks/>
            </p:cNvSpPr>
            <p:nvPr/>
          </p:nvSpPr>
          <p:spPr bwMode="auto">
            <a:xfrm>
              <a:off x="1253" y="2338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098" name="Rectangle 17"/>
            <p:cNvSpPr>
              <a:spLocks/>
            </p:cNvSpPr>
            <p:nvPr/>
          </p:nvSpPr>
          <p:spPr bwMode="auto">
            <a:xfrm>
              <a:off x="1253" y="2530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099" name="Rectangle 18"/>
            <p:cNvSpPr>
              <a:spLocks/>
            </p:cNvSpPr>
            <p:nvPr/>
          </p:nvSpPr>
          <p:spPr bwMode="auto">
            <a:xfrm>
              <a:off x="1733" y="418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0000</a:t>
              </a:r>
            </a:p>
          </p:txBody>
        </p:sp>
        <p:sp>
          <p:nvSpPr>
            <p:cNvPr id="46100" name="Rectangle 19"/>
            <p:cNvSpPr>
              <a:spLocks/>
            </p:cNvSpPr>
            <p:nvPr/>
          </p:nvSpPr>
          <p:spPr bwMode="auto">
            <a:xfrm>
              <a:off x="1733" y="610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0001</a:t>
              </a:r>
            </a:p>
          </p:txBody>
        </p:sp>
        <p:sp>
          <p:nvSpPr>
            <p:cNvPr id="46101" name="Rectangle 20"/>
            <p:cNvSpPr>
              <a:spLocks/>
            </p:cNvSpPr>
            <p:nvPr/>
          </p:nvSpPr>
          <p:spPr bwMode="auto">
            <a:xfrm>
              <a:off x="1733" y="802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0002</a:t>
              </a:r>
            </a:p>
          </p:txBody>
        </p:sp>
        <p:sp>
          <p:nvSpPr>
            <p:cNvPr id="46102" name="Rectangle 21"/>
            <p:cNvSpPr>
              <a:spLocks/>
            </p:cNvSpPr>
            <p:nvPr/>
          </p:nvSpPr>
          <p:spPr bwMode="auto">
            <a:xfrm>
              <a:off x="1733" y="994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0003</a:t>
              </a:r>
            </a:p>
          </p:txBody>
        </p:sp>
        <p:sp>
          <p:nvSpPr>
            <p:cNvPr id="46103" name="Rectangle 22"/>
            <p:cNvSpPr>
              <a:spLocks/>
            </p:cNvSpPr>
            <p:nvPr/>
          </p:nvSpPr>
          <p:spPr bwMode="auto">
            <a:xfrm>
              <a:off x="1733" y="1186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0004</a:t>
              </a:r>
            </a:p>
          </p:txBody>
        </p:sp>
        <p:sp>
          <p:nvSpPr>
            <p:cNvPr id="46104" name="Rectangle 23"/>
            <p:cNvSpPr>
              <a:spLocks/>
            </p:cNvSpPr>
            <p:nvPr/>
          </p:nvSpPr>
          <p:spPr bwMode="auto">
            <a:xfrm>
              <a:off x="1733" y="1378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0005</a:t>
              </a:r>
            </a:p>
          </p:txBody>
        </p:sp>
        <p:sp>
          <p:nvSpPr>
            <p:cNvPr id="46105" name="Rectangle 24"/>
            <p:cNvSpPr>
              <a:spLocks/>
            </p:cNvSpPr>
            <p:nvPr/>
          </p:nvSpPr>
          <p:spPr bwMode="auto">
            <a:xfrm>
              <a:off x="1733" y="1570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0006</a:t>
              </a:r>
            </a:p>
          </p:txBody>
        </p:sp>
        <p:sp>
          <p:nvSpPr>
            <p:cNvPr id="46106" name="Rectangle 25"/>
            <p:cNvSpPr>
              <a:spLocks/>
            </p:cNvSpPr>
            <p:nvPr/>
          </p:nvSpPr>
          <p:spPr bwMode="auto">
            <a:xfrm>
              <a:off x="1733" y="1762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0007</a:t>
              </a:r>
            </a:p>
          </p:txBody>
        </p:sp>
        <p:sp>
          <p:nvSpPr>
            <p:cNvPr id="46107" name="Rectangle 26"/>
            <p:cNvSpPr>
              <a:spLocks/>
            </p:cNvSpPr>
            <p:nvPr/>
          </p:nvSpPr>
          <p:spPr bwMode="auto">
            <a:xfrm>
              <a:off x="1733" y="1954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0008</a:t>
              </a:r>
            </a:p>
          </p:txBody>
        </p:sp>
        <p:sp>
          <p:nvSpPr>
            <p:cNvPr id="46108" name="Rectangle 27"/>
            <p:cNvSpPr>
              <a:spLocks/>
            </p:cNvSpPr>
            <p:nvPr/>
          </p:nvSpPr>
          <p:spPr bwMode="auto">
            <a:xfrm>
              <a:off x="1733" y="2146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0009</a:t>
              </a:r>
            </a:p>
          </p:txBody>
        </p:sp>
        <p:sp>
          <p:nvSpPr>
            <p:cNvPr id="46109" name="Rectangle 28"/>
            <p:cNvSpPr>
              <a:spLocks/>
            </p:cNvSpPr>
            <p:nvPr/>
          </p:nvSpPr>
          <p:spPr bwMode="auto">
            <a:xfrm>
              <a:off x="1733" y="2338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0010</a:t>
              </a:r>
            </a:p>
          </p:txBody>
        </p:sp>
        <p:sp>
          <p:nvSpPr>
            <p:cNvPr id="46110" name="Rectangle 29"/>
            <p:cNvSpPr>
              <a:spLocks/>
            </p:cNvSpPr>
            <p:nvPr/>
          </p:nvSpPr>
          <p:spPr bwMode="auto">
            <a:xfrm>
              <a:off x="1733" y="2530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0011</a:t>
              </a:r>
            </a:p>
          </p:txBody>
        </p:sp>
        <p:grpSp>
          <p:nvGrpSpPr>
            <p:cNvPr id="3" name="Group 30"/>
            <p:cNvGrpSpPr>
              <a:grpSpLocks/>
            </p:cNvGrpSpPr>
            <p:nvPr/>
          </p:nvGrpSpPr>
          <p:grpSpPr bwMode="auto">
            <a:xfrm>
              <a:off x="657" y="418"/>
              <a:ext cx="384" cy="3072"/>
              <a:chOff x="0" y="0"/>
              <a:chExt cx="384" cy="3072"/>
            </a:xfrm>
          </p:grpSpPr>
          <p:sp>
            <p:nvSpPr>
              <p:cNvPr id="46155" name="Rectangle 31"/>
              <p:cNvSpPr>
                <a:spLocks/>
              </p:cNvSpPr>
              <p:nvPr/>
            </p:nvSpPr>
            <p:spPr bwMode="auto">
              <a:xfrm>
                <a:off x="0" y="1536"/>
                <a:ext cx="384" cy="1536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6156" name="Rectangle 32"/>
              <p:cNvSpPr>
                <a:spLocks/>
              </p:cNvSpPr>
              <p:nvPr/>
            </p:nvSpPr>
            <p:spPr bwMode="auto">
              <a:xfrm>
                <a:off x="0" y="0"/>
                <a:ext cx="384" cy="1536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</p:grpSp>
        <p:grpSp>
          <p:nvGrpSpPr>
            <p:cNvPr id="4" name="Group 33"/>
            <p:cNvGrpSpPr>
              <a:grpSpLocks/>
            </p:cNvGrpSpPr>
            <p:nvPr/>
          </p:nvGrpSpPr>
          <p:grpSpPr bwMode="auto">
            <a:xfrm>
              <a:off x="81" y="418"/>
              <a:ext cx="384" cy="3072"/>
              <a:chOff x="0" y="0"/>
              <a:chExt cx="384" cy="3072"/>
            </a:xfrm>
          </p:grpSpPr>
          <p:sp>
            <p:nvSpPr>
              <p:cNvPr id="46151" name="Rectangle 34"/>
              <p:cNvSpPr>
                <a:spLocks/>
              </p:cNvSpPr>
              <p:nvPr/>
            </p:nvSpPr>
            <p:spPr bwMode="auto">
              <a:xfrm>
                <a:off x="0" y="0"/>
                <a:ext cx="384" cy="768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6152" name="Rectangle 35"/>
              <p:cNvSpPr>
                <a:spLocks/>
              </p:cNvSpPr>
              <p:nvPr/>
            </p:nvSpPr>
            <p:spPr bwMode="auto">
              <a:xfrm>
                <a:off x="0" y="768"/>
                <a:ext cx="384" cy="768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6153" name="Rectangle 36"/>
              <p:cNvSpPr>
                <a:spLocks/>
              </p:cNvSpPr>
              <p:nvPr/>
            </p:nvSpPr>
            <p:spPr bwMode="auto">
              <a:xfrm>
                <a:off x="0" y="1536"/>
                <a:ext cx="384" cy="768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6154" name="Rectangle 37"/>
              <p:cNvSpPr>
                <a:spLocks/>
              </p:cNvSpPr>
              <p:nvPr/>
            </p:nvSpPr>
            <p:spPr bwMode="auto">
              <a:xfrm>
                <a:off x="0" y="2304"/>
                <a:ext cx="384" cy="768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</p:grpSp>
        <p:sp>
          <p:nvSpPr>
            <p:cNvPr id="46113" name="Rectangle 38"/>
            <p:cNvSpPr>
              <a:spLocks/>
            </p:cNvSpPr>
            <p:nvPr/>
          </p:nvSpPr>
          <p:spPr bwMode="auto">
            <a:xfrm>
              <a:off x="0" y="0"/>
              <a:ext cx="543" cy="41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32-bit</a:t>
              </a:r>
            </a:p>
            <a:p>
              <a:pPr algn="ctr"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Words</a:t>
              </a:r>
            </a:p>
          </p:txBody>
        </p:sp>
        <p:sp>
          <p:nvSpPr>
            <p:cNvPr id="46114" name="Rectangle 39"/>
            <p:cNvSpPr>
              <a:spLocks/>
            </p:cNvSpPr>
            <p:nvPr/>
          </p:nvSpPr>
          <p:spPr bwMode="auto">
            <a:xfrm>
              <a:off x="1198" y="82"/>
              <a:ext cx="490" cy="24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Bytes</a:t>
              </a:r>
            </a:p>
          </p:txBody>
        </p:sp>
        <p:sp>
          <p:nvSpPr>
            <p:cNvPr id="46115" name="Rectangle 40"/>
            <p:cNvSpPr>
              <a:spLocks/>
            </p:cNvSpPr>
            <p:nvPr/>
          </p:nvSpPr>
          <p:spPr bwMode="auto">
            <a:xfrm>
              <a:off x="1718" y="82"/>
              <a:ext cx="466" cy="24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Addr.</a:t>
              </a:r>
            </a:p>
          </p:txBody>
        </p:sp>
        <p:sp>
          <p:nvSpPr>
            <p:cNvPr id="46116" name="Rectangle 41"/>
            <p:cNvSpPr>
              <a:spLocks/>
            </p:cNvSpPr>
            <p:nvPr/>
          </p:nvSpPr>
          <p:spPr bwMode="auto">
            <a:xfrm>
              <a:off x="1253" y="2722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117" name="Rectangle 42"/>
            <p:cNvSpPr>
              <a:spLocks/>
            </p:cNvSpPr>
            <p:nvPr/>
          </p:nvSpPr>
          <p:spPr bwMode="auto">
            <a:xfrm>
              <a:off x="1733" y="2722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0012</a:t>
              </a:r>
            </a:p>
          </p:txBody>
        </p:sp>
        <p:sp>
          <p:nvSpPr>
            <p:cNvPr id="46118" name="Rectangle 43"/>
            <p:cNvSpPr>
              <a:spLocks/>
            </p:cNvSpPr>
            <p:nvPr/>
          </p:nvSpPr>
          <p:spPr bwMode="auto">
            <a:xfrm>
              <a:off x="1253" y="2914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119" name="Rectangle 44"/>
            <p:cNvSpPr>
              <a:spLocks/>
            </p:cNvSpPr>
            <p:nvPr/>
          </p:nvSpPr>
          <p:spPr bwMode="auto">
            <a:xfrm>
              <a:off x="1733" y="2914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0013</a:t>
              </a:r>
            </a:p>
          </p:txBody>
        </p:sp>
        <p:sp>
          <p:nvSpPr>
            <p:cNvPr id="46120" name="Rectangle 45"/>
            <p:cNvSpPr>
              <a:spLocks/>
            </p:cNvSpPr>
            <p:nvPr/>
          </p:nvSpPr>
          <p:spPr bwMode="auto">
            <a:xfrm>
              <a:off x="1253" y="3106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121" name="Rectangle 46"/>
            <p:cNvSpPr>
              <a:spLocks/>
            </p:cNvSpPr>
            <p:nvPr/>
          </p:nvSpPr>
          <p:spPr bwMode="auto">
            <a:xfrm>
              <a:off x="1733" y="3106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0014</a:t>
              </a:r>
            </a:p>
          </p:txBody>
        </p:sp>
        <p:sp>
          <p:nvSpPr>
            <p:cNvPr id="46122" name="Rectangle 47"/>
            <p:cNvSpPr>
              <a:spLocks/>
            </p:cNvSpPr>
            <p:nvPr/>
          </p:nvSpPr>
          <p:spPr bwMode="auto">
            <a:xfrm>
              <a:off x="1253" y="3298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123" name="Rectangle 48"/>
            <p:cNvSpPr>
              <a:spLocks/>
            </p:cNvSpPr>
            <p:nvPr/>
          </p:nvSpPr>
          <p:spPr bwMode="auto">
            <a:xfrm>
              <a:off x="1733" y="3298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0015</a:t>
              </a:r>
            </a:p>
          </p:txBody>
        </p:sp>
        <p:sp>
          <p:nvSpPr>
            <p:cNvPr id="46124" name="Rectangle 49"/>
            <p:cNvSpPr>
              <a:spLocks/>
            </p:cNvSpPr>
            <p:nvPr/>
          </p:nvSpPr>
          <p:spPr bwMode="auto">
            <a:xfrm>
              <a:off x="576" y="0"/>
              <a:ext cx="543" cy="41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64-bit</a:t>
              </a:r>
            </a:p>
            <a:p>
              <a:pPr algn="ctr"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Words</a:t>
              </a:r>
            </a:p>
          </p:txBody>
        </p:sp>
        <p:sp>
          <p:nvSpPr>
            <p:cNvPr id="46125" name="Rectangle 50"/>
            <p:cNvSpPr>
              <a:spLocks/>
            </p:cNvSpPr>
            <p:nvPr/>
          </p:nvSpPr>
          <p:spPr bwMode="auto">
            <a:xfrm>
              <a:off x="657" y="946"/>
              <a:ext cx="392" cy="46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50800" tIns="50800" bIns="50800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Addr </a:t>
              </a:r>
            </a:p>
            <a:p>
              <a:pPr algn="ctr"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=</a:t>
              </a:r>
            </a:p>
            <a:p>
              <a:pPr algn="ctr" eaLnBrk="1" hangingPunct="1"/>
              <a:r>
                <a:rPr lang="en-US" sz="14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??</a:t>
              </a:r>
            </a:p>
          </p:txBody>
        </p:sp>
        <p:sp>
          <p:nvSpPr>
            <p:cNvPr id="46126" name="Rectangle 51"/>
            <p:cNvSpPr>
              <a:spLocks/>
            </p:cNvSpPr>
            <p:nvPr/>
          </p:nvSpPr>
          <p:spPr bwMode="auto">
            <a:xfrm>
              <a:off x="657" y="2434"/>
              <a:ext cx="392" cy="46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50800" tIns="50800" bIns="50800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Addr </a:t>
              </a:r>
            </a:p>
            <a:p>
              <a:pPr algn="ctr"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=</a:t>
              </a:r>
            </a:p>
            <a:p>
              <a:pPr algn="ctr" eaLnBrk="1" hangingPunct="1"/>
              <a:r>
                <a:rPr lang="en-US" sz="14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??</a:t>
              </a:r>
            </a:p>
          </p:txBody>
        </p:sp>
        <p:sp>
          <p:nvSpPr>
            <p:cNvPr id="46127" name="Rectangle 52"/>
            <p:cNvSpPr>
              <a:spLocks/>
            </p:cNvSpPr>
            <p:nvPr/>
          </p:nvSpPr>
          <p:spPr bwMode="auto">
            <a:xfrm>
              <a:off x="81" y="562"/>
              <a:ext cx="392" cy="46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50800" tIns="50800" bIns="50800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Addr </a:t>
              </a:r>
            </a:p>
            <a:p>
              <a:pPr algn="ctr"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=</a:t>
              </a:r>
            </a:p>
            <a:p>
              <a:pPr algn="ctr" eaLnBrk="1" hangingPunct="1"/>
              <a:r>
                <a:rPr lang="en-US" sz="14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??</a:t>
              </a:r>
            </a:p>
          </p:txBody>
        </p:sp>
        <p:sp>
          <p:nvSpPr>
            <p:cNvPr id="46128" name="Rectangle 53"/>
            <p:cNvSpPr>
              <a:spLocks/>
            </p:cNvSpPr>
            <p:nvPr/>
          </p:nvSpPr>
          <p:spPr bwMode="auto">
            <a:xfrm>
              <a:off x="81" y="1330"/>
              <a:ext cx="392" cy="46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50800" tIns="50800" bIns="50800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Addr </a:t>
              </a:r>
            </a:p>
            <a:p>
              <a:pPr algn="ctr"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=</a:t>
              </a:r>
            </a:p>
            <a:p>
              <a:pPr algn="ctr" eaLnBrk="1" hangingPunct="1"/>
              <a:r>
                <a:rPr lang="en-US" sz="14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??</a:t>
              </a:r>
            </a:p>
          </p:txBody>
        </p:sp>
        <p:sp>
          <p:nvSpPr>
            <p:cNvPr id="46129" name="Rectangle 54"/>
            <p:cNvSpPr>
              <a:spLocks/>
            </p:cNvSpPr>
            <p:nvPr/>
          </p:nvSpPr>
          <p:spPr bwMode="auto">
            <a:xfrm>
              <a:off x="81" y="2098"/>
              <a:ext cx="392" cy="46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50800" tIns="50800" bIns="50800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Addr </a:t>
              </a:r>
            </a:p>
            <a:p>
              <a:pPr algn="ctr"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=</a:t>
              </a:r>
            </a:p>
            <a:p>
              <a:pPr algn="ctr" eaLnBrk="1" hangingPunct="1"/>
              <a:r>
                <a:rPr lang="en-US" sz="14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??</a:t>
              </a:r>
            </a:p>
          </p:txBody>
        </p:sp>
        <p:sp>
          <p:nvSpPr>
            <p:cNvPr id="46130" name="Rectangle 55"/>
            <p:cNvSpPr>
              <a:spLocks/>
            </p:cNvSpPr>
            <p:nvPr/>
          </p:nvSpPr>
          <p:spPr bwMode="auto">
            <a:xfrm>
              <a:off x="81" y="2866"/>
              <a:ext cx="392" cy="46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50800" tIns="50800" bIns="50800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Addr </a:t>
              </a:r>
            </a:p>
            <a:p>
              <a:pPr algn="ctr"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=</a:t>
              </a:r>
            </a:p>
            <a:p>
              <a:pPr algn="ctr" eaLnBrk="1" hangingPunct="1"/>
              <a:r>
                <a:rPr lang="en-US" sz="14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??</a:t>
              </a:r>
            </a:p>
          </p:txBody>
        </p:sp>
        <p:grpSp>
          <p:nvGrpSpPr>
            <p:cNvPr id="5" name="Group 56"/>
            <p:cNvGrpSpPr>
              <a:grpSpLocks/>
            </p:cNvGrpSpPr>
            <p:nvPr/>
          </p:nvGrpSpPr>
          <p:grpSpPr bwMode="auto">
            <a:xfrm>
              <a:off x="103" y="826"/>
              <a:ext cx="340" cy="2496"/>
              <a:chOff x="0" y="0"/>
              <a:chExt cx="340" cy="2496"/>
            </a:xfrm>
          </p:grpSpPr>
          <p:grpSp>
            <p:nvGrpSpPr>
              <p:cNvPr id="6" name="Group 57"/>
              <p:cNvGrpSpPr>
                <a:grpSpLocks/>
              </p:cNvGrpSpPr>
              <p:nvPr/>
            </p:nvGrpSpPr>
            <p:grpSpPr bwMode="auto">
              <a:xfrm>
                <a:off x="0" y="0"/>
                <a:ext cx="340" cy="192"/>
                <a:chOff x="0" y="0"/>
                <a:chExt cx="340" cy="192"/>
              </a:xfrm>
            </p:grpSpPr>
            <p:sp>
              <p:nvSpPr>
                <p:cNvPr id="46149" name="Rectangle 58"/>
                <p:cNvSpPr>
                  <a:spLocks/>
                </p:cNvSpPr>
                <p:nvPr/>
              </p:nvSpPr>
              <p:spPr bwMode="auto">
                <a:xfrm>
                  <a:off x="26" y="24"/>
                  <a:ext cx="288" cy="144"/>
                </a:xfrm>
                <a:prstGeom prst="rect">
                  <a:avLst/>
                </a:prstGeom>
                <a:solidFill>
                  <a:srgbClr val="FFFF99"/>
                </a:solidFill>
                <a:ln w="19050">
                  <a:noFill/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6150" name="Rectangle 59"/>
                <p:cNvSpPr>
                  <a:spLocks/>
                </p:cNvSpPr>
                <p:nvPr/>
              </p:nvSpPr>
              <p:spPr bwMode="auto">
                <a:xfrm>
                  <a:off x="0" y="0"/>
                  <a:ext cx="340" cy="19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rIns="4572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>
                    <a:lnSpc>
                      <a:spcPct val="90000"/>
                    </a:lnSpc>
                  </a:pPr>
                  <a:r>
                    <a:rPr lang="en-US" sz="1400" b="0">
                      <a:solidFill>
                        <a:srgbClr val="000066"/>
                      </a:solidFill>
                      <a:latin typeface="Courier New" charset="0"/>
                      <a:ea typeface="Courier New" charset="0"/>
                      <a:cs typeface="Courier New" charset="0"/>
                      <a:sym typeface="Courier New" charset="0"/>
                    </a:rPr>
                    <a:t>0000</a:t>
                  </a:r>
                </a:p>
              </p:txBody>
            </p:sp>
          </p:grpSp>
          <p:grpSp>
            <p:nvGrpSpPr>
              <p:cNvPr id="7" name="Group 60"/>
              <p:cNvGrpSpPr>
                <a:grpSpLocks/>
              </p:cNvGrpSpPr>
              <p:nvPr/>
            </p:nvGrpSpPr>
            <p:grpSpPr bwMode="auto">
              <a:xfrm>
                <a:off x="0" y="768"/>
                <a:ext cx="340" cy="192"/>
                <a:chOff x="0" y="0"/>
                <a:chExt cx="340" cy="192"/>
              </a:xfrm>
            </p:grpSpPr>
            <p:sp>
              <p:nvSpPr>
                <p:cNvPr id="46147" name="Rectangle 61"/>
                <p:cNvSpPr>
                  <a:spLocks/>
                </p:cNvSpPr>
                <p:nvPr/>
              </p:nvSpPr>
              <p:spPr bwMode="auto">
                <a:xfrm>
                  <a:off x="26" y="24"/>
                  <a:ext cx="288" cy="144"/>
                </a:xfrm>
                <a:prstGeom prst="rect">
                  <a:avLst/>
                </a:prstGeom>
                <a:solidFill>
                  <a:srgbClr val="FFFF99"/>
                </a:solidFill>
                <a:ln w="19050">
                  <a:noFill/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6148" name="Rectangle 62"/>
                <p:cNvSpPr>
                  <a:spLocks/>
                </p:cNvSpPr>
                <p:nvPr/>
              </p:nvSpPr>
              <p:spPr bwMode="auto">
                <a:xfrm>
                  <a:off x="0" y="0"/>
                  <a:ext cx="340" cy="19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rIns="4572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>
                    <a:lnSpc>
                      <a:spcPct val="90000"/>
                    </a:lnSpc>
                  </a:pPr>
                  <a:r>
                    <a:rPr lang="en-US" sz="1400" b="0">
                      <a:solidFill>
                        <a:srgbClr val="000066"/>
                      </a:solidFill>
                      <a:latin typeface="Courier New" charset="0"/>
                      <a:ea typeface="Courier New" charset="0"/>
                      <a:cs typeface="Courier New" charset="0"/>
                      <a:sym typeface="Courier New" charset="0"/>
                    </a:rPr>
                    <a:t>0004</a:t>
                  </a:r>
                </a:p>
              </p:txBody>
            </p:sp>
          </p:grpSp>
          <p:grpSp>
            <p:nvGrpSpPr>
              <p:cNvPr id="8" name="Group 63"/>
              <p:cNvGrpSpPr>
                <a:grpSpLocks/>
              </p:cNvGrpSpPr>
              <p:nvPr/>
            </p:nvGrpSpPr>
            <p:grpSpPr bwMode="auto">
              <a:xfrm>
                <a:off x="0" y="1536"/>
                <a:ext cx="340" cy="192"/>
                <a:chOff x="0" y="0"/>
                <a:chExt cx="340" cy="192"/>
              </a:xfrm>
            </p:grpSpPr>
            <p:sp>
              <p:nvSpPr>
                <p:cNvPr id="46145" name="Rectangle 64"/>
                <p:cNvSpPr>
                  <a:spLocks/>
                </p:cNvSpPr>
                <p:nvPr/>
              </p:nvSpPr>
              <p:spPr bwMode="auto">
                <a:xfrm>
                  <a:off x="26" y="24"/>
                  <a:ext cx="288" cy="144"/>
                </a:xfrm>
                <a:prstGeom prst="rect">
                  <a:avLst/>
                </a:prstGeom>
                <a:solidFill>
                  <a:srgbClr val="FFFF99"/>
                </a:solidFill>
                <a:ln w="19050">
                  <a:noFill/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6146" name="Rectangle 65"/>
                <p:cNvSpPr>
                  <a:spLocks/>
                </p:cNvSpPr>
                <p:nvPr/>
              </p:nvSpPr>
              <p:spPr bwMode="auto">
                <a:xfrm>
                  <a:off x="0" y="0"/>
                  <a:ext cx="340" cy="19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rIns="4572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>
                    <a:lnSpc>
                      <a:spcPct val="90000"/>
                    </a:lnSpc>
                  </a:pPr>
                  <a:r>
                    <a:rPr lang="en-US" sz="1400" b="0">
                      <a:solidFill>
                        <a:srgbClr val="000066"/>
                      </a:solidFill>
                      <a:latin typeface="Courier New" charset="0"/>
                      <a:ea typeface="Courier New" charset="0"/>
                      <a:cs typeface="Courier New" charset="0"/>
                      <a:sym typeface="Courier New" charset="0"/>
                    </a:rPr>
                    <a:t>0008</a:t>
                  </a:r>
                </a:p>
              </p:txBody>
            </p:sp>
          </p:grpSp>
          <p:grpSp>
            <p:nvGrpSpPr>
              <p:cNvPr id="9" name="Group 66"/>
              <p:cNvGrpSpPr>
                <a:grpSpLocks/>
              </p:cNvGrpSpPr>
              <p:nvPr/>
            </p:nvGrpSpPr>
            <p:grpSpPr bwMode="auto">
              <a:xfrm>
                <a:off x="0" y="2304"/>
                <a:ext cx="340" cy="192"/>
                <a:chOff x="0" y="0"/>
                <a:chExt cx="340" cy="192"/>
              </a:xfrm>
            </p:grpSpPr>
            <p:sp>
              <p:nvSpPr>
                <p:cNvPr id="46143" name="Rectangle 67"/>
                <p:cNvSpPr>
                  <a:spLocks/>
                </p:cNvSpPr>
                <p:nvPr/>
              </p:nvSpPr>
              <p:spPr bwMode="auto">
                <a:xfrm>
                  <a:off x="26" y="24"/>
                  <a:ext cx="288" cy="144"/>
                </a:xfrm>
                <a:prstGeom prst="rect">
                  <a:avLst/>
                </a:prstGeom>
                <a:solidFill>
                  <a:srgbClr val="FFFF99"/>
                </a:solidFill>
                <a:ln w="19050">
                  <a:noFill/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6144" name="Rectangle 68"/>
                <p:cNvSpPr>
                  <a:spLocks/>
                </p:cNvSpPr>
                <p:nvPr/>
              </p:nvSpPr>
              <p:spPr bwMode="auto">
                <a:xfrm>
                  <a:off x="0" y="0"/>
                  <a:ext cx="340" cy="19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rIns="4572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>
                    <a:lnSpc>
                      <a:spcPct val="90000"/>
                    </a:lnSpc>
                  </a:pPr>
                  <a:r>
                    <a:rPr lang="en-US" sz="1400" b="0">
                      <a:solidFill>
                        <a:srgbClr val="000066"/>
                      </a:solidFill>
                      <a:latin typeface="Courier New" charset="0"/>
                      <a:ea typeface="Courier New" charset="0"/>
                      <a:cs typeface="Courier New" charset="0"/>
                      <a:sym typeface="Courier New" charset="0"/>
                    </a:rPr>
                    <a:t>0012</a:t>
                  </a:r>
                </a:p>
              </p:txBody>
            </p:sp>
          </p:grpSp>
        </p:grpSp>
        <p:grpSp>
          <p:nvGrpSpPr>
            <p:cNvPr id="10" name="Group 69"/>
            <p:cNvGrpSpPr>
              <a:grpSpLocks/>
            </p:cNvGrpSpPr>
            <p:nvPr/>
          </p:nvGrpSpPr>
          <p:grpSpPr bwMode="auto">
            <a:xfrm>
              <a:off x="679" y="1210"/>
              <a:ext cx="340" cy="1680"/>
              <a:chOff x="0" y="0"/>
              <a:chExt cx="340" cy="1680"/>
            </a:xfrm>
          </p:grpSpPr>
          <p:grpSp>
            <p:nvGrpSpPr>
              <p:cNvPr id="11" name="Group 70"/>
              <p:cNvGrpSpPr>
                <a:grpSpLocks/>
              </p:cNvGrpSpPr>
              <p:nvPr/>
            </p:nvGrpSpPr>
            <p:grpSpPr bwMode="auto">
              <a:xfrm>
                <a:off x="0" y="0"/>
                <a:ext cx="340" cy="192"/>
                <a:chOff x="0" y="0"/>
                <a:chExt cx="340" cy="192"/>
              </a:xfrm>
            </p:grpSpPr>
            <p:sp>
              <p:nvSpPr>
                <p:cNvPr id="46137" name="Rectangle 71"/>
                <p:cNvSpPr>
                  <a:spLocks/>
                </p:cNvSpPr>
                <p:nvPr/>
              </p:nvSpPr>
              <p:spPr bwMode="auto">
                <a:xfrm>
                  <a:off x="26" y="24"/>
                  <a:ext cx="288" cy="144"/>
                </a:xfrm>
                <a:prstGeom prst="rect">
                  <a:avLst/>
                </a:prstGeom>
                <a:solidFill>
                  <a:srgbClr val="FFFF99"/>
                </a:solidFill>
                <a:ln w="19050">
                  <a:noFill/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6138" name="Rectangle 72"/>
                <p:cNvSpPr>
                  <a:spLocks/>
                </p:cNvSpPr>
                <p:nvPr/>
              </p:nvSpPr>
              <p:spPr bwMode="auto">
                <a:xfrm>
                  <a:off x="0" y="0"/>
                  <a:ext cx="340" cy="19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rIns="4572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>
                    <a:lnSpc>
                      <a:spcPct val="90000"/>
                    </a:lnSpc>
                  </a:pPr>
                  <a:r>
                    <a:rPr lang="en-US" sz="1400" b="0">
                      <a:solidFill>
                        <a:srgbClr val="000066"/>
                      </a:solidFill>
                      <a:latin typeface="Courier New" charset="0"/>
                      <a:ea typeface="Courier New" charset="0"/>
                      <a:cs typeface="Courier New" charset="0"/>
                      <a:sym typeface="Courier New" charset="0"/>
                    </a:rPr>
                    <a:t>0000</a:t>
                  </a:r>
                </a:p>
              </p:txBody>
            </p:sp>
          </p:grpSp>
          <p:grpSp>
            <p:nvGrpSpPr>
              <p:cNvPr id="12" name="Group 73"/>
              <p:cNvGrpSpPr>
                <a:grpSpLocks/>
              </p:cNvGrpSpPr>
              <p:nvPr/>
            </p:nvGrpSpPr>
            <p:grpSpPr bwMode="auto">
              <a:xfrm>
                <a:off x="0" y="1488"/>
                <a:ext cx="340" cy="192"/>
                <a:chOff x="0" y="0"/>
                <a:chExt cx="340" cy="192"/>
              </a:xfrm>
            </p:grpSpPr>
            <p:sp>
              <p:nvSpPr>
                <p:cNvPr id="46135" name="Rectangle 74"/>
                <p:cNvSpPr>
                  <a:spLocks/>
                </p:cNvSpPr>
                <p:nvPr/>
              </p:nvSpPr>
              <p:spPr bwMode="auto">
                <a:xfrm>
                  <a:off x="26" y="24"/>
                  <a:ext cx="288" cy="144"/>
                </a:xfrm>
                <a:prstGeom prst="rect">
                  <a:avLst/>
                </a:prstGeom>
                <a:solidFill>
                  <a:srgbClr val="FFFF99"/>
                </a:solidFill>
                <a:ln w="19050">
                  <a:noFill/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6136" name="Rectangle 75"/>
                <p:cNvSpPr>
                  <a:spLocks/>
                </p:cNvSpPr>
                <p:nvPr/>
              </p:nvSpPr>
              <p:spPr bwMode="auto">
                <a:xfrm>
                  <a:off x="0" y="0"/>
                  <a:ext cx="340" cy="19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rIns="4572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>
                    <a:lnSpc>
                      <a:spcPct val="90000"/>
                    </a:lnSpc>
                  </a:pPr>
                  <a:r>
                    <a:rPr lang="en-US" sz="1400" b="0">
                      <a:solidFill>
                        <a:srgbClr val="000066"/>
                      </a:solidFill>
                      <a:latin typeface="Courier New" charset="0"/>
                      <a:ea typeface="Courier New" charset="0"/>
                      <a:cs typeface="Courier New" charset="0"/>
                      <a:sym typeface="Courier New" charset="0"/>
                    </a:rPr>
                    <a:t>0008</a:t>
                  </a:r>
                </a:p>
              </p:txBody>
            </p:sp>
          </p:grpSp>
        </p:grpSp>
      </p:grpSp>
    </p:spTree>
  </p:cSld>
  <p:clrMapOvr>
    <a:masterClrMapping/>
  </p:clrMapOvr>
  <p:transition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 dirty="0"/>
              <a:t>Example Data Representations</a:t>
            </a:r>
          </a:p>
        </p:txBody>
      </p:sp>
      <p:graphicFrame>
        <p:nvGraphicFramePr>
          <p:cNvPr id="12292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3603203"/>
              </p:ext>
            </p:extLst>
          </p:nvPr>
        </p:nvGraphicFramePr>
        <p:xfrm>
          <a:off x="1549400" y="1524000"/>
          <a:ext cx="6032500" cy="4165600"/>
        </p:xfrm>
        <a:graphic>
          <a:graphicData uri="http://schemas.openxmlformats.org/drawingml/2006/table">
            <a:tbl>
              <a:tblPr/>
              <a:tblGrid>
                <a:gridCol w="165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0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0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0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/>
                          <a:ea typeface="Arial Narrow Bold" charset="0"/>
                          <a:cs typeface="Calibri"/>
                          <a:sym typeface="Arial Narrow Bold" charset="0"/>
                        </a:rPr>
                        <a:t>C Data Type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8000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/>
                          <a:ea typeface="Arial Narrow Bold" charset="0"/>
                          <a:cs typeface="Calibri"/>
                          <a:sym typeface="Arial Narrow Bold" charset="0"/>
                        </a:rPr>
                        <a:t>Typical 32-bit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8000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/>
                          <a:ea typeface="Arial Narrow Bold" charset="0"/>
                          <a:cs typeface="Calibri"/>
                          <a:sym typeface="Arial Narrow Bold" charset="0"/>
                        </a:rPr>
                        <a:t>Typical 64-bit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8000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/>
                          <a:ea typeface="Arial Narrow Bold" charset="0"/>
                          <a:cs typeface="Calibri"/>
                          <a:sym typeface="Arial Narrow Bold" charset="0"/>
                        </a:rPr>
                        <a:t>x86-64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8000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Arial Narrow" charset="0"/>
                          <a:cs typeface="Courier New"/>
                          <a:sym typeface="Arial Narrow" charset="0"/>
                        </a:rPr>
                        <a:t>char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Arial Narrow" charset="0"/>
                          <a:cs typeface="Courier New"/>
                          <a:sym typeface="Arial Narrow" charset="0"/>
                        </a:rPr>
                        <a:t>short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Arial Narrow" charset="0"/>
                          <a:cs typeface="Courier New"/>
                          <a:sym typeface="Arial Narrow" charset="0"/>
                        </a:rPr>
                        <a:t>int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/>
                        <a:ea typeface="Arial Narrow" charset="0"/>
                        <a:cs typeface="Courier New"/>
                        <a:sym typeface="Arial Narrow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Arial Narrow" charset="0"/>
                          <a:cs typeface="Courier New"/>
                          <a:sym typeface="Arial Narrow" charset="0"/>
                        </a:rPr>
                        <a:t>long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Arial Narrow" charset="0"/>
                          <a:cs typeface="Courier New"/>
                          <a:sym typeface="Arial Narrow" charset="0"/>
                        </a:rPr>
                        <a:t>float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Arial Narrow" charset="0"/>
                          <a:cs typeface="Courier New"/>
                          <a:sym typeface="Arial Narrow" charset="0"/>
                        </a:rPr>
                        <a:t>double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Arial Narrow" charset="0"/>
                          <a:cs typeface="Courier New"/>
                          <a:sym typeface="Arial Narrow" charset="0"/>
                        </a:rPr>
                        <a:t>long double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ゴシック"/>
                          <a:cs typeface="Calibri"/>
                          <a:sym typeface="Arial Narrow" charset="0"/>
                        </a:rPr>
                        <a:t>−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Arial Narrow" charset="0"/>
                        <a:cs typeface="Calibri"/>
                        <a:sym typeface="Arial Narrow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ゴシック"/>
                          <a:cs typeface="Calibri"/>
                          <a:sym typeface="Arial Narrow" charset="0"/>
                        </a:rPr>
                        <a:t>−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Arial Narrow" charset="0"/>
                        <a:cs typeface="Calibri"/>
                        <a:sym typeface="Arial Narrow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10/16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pointer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6772295"/>
      </p:ext>
    </p:extLst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/>
              <a:t>Byte Ordering</a:t>
            </a:r>
          </a:p>
        </p:txBody>
      </p:sp>
      <p:sp>
        <p:nvSpPr>
          <p:cNvPr id="48133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So, how are the bytes within a multi-byte word ordered in memory?</a:t>
            </a:r>
          </a:p>
          <a:p>
            <a:pPr eaLnBrk="1" hangingPunct="1"/>
            <a:r>
              <a:rPr lang="en-US" dirty="0"/>
              <a:t>Conventions</a:t>
            </a:r>
          </a:p>
          <a:p>
            <a:pPr marL="552450" lvl="1" eaLnBrk="1" hangingPunct="1"/>
            <a:r>
              <a:rPr lang="en-US" dirty="0"/>
              <a:t>Big </a:t>
            </a:r>
            <a:r>
              <a:rPr lang="en-US" dirty="0" err="1"/>
              <a:t>Endian</a:t>
            </a:r>
            <a:r>
              <a:rPr lang="en-US" dirty="0"/>
              <a:t>: Sun, PPC Mac, Internet</a:t>
            </a:r>
          </a:p>
          <a:p>
            <a:pPr marL="838200" lvl="2" eaLnBrk="1" hangingPunct="1"/>
            <a:r>
              <a:rPr lang="en-US" dirty="0"/>
              <a:t>Least significant byte has highest address</a:t>
            </a:r>
          </a:p>
          <a:p>
            <a:pPr marL="552450" lvl="1" eaLnBrk="1" hangingPunct="1"/>
            <a:r>
              <a:rPr lang="en-US" dirty="0"/>
              <a:t>Little Endian: x86, ARM processors running Android, </a:t>
            </a:r>
            <a:r>
              <a:rPr lang="en-US" dirty="0" err="1"/>
              <a:t>iOS</a:t>
            </a:r>
            <a:r>
              <a:rPr lang="en-US" dirty="0"/>
              <a:t>, and Windows</a:t>
            </a:r>
          </a:p>
          <a:p>
            <a:pPr marL="838200" lvl="2" eaLnBrk="1" hangingPunct="1"/>
            <a:r>
              <a:rPr lang="en-US" dirty="0"/>
              <a:t>Least significant byte has lowest address</a:t>
            </a:r>
          </a:p>
        </p:txBody>
      </p:sp>
    </p:spTree>
    <p:extLst>
      <p:ext uri="{BB962C8B-B14F-4D97-AF65-F5344CB8AC3E}">
        <p14:creationId xmlns:p14="http://schemas.microsoft.com/office/powerpoint/2010/main" val="264465154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/>
              <a:t>Byte Ordering Example</a:t>
            </a:r>
          </a:p>
        </p:txBody>
      </p:sp>
      <p:sp>
        <p:nvSpPr>
          <p:cNvPr id="49157" name="Rectangle 4"/>
          <p:cNvSpPr>
            <a:spLocks noGrp="1" noChangeArrowheads="1"/>
          </p:cNvSpPr>
          <p:nvPr>
            <p:ph idx="1"/>
          </p:nvPr>
        </p:nvSpPr>
        <p:spPr>
          <a:xfrm>
            <a:off x="396875" y="1524001"/>
            <a:ext cx="7896225" cy="4810124"/>
          </a:xfrm>
        </p:spPr>
        <p:txBody>
          <a:bodyPr/>
          <a:lstStyle/>
          <a:p>
            <a:pPr eaLnBrk="1" hangingPunct="1"/>
            <a:r>
              <a:rPr lang="en-US" dirty="0"/>
              <a:t>Example</a:t>
            </a:r>
          </a:p>
          <a:p>
            <a:pPr marL="552450" lvl="1" eaLnBrk="1" hangingPunct="1"/>
            <a:r>
              <a:rPr lang="en-US" dirty="0"/>
              <a:t>Variable </a:t>
            </a:r>
            <a:r>
              <a:rPr lang="en-US" dirty="0" err="1"/>
              <a:t>x</a:t>
            </a:r>
            <a:r>
              <a:rPr lang="en-US" dirty="0"/>
              <a:t> has 4-byte value of 0x01234567</a:t>
            </a:r>
          </a:p>
          <a:p>
            <a:pPr marL="552450" lvl="1" eaLnBrk="1" hangingPunct="1"/>
            <a:r>
              <a:rPr lang="en-US" dirty="0"/>
              <a:t>Address given by &amp;</a:t>
            </a:r>
            <a:r>
              <a:rPr lang="en-US" dirty="0" err="1"/>
              <a:t>x</a:t>
            </a:r>
            <a:r>
              <a:rPr lang="en-US" dirty="0"/>
              <a:t> is 0x100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2057400" y="3479800"/>
            <a:ext cx="5486400" cy="635000"/>
            <a:chOff x="0" y="0"/>
            <a:chExt cx="3456" cy="400"/>
          </a:xfrm>
        </p:grpSpPr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864" y="0"/>
              <a:ext cx="433" cy="192"/>
              <a:chOff x="0" y="0"/>
              <a:chExt cx="433" cy="192"/>
            </a:xfrm>
          </p:grpSpPr>
          <p:sp>
            <p:nvSpPr>
              <p:cNvPr id="49242" name="Rectangle 7"/>
              <p:cNvSpPr>
                <a:spLocks/>
              </p:cNvSpPr>
              <p:nvPr/>
            </p:nvSpPr>
            <p:spPr bwMode="auto">
              <a:xfrm>
                <a:off x="0" y="0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noFill/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43" name="Rectangle 8"/>
              <p:cNvSpPr>
                <a:spLocks/>
              </p:cNvSpPr>
              <p:nvPr/>
            </p:nvSpPr>
            <p:spPr bwMode="auto">
              <a:xfrm>
                <a:off x="0" y="0"/>
                <a:ext cx="433" cy="19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/>
                <a:r>
                  <a:rPr lang="en-US" sz="1400" b="0" dirty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0x100</a:t>
                </a:r>
              </a:p>
            </p:txBody>
          </p:sp>
        </p:grpSp>
        <p:grpSp>
          <p:nvGrpSpPr>
            <p:cNvPr id="4" name="Group 9"/>
            <p:cNvGrpSpPr>
              <a:grpSpLocks/>
            </p:cNvGrpSpPr>
            <p:nvPr/>
          </p:nvGrpSpPr>
          <p:grpSpPr bwMode="auto">
            <a:xfrm>
              <a:off x="1296" y="0"/>
              <a:ext cx="433" cy="192"/>
              <a:chOff x="0" y="0"/>
              <a:chExt cx="433" cy="192"/>
            </a:xfrm>
          </p:grpSpPr>
          <p:sp>
            <p:nvSpPr>
              <p:cNvPr id="49240" name="Rectangle 10"/>
              <p:cNvSpPr>
                <a:spLocks/>
              </p:cNvSpPr>
              <p:nvPr/>
            </p:nvSpPr>
            <p:spPr bwMode="auto">
              <a:xfrm>
                <a:off x="0" y="0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noFill/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41" name="Rectangle 11"/>
              <p:cNvSpPr>
                <a:spLocks/>
              </p:cNvSpPr>
              <p:nvPr/>
            </p:nvSpPr>
            <p:spPr bwMode="auto">
              <a:xfrm>
                <a:off x="0" y="0"/>
                <a:ext cx="433" cy="19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/>
                <a:r>
                  <a:rPr lang="en-US" sz="14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0x101</a:t>
                </a:r>
              </a:p>
            </p:txBody>
          </p:sp>
        </p:grpSp>
        <p:grpSp>
          <p:nvGrpSpPr>
            <p:cNvPr id="5" name="Group 12"/>
            <p:cNvGrpSpPr>
              <a:grpSpLocks/>
            </p:cNvGrpSpPr>
            <p:nvPr/>
          </p:nvGrpSpPr>
          <p:grpSpPr bwMode="auto">
            <a:xfrm>
              <a:off x="1728" y="0"/>
              <a:ext cx="433" cy="192"/>
              <a:chOff x="0" y="0"/>
              <a:chExt cx="433" cy="192"/>
            </a:xfrm>
          </p:grpSpPr>
          <p:sp>
            <p:nvSpPr>
              <p:cNvPr id="49238" name="Rectangle 13"/>
              <p:cNvSpPr>
                <a:spLocks/>
              </p:cNvSpPr>
              <p:nvPr/>
            </p:nvSpPr>
            <p:spPr bwMode="auto">
              <a:xfrm>
                <a:off x="0" y="0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noFill/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39" name="Rectangle 14"/>
              <p:cNvSpPr>
                <a:spLocks/>
              </p:cNvSpPr>
              <p:nvPr/>
            </p:nvSpPr>
            <p:spPr bwMode="auto">
              <a:xfrm>
                <a:off x="0" y="0"/>
                <a:ext cx="433" cy="19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/>
                <a:r>
                  <a:rPr lang="en-US" sz="14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0x102</a:t>
                </a:r>
              </a:p>
            </p:txBody>
          </p:sp>
        </p:grpSp>
        <p:grpSp>
          <p:nvGrpSpPr>
            <p:cNvPr id="6" name="Group 15"/>
            <p:cNvGrpSpPr>
              <a:grpSpLocks/>
            </p:cNvGrpSpPr>
            <p:nvPr/>
          </p:nvGrpSpPr>
          <p:grpSpPr bwMode="auto">
            <a:xfrm>
              <a:off x="2160" y="0"/>
              <a:ext cx="433" cy="192"/>
              <a:chOff x="0" y="0"/>
              <a:chExt cx="433" cy="192"/>
            </a:xfrm>
          </p:grpSpPr>
          <p:sp>
            <p:nvSpPr>
              <p:cNvPr id="49236" name="Rectangle 16"/>
              <p:cNvSpPr>
                <a:spLocks/>
              </p:cNvSpPr>
              <p:nvPr/>
            </p:nvSpPr>
            <p:spPr bwMode="auto">
              <a:xfrm>
                <a:off x="0" y="0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noFill/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37" name="Rectangle 17"/>
              <p:cNvSpPr>
                <a:spLocks/>
              </p:cNvSpPr>
              <p:nvPr/>
            </p:nvSpPr>
            <p:spPr bwMode="auto">
              <a:xfrm>
                <a:off x="0" y="0"/>
                <a:ext cx="433" cy="19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/>
                <a:r>
                  <a:rPr lang="en-US" sz="14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0x103</a:t>
                </a:r>
              </a:p>
            </p:txBody>
          </p:sp>
        </p:grpSp>
        <p:sp>
          <p:nvSpPr>
            <p:cNvPr id="49220" name="Rectangle 18"/>
            <p:cNvSpPr>
              <a:spLocks/>
            </p:cNvSpPr>
            <p:nvPr/>
          </p:nvSpPr>
          <p:spPr bwMode="auto">
            <a:xfrm>
              <a:off x="0" y="192"/>
              <a:ext cx="432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9221" name="Rectangle 19"/>
            <p:cNvSpPr>
              <a:spLocks/>
            </p:cNvSpPr>
            <p:nvPr/>
          </p:nvSpPr>
          <p:spPr bwMode="auto">
            <a:xfrm>
              <a:off x="432" y="192"/>
              <a:ext cx="432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grpSp>
          <p:nvGrpSpPr>
            <p:cNvPr id="7" name="Group 20"/>
            <p:cNvGrpSpPr>
              <a:grpSpLocks/>
            </p:cNvGrpSpPr>
            <p:nvPr/>
          </p:nvGrpSpPr>
          <p:grpSpPr bwMode="auto">
            <a:xfrm>
              <a:off x="864" y="176"/>
              <a:ext cx="432" cy="224"/>
              <a:chOff x="0" y="0"/>
              <a:chExt cx="432" cy="224"/>
            </a:xfrm>
          </p:grpSpPr>
          <p:sp>
            <p:nvSpPr>
              <p:cNvPr id="49234" name="Rectangle 21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35" name="Rectangle 22"/>
              <p:cNvSpPr>
                <a:spLocks/>
              </p:cNvSpPr>
              <p:nvPr/>
            </p:nvSpPr>
            <p:spPr bwMode="auto">
              <a:xfrm>
                <a:off x="80" y="0"/>
                <a:ext cx="271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/>
                <a:r>
                  <a:rPr lang="en-US" sz="1800" b="0">
                    <a:solidFill>
                      <a:srgbClr val="FFFFFF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01</a:t>
                </a:r>
              </a:p>
            </p:txBody>
          </p:sp>
        </p:grpSp>
        <p:grpSp>
          <p:nvGrpSpPr>
            <p:cNvPr id="8" name="Group 23"/>
            <p:cNvGrpSpPr>
              <a:grpSpLocks/>
            </p:cNvGrpSpPr>
            <p:nvPr/>
          </p:nvGrpSpPr>
          <p:grpSpPr bwMode="auto">
            <a:xfrm>
              <a:off x="1296" y="176"/>
              <a:ext cx="432" cy="224"/>
              <a:chOff x="0" y="0"/>
              <a:chExt cx="432" cy="224"/>
            </a:xfrm>
          </p:grpSpPr>
          <p:sp>
            <p:nvSpPr>
              <p:cNvPr id="49232" name="Rectangle 24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33" name="Rectangle 25"/>
              <p:cNvSpPr>
                <a:spLocks/>
              </p:cNvSpPr>
              <p:nvPr/>
            </p:nvSpPr>
            <p:spPr bwMode="auto">
              <a:xfrm>
                <a:off x="80" y="0"/>
                <a:ext cx="271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/>
                <a:r>
                  <a:rPr lang="en-US" sz="1800" b="0">
                    <a:solidFill>
                      <a:srgbClr val="FFFFFF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23</a:t>
                </a:r>
              </a:p>
            </p:txBody>
          </p:sp>
        </p:grpSp>
        <p:grpSp>
          <p:nvGrpSpPr>
            <p:cNvPr id="9" name="Group 26"/>
            <p:cNvGrpSpPr>
              <a:grpSpLocks/>
            </p:cNvGrpSpPr>
            <p:nvPr/>
          </p:nvGrpSpPr>
          <p:grpSpPr bwMode="auto">
            <a:xfrm>
              <a:off x="1728" y="176"/>
              <a:ext cx="432" cy="224"/>
              <a:chOff x="0" y="0"/>
              <a:chExt cx="432" cy="224"/>
            </a:xfrm>
          </p:grpSpPr>
          <p:sp>
            <p:nvSpPr>
              <p:cNvPr id="49230" name="Rectangle 27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31" name="Rectangle 28"/>
              <p:cNvSpPr>
                <a:spLocks/>
              </p:cNvSpPr>
              <p:nvPr/>
            </p:nvSpPr>
            <p:spPr bwMode="auto">
              <a:xfrm>
                <a:off x="80" y="0"/>
                <a:ext cx="271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/>
                <a:r>
                  <a:rPr lang="en-US" sz="1800" b="0">
                    <a:solidFill>
                      <a:srgbClr val="FFFFFF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45</a:t>
                </a:r>
              </a:p>
            </p:txBody>
          </p:sp>
        </p:grpSp>
        <p:grpSp>
          <p:nvGrpSpPr>
            <p:cNvPr id="10" name="Group 29"/>
            <p:cNvGrpSpPr>
              <a:grpSpLocks/>
            </p:cNvGrpSpPr>
            <p:nvPr/>
          </p:nvGrpSpPr>
          <p:grpSpPr bwMode="auto">
            <a:xfrm>
              <a:off x="2160" y="176"/>
              <a:ext cx="432" cy="224"/>
              <a:chOff x="0" y="0"/>
              <a:chExt cx="432" cy="224"/>
            </a:xfrm>
          </p:grpSpPr>
          <p:sp>
            <p:nvSpPr>
              <p:cNvPr id="49228" name="Rectangle 30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29" name="Rectangle 31"/>
              <p:cNvSpPr>
                <a:spLocks/>
              </p:cNvSpPr>
              <p:nvPr/>
            </p:nvSpPr>
            <p:spPr bwMode="auto">
              <a:xfrm>
                <a:off x="80" y="0"/>
                <a:ext cx="271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/>
                <a:r>
                  <a:rPr lang="en-US" sz="1800" b="0">
                    <a:solidFill>
                      <a:srgbClr val="FFFFFF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67</a:t>
                </a:r>
              </a:p>
            </p:txBody>
          </p:sp>
        </p:grpSp>
        <p:sp>
          <p:nvSpPr>
            <p:cNvPr id="49226" name="Rectangle 32"/>
            <p:cNvSpPr>
              <a:spLocks/>
            </p:cNvSpPr>
            <p:nvPr/>
          </p:nvSpPr>
          <p:spPr bwMode="auto">
            <a:xfrm>
              <a:off x="2592" y="192"/>
              <a:ext cx="432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9227" name="Rectangle 33"/>
            <p:cNvSpPr>
              <a:spLocks/>
            </p:cNvSpPr>
            <p:nvPr/>
          </p:nvSpPr>
          <p:spPr bwMode="auto">
            <a:xfrm>
              <a:off x="3024" y="192"/>
              <a:ext cx="432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</p:grpSp>
      <p:grpSp>
        <p:nvGrpSpPr>
          <p:cNvPr id="11" name="Group 34"/>
          <p:cNvGrpSpPr>
            <a:grpSpLocks/>
          </p:cNvGrpSpPr>
          <p:nvPr/>
        </p:nvGrpSpPr>
        <p:grpSpPr bwMode="auto">
          <a:xfrm>
            <a:off x="2057400" y="4318000"/>
            <a:ext cx="5486400" cy="635000"/>
            <a:chOff x="0" y="0"/>
            <a:chExt cx="3456" cy="400"/>
          </a:xfrm>
        </p:grpSpPr>
        <p:grpSp>
          <p:nvGrpSpPr>
            <p:cNvPr id="12" name="Group 35"/>
            <p:cNvGrpSpPr>
              <a:grpSpLocks/>
            </p:cNvGrpSpPr>
            <p:nvPr/>
          </p:nvGrpSpPr>
          <p:grpSpPr bwMode="auto">
            <a:xfrm>
              <a:off x="864" y="0"/>
              <a:ext cx="433" cy="192"/>
              <a:chOff x="0" y="0"/>
              <a:chExt cx="433" cy="192"/>
            </a:xfrm>
          </p:grpSpPr>
          <p:sp>
            <p:nvSpPr>
              <p:cNvPr id="49214" name="Rectangle 36"/>
              <p:cNvSpPr>
                <a:spLocks/>
              </p:cNvSpPr>
              <p:nvPr/>
            </p:nvSpPr>
            <p:spPr bwMode="auto">
              <a:xfrm>
                <a:off x="0" y="0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noFill/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15" name="Rectangle 37"/>
              <p:cNvSpPr>
                <a:spLocks/>
              </p:cNvSpPr>
              <p:nvPr/>
            </p:nvSpPr>
            <p:spPr bwMode="auto">
              <a:xfrm>
                <a:off x="0" y="0"/>
                <a:ext cx="433" cy="19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/>
                <a:r>
                  <a:rPr lang="en-US" sz="14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0x100</a:t>
                </a:r>
              </a:p>
            </p:txBody>
          </p:sp>
        </p:grpSp>
        <p:grpSp>
          <p:nvGrpSpPr>
            <p:cNvPr id="13" name="Group 38"/>
            <p:cNvGrpSpPr>
              <a:grpSpLocks/>
            </p:cNvGrpSpPr>
            <p:nvPr/>
          </p:nvGrpSpPr>
          <p:grpSpPr bwMode="auto">
            <a:xfrm>
              <a:off x="1296" y="0"/>
              <a:ext cx="433" cy="192"/>
              <a:chOff x="0" y="0"/>
              <a:chExt cx="433" cy="192"/>
            </a:xfrm>
          </p:grpSpPr>
          <p:sp>
            <p:nvSpPr>
              <p:cNvPr id="49212" name="Rectangle 39"/>
              <p:cNvSpPr>
                <a:spLocks/>
              </p:cNvSpPr>
              <p:nvPr/>
            </p:nvSpPr>
            <p:spPr bwMode="auto">
              <a:xfrm>
                <a:off x="0" y="0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noFill/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13" name="Rectangle 40"/>
              <p:cNvSpPr>
                <a:spLocks/>
              </p:cNvSpPr>
              <p:nvPr/>
            </p:nvSpPr>
            <p:spPr bwMode="auto">
              <a:xfrm>
                <a:off x="0" y="0"/>
                <a:ext cx="433" cy="19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/>
                <a:r>
                  <a:rPr lang="en-US" sz="14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0x101</a:t>
                </a:r>
              </a:p>
            </p:txBody>
          </p:sp>
        </p:grpSp>
        <p:grpSp>
          <p:nvGrpSpPr>
            <p:cNvPr id="14" name="Group 41"/>
            <p:cNvGrpSpPr>
              <a:grpSpLocks/>
            </p:cNvGrpSpPr>
            <p:nvPr/>
          </p:nvGrpSpPr>
          <p:grpSpPr bwMode="auto">
            <a:xfrm>
              <a:off x="1728" y="0"/>
              <a:ext cx="433" cy="192"/>
              <a:chOff x="0" y="0"/>
              <a:chExt cx="433" cy="192"/>
            </a:xfrm>
          </p:grpSpPr>
          <p:sp>
            <p:nvSpPr>
              <p:cNvPr id="49210" name="Rectangle 42"/>
              <p:cNvSpPr>
                <a:spLocks/>
              </p:cNvSpPr>
              <p:nvPr/>
            </p:nvSpPr>
            <p:spPr bwMode="auto">
              <a:xfrm>
                <a:off x="0" y="0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noFill/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11" name="Rectangle 43"/>
              <p:cNvSpPr>
                <a:spLocks/>
              </p:cNvSpPr>
              <p:nvPr/>
            </p:nvSpPr>
            <p:spPr bwMode="auto">
              <a:xfrm>
                <a:off x="0" y="0"/>
                <a:ext cx="433" cy="19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/>
                <a:r>
                  <a:rPr lang="en-US" sz="14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0x102</a:t>
                </a:r>
              </a:p>
            </p:txBody>
          </p:sp>
        </p:grpSp>
        <p:grpSp>
          <p:nvGrpSpPr>
            <p:cNvPr id="15" name="Group 44"/>
            <p:cNvGrpSpPr>
              <a:grpSpLocks/>
            </p:cNvGrpSpPr>
            <p:nvPr/>
          </p:nvGrpSpPr>
          <p:grpSpPr bwMode="auto">
            <a:xfrm>
              <a:off x="2160" y="0"/>
              <a:ext cx="433" cy="192"/>
              <a:chOff x="0" y="0"/>
              <a:chExt cx="433" cy="192"/>
            </a:xfrm>
          </p:grpSpPr>
          <p:sp>
            <p:nvSpPr>
              <p:cNvPr id="49208" name="Rectangle 45"/>
              <p:cNvSpPr>
                <a:spLocks/>
              </p:cNvSpPr>
              <p:nvPr/>
            </p:nvSpPr>
            <p:spPr bwMode="auto">
              <a:xfrm>
                <a:off x="0" y="0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noFill/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09" name="Rectangle 46"/>
              <p:cNvSpPr>
                <a:spLocks/>
              </p:cNvSpPr>
              <p:nvPr/>
            </p:nvSpPr>
            <p:spPr bwMode="auto">
              <a:xfrm>
                <a:off x="0" y="0"/>
                <a:ext cx="433" cy="19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/>
                <a:r>
                  <a:rPr lang="en-US" sz="14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0x103</a:t>
                </a:r>
              </a:p>
            </p:txBody>
          </p:sp>
        </p:grpSp>
        <p:sp>
          <p:nvSpPr>
            <p:cNvPr id="49192" name="Rectangle 47"/>
            <p:cNvSpPr>
              <a:spLocks/>
            </p:cNvSpPr>
            <p:nvPr/>
          </p:nvSpPr>
          <p:spPr bwMode="auto">
            <a:xfrm>
              <a:off x="0" y="192"/>
              <a:ext cx="432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9193" name="Rectangle 48"/>
            <p:cNvSpPr>
              <a:spLocks/>
            </p:cNvSpPr>
            <p:nvPr/>
          </p:nvSpPr>
          <p:spPr bwMode="auto">
            <a:xfrm>
              <a:off x="432" y="192"/>
              <a:ext cx="432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grpSp>
          <p:nvGrpSpPr>
            <p:cNvPr id="16" name="Group 49"/>
            <p:cNvGrpSpPr>
              <a:grpSpLocks/>
            </p:cNvGrpSpPr>
            <p:nvPr/>
          </p:nvGrpSpPr>
          <p:grpSpPr bwMode="auto">
            <a:xfrm>
              <a:off x="864" y="176"/>
              <a:ext cx="432" cy="224"/>
              <a:chOff x="0" y="0"/>
              <a:chExt cx="432" cy="224"/>
            </a:xfrm>
          </p:grpSpPr>
          <p:sp>
            <p:nvSpPr>
              <p:cNvPr id="49206" name="Rectangle 50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07" name="Rectangle 51"/>
              <p:cNvSpPr>
                <a:spLocks/>
              </p:cNvSpPr>
              <p:nvPr/>
            </p:nvSpPr>
            <p:spPr bwMode="auto">
              <a:xfrm>
                <a:off x="80" y="0"/>
                <a:ext cx="271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/>
                <a:r>
                  <a:rPr lang="en-US" sz="1800" b="0">
                    <a:solidFill>
                      <a:srgbClr val="FFFFFF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67</a:t>
                </a:r>
              </a:p>
            </p:txBody>
          </p:sp>
        </p:grpSp>
        <p:grpSp>
          <p:nvGrpSpPr>
            <p:cNvPr id="17" name="Group 52"/>
            <p:cNvGrpSpPr>
              <a:grpSpLocks/>
            </p:cNvGrpSpPr>
            <p:nvPr/>
          </p:nvGrpSpPr>
          <p:grpSpPr bwMode="auto">
            <a:xfrm>
              <a:off x="1296" y="176"/>
              <a:ext cx="432" cy="224"/>
              <a:chOff x="0" y="0"/>
              <a:chExt cx="432" cy="224"/>
            </a:xfrm>
          </p:grpSpPr>
          <p:sp>
            <p:nvSpPr>
              <p:cNvPr id="49204" name="Rectangle 53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05" name="Rectangle 54"/>
              <p:cNvSpPr>
                <a:spLocks/>
              </p:cNvSpPr>
              <p:nvPr/>
            </p:nvSpPr>
            <p:spPr bwMode="auto">
              <a:xfrm>
                <a:off x="80" y="0"/>
                <a:ext cx="271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/>
                <a:r>
                  <a:rPr lang="en-US" sz="1800" b="0">
                    <a:solidFill>
                      <a:srgbClr val="FFFFFF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45</a:t>
                </a:r>
              </a:p>
            </p:txBody>
          </p:sp>
        </p:grpSp>
        <p:grpSp>
          <p:nvGrpSpPr>
            <p:cNvPr id="18" name="Group 55"/>
            <p:cNvGrpSpPr>
              <a:grpSpLocks/>
            </p:cNvGrpSpPr>
            <p:nvPr/>
          </p:nvGrpSpPr>
          <p:grpSpPr bwMode="auto">
            <a:xfrm>
              <a:off x="1728" y="176"/>
              <a:ext cx="432" cy="224"/>
              <a:chOff x="0" y="0"/>
              <a:chExt cx="432" cy="224"/>
            </a:xfrm>
          </p:grpSpPr>
          <p:sp>
            <p:nvSpPr>
              <p:cNvPr id="49202" name="Rectangle 56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03" name="Rectangle 57"/>
              <p:cNvSpPr>
                <a:spLocks/>
              </p:cNvSpPr>
              <p:nvPr/>
            </p:nvSpPr>
            <p:spPr bwMode="auto">
              <a:xfrm>
                <a:off x="80" y="0"/>
                <a:ext cx="271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/>
                <a:r>
                  <a:rPr lang="en-US" sz="1800" b="0">
                    <a:solidFill>
                      <a:srgbClr val="FFFFFF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23</a:t>
                </a:r>
              </a:p>
            </p:txBody>
          </p:sp>
        </p:grpSp>
        <p:grpSp>
          <p:nvGrpSpPr>
            <p:cNvPr id="19" name="Group 58"/>
            <p:cNvGrpSpPr>
              <a:grpSpLocks/>
            </p:cNvGrpSpPr>
            <p:nvPr/>
          </p:nvGrpSpPr>
          <p:grpSpPr bwMode="auto">
            <a:xfrm>
              <a:off x="2160" y="176"/>
              <a:ext cx="432" cy="224"/>
              <a:chOff x="0" y="0"/>
              <a:chExt cx="432" cy="224"/>
            </a:xfrm>
          </p:grpSpPr>
          <p:sp>
            <p:nvSpPr>
              <p:cNvPr id="49200" name="Rectangle 59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01" name="Rectangle 60"/>
              <p:cNvSpPr>
                <a:spLocks/>
              </p:cNvSpPr>
              <p:nvPr/>
            </p:nvSpPr>
            <p:spPr bwMode="auto">
              <a:xfrm>
                <a:off x="80" y="0"/>
                <a:ext cx="271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/>
                <a:r>
                  <a:rPr lang="en-US" sz="1800" b="0">
                    <a:solidFill>
                      <a:srgbClr val="FFFFFF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01</a:t>
                </a:r>
              </a:p>
            </p:txBody>
          </p:sp>
        </p:grpSp>
        <p:sp>
          <p:nvSpPr>
            <p:cNvPr id="49198" name="Rectangle 61"/>
            <p:cNvSpPr>
              <a:spLocks/>
            </p:cNvSpPr>
            <p:nvPr/>
          </p:nvSpPr>
          <p:spPr bwMode="auto">
            <a:xfrm>
              <a:off x="2592" y="192"/>
              <a:ext cx="432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9199" name="Rectangle 62"/>
            <p:cNvSpPr>
              <a:spLocks/>
            </p:cNvSpPr>
            <p:nvPr/>
          </p:nvSpPr>
          <p:spPr bwMode="auto">
            <a:xfrm>
              <a:off x="3024" y="192"/>
              <a:ext cx="432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</p:grpSp>
      <p:sp>
        <p:nvSpPr>
          <p:cNvPr id="49160" name="Rectangle 63"/>
          <p:cNvSpPr>
            <a:spLocks/>
          </p:cNvSpPr>
          <p:nvPr/>
        </p:nvSpPr>
        <p:spPr bwMode="auto">
          <a:xfrm>
            <a:off x="838200" y="3403600"/>
            <a:ext cx="1790700" cy="330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25400" tIns="25400" rIns="63500" bIns="25400">
            <a:prstTxWarp prst="textNoShape">
              <a:avLst/>
            </a:prstTxWarp>
          </a:bodyPr>
          <a:lstStyle/>
          <a:p>
            <a:pPr marL="12700" eaLnBrk="1" hangingPunct="1">
              <a:lnSpc>
                <a:spcPct val="95000"/>
              </a:lnSpc>
            </a:pPr>
            <a:r>
              <a:rPr lang="en-US" sz="1800">
                <a:solidFill>
                  <a:srgbClr val="980002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Big Endian</a:t>
            </a:r>
          </a:p>
        </p:txBody>
      </p:sp>
      <p:sp>
        <p:nvSpPr>
          <p:cNvPr id="49161" name="Rectangle 64"/>
          <p:cNvSpPr>
            <a:spLocks/>
          </p:cNvSpPr>
          <p:nvPr/>
        </p:nvSpPr>
        <p:spPr bwMode="auto">
          <a:xfrm>
            <a:off x="838200" y="4241800"/>
            <a:ext cx="1790700" cy="330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25400" tIns="25400" rIns="63500" bIns="25400">
            <a:prstTxWarp prst="textNoShape">
              <a:avLst/>
            </a:prstTxWarp>
          </a:bodyPr>
          <a:lstStyle/>
          <a:p>
            <a:pPr marL="12700" eaLnBrk="1" hangingPunct="1">
              <a:lnSpc>
                <a:spcPct val="95000"/>
              </a:lnSpc>
            </a:pPr>
            <a:r>
              <a:rPr lang="en-US" sz="1800">
                <a:solidFill>
                  <a:srgbClr val="980002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Little Endian</a:t>
            </a:r>
          </a:p>
        </p:txBody>
      </p:sp>
      <p:grpSp>
        <p:nvGrpSpPr>
          <p:cNvPr id="20" name="Group 65"/>
          <p:cNvGrpSpPr>
            <a:grpSpLocks/>
          </p:cNvGrpSpPr>
          <p:nvPr/>
        </p:nvGrpSpPr>
        <p:grpSpPr bwMode="auto">
          <a:xfrm>
            <a:off x="3429000" y="3759200"/>
            <a:ext cx="2743200" cy="355600"/>
            <a:chOff x="0" y="0"/>
            <a:chExt cx="1728" cy="224"/>
          </a:xfrm>
        </p:grpSpPr>
        <p:grpSp>
          <p:nvGrpSpPr>
            <p:cNvPr id="21" name="Group 66"/>
            <p:cNvGrpSpPr>
              <a:grpSpLocks/>
            </p:cNvGrpSpPr>
            <p:nvPr/>
          </p:nvGrpSpPr>
          <p:grpSpPr bwMode="auto">
            <a:xfrm>
              <a:off x="0" y="0"/>
              <a:ext cx="432" cy="224"/>
              <a:chOff x="0" y="0"/>
              <a:chExt cx="432" cy="224"/>
            </a:xfrm>
          </p:grpSpPr>
          <p:sp>
            <p:nvSpPr>
              <p:cNvPr id="49186" name="Rectangle 67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99"/>
              </a:solidFill>
              <a:ln w="28575">
                <a:solidFill>
                  <a:srgbClr val="003300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187" name="Rectangle 68"/>
              <p:cNvSpPr>
                <a:spLocks/>
              </p:cNvSpPr>
              <p:nvPr/>
            </p:nvSpPr>
            <p:spPr bwMode="auto">
              <a:xfrm>
                <a:off x="93" y="0"/>
                <a:ext cx="245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rIns="4572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>
                  <a:lnSpc>
                    <a:spcPct val="90000"/>
                  </a:lnSpc>
                </a:pPr>
                <a:r>
                  <a:rPr lang="en-US" sz="18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01</a:t>
                </a:r>
              </a:p>
            </p:txBody>
          </p:sp>
        </p:grpSp>
        <p:grpSp>
          <p:nvGrpSpPr>
            <p:cNvPr id="22" name="Group 69"/>
            <p:cNvGrpSpPr>
              <a:grpSpLocks/>
            </p:cNvGrpSpPr>
            <p:nvPr/>
          </p:nvGrpSpPr>
          <p:grpSpPr bwMode="auto">
            <a:xfrm>
              <a:off x="432" y="0"/>
              <a:ext cx="432" cy="224"/>
              <a:chOff x="0" y="0"/>
              <a:chExt cx="432" cy="224"/>
            </a:xfrm>
          </p:grpSpPr>
          <p:sp>
            <p:nvSpPr>
              <p:cNvPr id="49184" name="Rectangle 70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99"/>
              </a:solidFill>
              <a:ln w="28575">
                <a:solidFill>
                  <a:srgbClr val="003300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185" name="Rectangle 71"/>
              <p:cNvSpPr>
                <a:spLocks/>
              </p:cNvSpPr>
              <p:nvPr/>
            </p:nvSpPr>
            <p:spPr bwMode="auto">
              <a:xfrm>
                <a:off x="93" y="0"/>
                <a:ext cx="245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rIns="4572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>
                  <a:lnSpc>
                    <a:spcPct val="90000"/>
                  </a:lnSpc>
                </a:pPr>
                <a:r>
                  <a:rPr lang="en-US" sz="18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23</a:t>
                </a:r>
              </a:p>
            </p:txBody>
          </p:sp>
        </p:grpSp>
        <p:grpSp>
          <p:nvGrpSpPr>
            <p:cNvPr id="23" name="Group 72"/>
            <p:cNvGrpSpPr>
              <a:grpSpLocks/>
            </p:cNvGrpSpPr>
            <p:nvPr/>
          </p:nvGrpSpPr>
          <p:grpSpPr bwMode="auto">
            <a:xfrm>
              <a:off x="864" y="0"/>
              <a:ext cx="432" cy="224"/>
              <a:chOff x="0" y="0"/>
              <a:chExt cx="432" cy="224"/>
            </a:xfrm>
          </p:grpSpPr>
          <p:sp>
            <p:nvSpPr>
              <p:cNvPr id="49182" name="Rectangle 73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99"/>
              </a:solidFill>
              <a:ln w="28575">
                <a:solidFill>
                  <a:srgbClr val="003300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183" name="Rectangle 74"/>
              <p:cNvSpPr>
                <a:spLocks/>
              </p:cNvSpPr>
              <p:nvPr/>
            </p:nvSpPr>
            <p:spPr bwMode="auto">
              <a:xfrm>
                <a:off x="93" y="0"/>
                <a:ext cx="245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rIns="4572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>
                  <a:lnSpc>
                    <a:spcPct val="90000"/>
                  </a:lnSpc>
                </a:pPr>
                <a:r>
                  <a:rPr lang="en-US" sz="18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45</a:t>
                </a:r>
              </a:p>
            </p:txBody>
          </p:sp>
        </p:grpSp>
        <p:grpSp>
          <p:nvGrpSpPr>
            <p:cNvPr id="24" name="Group 75"/>
            <p:cNvGrpSpPr>
              <a:grpSpLocks/>
            </p:cNvGrpSpPr>
            <p:nvPr/>
          </p:nvGrpSpPr>
          <p:grpSpPr bwMode="auto">
            <a:xfrm>
              <a:off x="1296" y="0"/>
              <a:ext cx="432" cy="224"/>
              <a:chOff x="0" y="0"/>
              <a:chExt cx="432" cy="224"/>
            </a:xfrm>
          </p:grpSpPr>
          <p:sp>
            <p:nvSpPr>
              <p:cNvPr id="49180" name="Rectangle 76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99"/>
              </a:solidFill>
              <a:ln w="28575">
                <a:solidFill>
                  <a:srgbClr val="003300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181" name="Rectangle 77"/>
              <p:cNvSpPr>
                <a:spLocks/>
              </p:cNvSpPr>
              <p:nvPr/>
            </p:nvSpPr>
            <p:spPr bwMode="auto">
              <a:xfrm>
                <a:off x="93" y="0"/>
                <a:ext cx="245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rIns="4572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>
                  <a:lnSpc>
                    <a:spcPct val="90000"/>
                  </a:lnSpc>
                </a:pPr>
                <a:r>
                  <a:rPr lang="en-US" sz="18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67</a:t>
                </a:r>
              </a:p>
            </p:txBody>
          </p:sp>
        </p:grpSp>
      </p:grpSp>
      <p:grpSp>
        <p:nvGrpSpPr>
          <p:cNvPr id="25" name="Group 78"/>
          <p:cNvGrpSpPr>
            <a:grpSpLocks/>
          </p:cNvGrpSpPr>
          <p:nvPr/>
        </p:nvGrpSpPr>
        <p:grpSpPr bwMode="auto">
          <a:xfrm>
            <a:off x="3429000" y="4597400"/>
            <a:ext cx="2743200" cy="355600"/>
            <a:chOff x="0" y="0"/>
            <a:chExt cx="1728" cy="224"/>
          </a:xfrm>
        </p:grpSpPr>
        <p:grpSp>
          <p:nvGrpSpPr>
            <p:cNvPr id="26" name="Group 79"/>
            <p:cNvGrpSpPr>
              <a:grpSpLocks/>
            </p:cNvGrpSpPr>
            <p:nvPr/>
          </p:nvGrpSpPr>
          <p:grpSpPr bwMode="auto">
            <a:xfrm>
              <a:off x="0" y="0"/>
              <a:ext cx="432" cy="224"/>
              <a:chOff x="0" y="0"/>
              <a:chExt cx="432" cy="224"/>
            </a:xfrm>
          </p:grpSpPr>
          <p:sp>
            <p:nvSpPr>
              <p:cNvPr id="49174" name="Rectangle 80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99"/>
              </a:solidFill>
              <a:ln w="28575">
                <a:solidFill>
                  <a:srgbClr val="003300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175" name="Rectangle 81"/>
              <p:cNvSpPr>
                <a:spLocks/>
              </p:cNvSpPr>
              <p:nvPr/>
            </p:nvSpPr>
            <p:spPr bwMode="auto">
              <a:xfrm>
                <a:off x="93" y="0"/>
                <a:ext cx="245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rIns="4572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>
                  <a:lnSpc>
                    <a:spcPct val="90000"/>
                  </a:lnSpc>
                </a:pPr>
                <a:r>
                  <a:rPr lang="en-US" sz="1800" b="0" dirty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67</a:t>
                </a:r>
              </a:p>
            </p:txBody>
          </p:sp>
        </p:grpSp>
        <p:grpSp>
          <p:nvGrpSpPr>
            <p:cNvPr id="27" name="Group 82"/>
            <p:cNvGrpSpPr>
              <a:grpSpLocks/>
            </p:cNvGrpSpPr>
            <p:nvPr/>
          </p:nvGrpSpPr>
          <p:grpSpPr bwMode="auto">
            <a:xfrm>
              <a:off x="432" y="0"/>
              <a:ext cx="432" cy="224"/>
              <a:chOff x="0" y="0"/>
              <a:chExt cx="432" cy="224"/>
            </a:xfrm>
          </p:grpSpPr>
          <p:sp>
            <p:nvSpPr>
              <p:cNvPr id="49172" name="Rectangle 83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99"/>
              </a:solidFill>
              <a:ln w="28575">
                <a:solidFill>
                  <a:srgbClr val="003300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173" name="Rectangle 84"/>
              <p:cNvSpPr>
                <a:spLocks/>
              </p:cNvSpPr>
              <p:nvPr/>
            </p:nvSpPr>
            <p:spPr bwMode="auto">
              <a:xfrm>
                <a:off x="93" y="0"/>
                <a:ext cx="245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rIns="4572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>
                  <a:lnSpc>
                    <a:spcPct val="90000"/>
                  </a:lnSpc>
                </a:pPr>
                <a:r>
                  <a:rPr lang="en-US" sz="18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45</a:t>
                </a:r>
              </a:p>
            </p:txBody>
          </p:sp>
        </p:grpSp>
        <p:grpSp>
          <p:nvGrpSpPr>
            <p:cNvPr id="28" name="Group 85"/>
            <p:cNvGrpSpPr>
              <a:grpSpLocks/>
            </p:cNvGrpSpPr>
            <p:nvPr/>
          </p:nvGrpSpPr>
          <p:grpSpPr bwMode="auto">
            <a:xfrm>
              <a:off x="864" y="0"/>
              <a:ext cx="432" cy="224"/>
              <a:chOff x="0" y="0"/>
              <a:chExt cx="432" cy="224"/>
            </a:xfrm>
          </p:grpSpPr>
          <p:sp>
            <p:nvSpPr>
              <p:cNvPr id="49170" name="Rectangle 86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99"/>
              </a:solidFill>
              <a:ln w="28575">
                <a:solidFill>
                  <a:srgbClr val="003300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171" name="Rectangle 87"/>
              <p:cNvSpPr>
                <a:spLocks/>
              </p:cNvSpPr>
              <p:nvPr/>
            </p:nvSpPr>
            <p:spPr bwMode="auto">
              <a:xfrm>
                <a:off x="93" y="0"/>
                <a:ext cx="245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rIns="4572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>
                  <a:lnSpc>
                    <a:spcPct val="90000"/>
                  </a:lnSpc>
                </a:pPr>
                <a:r>
                  <a:rPr lang="en-US" sz="18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23</a:t>
                </a:r>
              </a:p>
            </p:txBody>
          </p:sp>
        </p:grpSp>
        <p:grpSp>
          <p:nvGrpSpPr>
            <p:cNvPr id="29" name="Group 88"/>
            <p:cNvGrpSpPr>
              <a:grpSpLocks/>
            </p:cNvGrpSpPr>
            <p:nvPr/>
          </p:nvGrpSpPr>
          <p:grpSpPr bwMode="auto">
            <a:xfrm>
              <a:off x="1296" y="0"/>
              <a:ext cx="432" cy="224"/>
              <a:chOff x="0" y="0"/>
              <a:chExt cx="432" cy="224"/>
            </a:xfrm>
          </p:grpSpPr>
          <p:sp>
            <p:nvSpPr>
              <p:cNvPr id="49168" name="Rectangle 89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99"/>
              </a:solidFill>
              <a:ln w="28575">
                <a:solidFill>
                  <a:srgbClr val="003300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169" name="Rectangle 90"/>
              <p:cNvSpPr>
                <a:spLocks/>
              </p:cNvSpPr>
              <p:nvPr/>
            </p:nvSpPr>
            <p:spPr bwMode="auto">
              <a:xfrm>
                <a:off x="93" y="0"/>
                <a:ext cx="245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rIns="4572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>
                  <a:lnSpc>
                    <a:spcPct val="90000"/>
                  </a:lnSpc>
                </a:pPr>
                <a:r>
                  <a:rPr lang="en-US" sz="18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01</a:t>
                </a:r>
              </a:p>
            </p:txBody>
          </p:sp>
        </p:grp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/>
          </p:cNvSpPr>
          <p:nvPr/>
        </p:nvSpPr>
        <p:spPr bwMode="auto">
          <a:xfrm>
            <a:off x="4432300" y="2324100"/>
            <a:ext cx="4381500" cy="3149600"/>
          </a:xfrm>
          <a:prstGeom prst="rect">
            <a:avLst/>
          </a:prstGeom>
          <a:solidFill>
            <a:srgbClr val="F2F2F2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127000"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>
              <a:defRPr/>
            </a:pPr>
            <a:endParaRPr lang="en-US" sz="4200" b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8434" name="Rectangle 2"/>
          <p:cNvSpPr>
            <a:spLocks/>
          </p:cNvSpPr>
          <p:nvPr/>
        </p:nvSpPr>
        <p:spPr bwMode="auto">
          <a:xfrm>
            <a:off x="749300" y="4762500"/>
            <a:ext cx="2730500" cy="1841500"/>
          </a:xfrm>
          <a:prstGeom prst="rect">
            <a:avLst/>
          </a:prstGeom>
          <a:solidFill>
            <a:srgbClr val="F2F2F2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127000"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>
              <a:defRPr/>
            </a:pPr>
            <a:endParaRPr lang="en-US" sz="4200" b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8435" name="Rectangle 3"/>
          <p:cNvSpPr>
            <a:spLocks/>
          </p:cNvSpPr>
          <p:nvPr/>
        </p:nvSpPr>
        <p:spPr bwMode="auto">
          <a:xfrm>
            <a:off x="749300" y="2222500"/>
            <a:ext cx="2730500" cy="1841500"/>
          </a:xfrm>
          <a:prstGeom prst="rect">
            <a:avLst/>
          </a:prstGeom>
          <a:solidFill>
            <a:srgbClr val="F2F2F2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127000"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>
              <a:defRPr/>
            </a:pPr>
            <a:endParaRPr lang="en-US" sz="4200" b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3255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/>
              <a:t>Representing Integers</a:t>
            </a:r>
          </a:p>
        </p:txBody>
      </p:sp>
      <p:sp>
        <p:nvSpPr>
          <p:cNvPr id="18439" name="Rectangle 7"/>
          <p:cNvSpPr>
            <a:spLocks/>
          </p:cNvSpPr>
          <p:nvPr/>
        </p:nvSpPr>
        <p:spPr bwMode="auto">
          <a:xfrm>
            <a:off x="5080000" y="292100"/>
            <a:ext cx="3975100" cy="1295400"/>
          </a:xfrm>
          <a:prstGeom prst="rect">
            <a:avLst/>
          </a:prstGeom>
          <a:solidFill>
            <a:srgbClr val="FFFF99"/>
          </a:solidFill>
          <a:ln w="12700" cap="flat">
            <a:solidFill>
              <a:srgbClr val="000066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127000" dist="76199" dir="2700000" algn="ctr" rotWithShape="0">
              <a:schemeClr val="bg2">
                <a:alpha val="75000"/>
              </a:schemeClr>
            </a:outerShdw>
          </a:effectLst>
        </p:spPr>
        <p:txBody>
          <a:bodyPr lIns="50800" tIns="50800" bIns="50800">
            <a:prstTxWarp prst="textNoShape">
              <a:avLst/>
            </a:prstTxWarp>
          </a:bodyPr>
          <a:lstStyle/>
          <a:p>
            <a:pPr eaLnBrk="1" hangingPunct="1">
              <a:spcBef>
                <a:spcPts val="1100"/>
              </a:spcBef>
              <a:tabLst>
                <a:tab pos="1130300" algn="l"/>
                <a:tab pos="1866900" algn="l"/>
                <a:tab pos="1130300" algn="l"/>
                <a:tab pos="1866900" algn="l"/>
                <a:tab pos="1130300" algn="l"/>
                <a:tab pos="1866900" algn="l"/>
              </a:tabLst>
              <a:defRPr/>
            </a:pPr>
            <a:r>
              <a:rPr lang="en-US" sz="1800" dirty="0">
                <a:solidFill>
                  <a:srgbClr val="000066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Decimal:	</a:t>
            </a:r>
            <a:r>
              <a:rPr lang="en-US" sz="1800" b="0" dirty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15213</a:t>
            </a:r>
          </a:p>
          <a:p>
            <a:pPr eaLnBrk="1" hangingPunct="1">
              <a:spcBef>
                <a:spcPts val="1100"/>
              </a:spcBef>
              <a:tabLst>
                <a:tab pos="1130300" algn="l"/>
                <a:tab pos="1866900" algn="l"/>
                <a:tab pos="1130300" algn="l"/>
                <a:tab pos="1866900" algn="l"/>
                <a:tab pos="1130300" algn="l"/>
                <a:tab pos="1866900" algn="l"/>
              </a:tabLst>
              <a:defRPr/>
            </a:pPr>
            <a:r>
              <a:rPr lang="en-US" sz="1800" dirty="0">
                <a:solidFill>
                  <a:srgbClr val="000066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Binary:</a:t>
            </a:r>
            <a:r>
              <a:rPr lang="en-US" sz="1800" b="0" dirty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	0011 1011 0110 1101</a:t>
            </a:r>
          </a:p>
          <a:p>
            <a:pPr eaLnBrk="1" hangingPunct="1">
              <a:spcBef>
                <a:spcPts val="1100"/>
              </a:spcBef>
              <a:tabLst>
                <a:tab pos="1130300" algn="l"/>
                <a:tab pos="1866900" algn="l"/>
                <a:tab pos="1130300" algn="l"/>
                <a:tab pos="1866900" algn="l"/>
                <a:tab pos="1130300" algn="l"/>
                <a:tab pos="1866900" algn="l"/>
              </a:tabLst>
              <a:defRPr/>
            </a:pPr>
            <a:r>
              <a:rPr lang="en-US" sz="1800" dirty="0">
                <a:solidFill>
                  <a:srgbClr val="000066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Hex:</a:t>
            </a:r>
            <a:r>
              <a:rPr lang="en-US" sz="1800" b="0" dirty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	  3    B    6    D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736600" y="2208213"/>
            <a:ext cx="1476375" cy="1703387"/>
            <a:chOff x="0" y="0"/>
            <a:chExt cx="930" cy="1073"/>
          </a:xfrm>
        </p:grpSpPr>
        <p:grpSp>
          <p:nvGrpSpPr>
            <p:cNvPr id="3" name="Group 9"/>
            <p:cNvGrpSpPr>
              <a:grpSpLocks/>
            </p:cNvGrpSpPr>
            <p:nvPr/>
          </p:nvGrpSpPr>
          <p:grpSpPr bwMode="auto">
            <a:xfrm>
              <a:off x="144" y="273"/>
              <a:ext cx="384" cy="800"/>
              <a:chOff x="0" y="0"/>
              <a:chExt cx="384" cy="800"/>
            </a:xfrm>
          </p:grpSpPr>
          <p:grpSp>
            <p:nvGrpSpPr>
              <p:cNvPr id="4" name="Group 10"/>
              <p:cNvGrpSpPr>
                <a:grpSpLocks/>
              </p:cNvGrpSpPr>
              <p:nvPr/>
            </p:nvGrpSpPr>
            <p:grpSpPr bwMode="auto">
              <a:xfrm>
                <a:off x="0" y="0"/>
                <a:ext cx="384" cy="224"/>
                <a:chOff x="0" y="0"/>
                <a:chExt cx="384" cy="224"/>
              </a:xfrm>
            </p:grpSpPr>
            <p:sp>
              <p:nvSpPr>
                <p:cNvPr id="53398" name="Rectangle 11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99" name="Rectangle 12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6D</a:t>
                  </a:r>
                </a:p>
              </p:txBody>
            </p:sp>
          </p:grpSp>
          <p:grpSp>
            <p:nvGrpSpPr>
              <p:cNvPr id="5" name="Group 13"/>
              <p:cNvGrpSpPr>
                <a:grpSpLocks/>
              </p:cNvGrpSpPr>
              <p:nvPr/>
            </p:nvGrpSpPr>
            <p:grpSpPr bwMode="auto">
              <a:xfrm>
                <a:off x="0" y="192"/>
                <a:ext cx="384" cy="224"/>
                <a:chOff x="0" y="0"/>
                <a:chExt cx="384" cy="224"/>
              </a:xfrm>
            </p:grpSpPr>
            <p:sp>
              <p:nvSpPr>
                <p:cNvPr id="53396" name="Rectangle 14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97" name="Rectangle 15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3B</a:t>
                  </a:r>
                </a:p>
              </p:txBody>
            </p:sp>
          </p:grpSp>
          <p:grpSp>
            <p:nvGrpSpPr>
              <p:cNvPr id="6" name="Group 16"/>
              <p:cNvGrpSpPr>
                <a:grpSpLocks/>
              </p:cNvGrpSpPr>
              <p:nvPr/>
            </p:nvGrpSpPr>
            <p:grpSpPr bwMode="auto">
              <a:xfrm>
                <a:off x="0" y="384"/>
                <a:ext cx="384" cy="224"/>
                <a:chOff x="0" y="0"/>
                <a:chExt cx="384" cy="224"/>
              </a:xfrm>
            </p:grpSpPr>
            <p:sp>
              <p:nvSpPr>
                <p:cNvPr id="53394" name="Rectangle 17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95" name="Rectangle 18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</a:t>
                  </a:r>
                </a:p>
              </p:txBody>
            </p:sp>
          </p:grpSp>
          <p:grpSp>
            <p:nvGrpSpPr>
              <p:cNvPr id="7" name="Group 19"/>
              <p:cNvGrpSpPr>
                <a:grpSpLocks/>
              </p:cNvGrpSpPr>
              <p:nvPr/>
            </p:nvGrpSpPr>
            <p:grpSpPr bwMode="auto">
              <a:xfrm>
                <a:off x="0" y="576"/>
                <a:ext cx="384" cy="224"/>
                <a:chOff x="0" y="0"/>
                <a:chExt cx="384" cy="224"/>
              </a:xfrm>
            </p:grpSpPr>
            <p:sp>
              <p:nvSpPr>
                <p:cNvPr id="53392" name="Rectangle 20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93" name="Rectangle 21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</a:t>
                  </a:r>
                </a:p>
              </p:txBody>
            </p:sp>
          </p:grpSp>
        </p:grpSp>
        <p:sp>
          <p:nvSpPr>
            <p:cNvPr id="53387" name="Rectangle 22"/>
            <p:cNvSpPr>
              <a:spLocks/>
            </p:cNvSpPr>
            <p:nvPr/>
          </p:nvSpPr>
          <p:spPr bwMode="auto">
            <a:xfrm>
              <a:off x="0" y="0"/>
              <a:ext cx="930" cy="24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IA32, x86-64</a:t>
              </a:r>
            </a:p>
          </p:txBody>
        </p:sp>
      </p:grpSp>
      <p:grpSp>
        <p:nvGrpSpPr>
          <p:cNvPr id="8" name="Group 23"/>
          <p:cNvGrpSpPr>
            <a:grpSpLocks/>
          </p:cNvGrpSpPr>
          <p:nvPr/>
        </p:nvGrpSpPr>
        <p:grpSpPr bwMode="auto">
          <a:xfrm>
            <a:off x="2641600" y="2208213"/>
            <a:ext cx="617538" cy="1703387"/>
            <a:chOff x="0" y="0"/>
            <a:chExt cx="389" cy="1073"/>
          </a:xfrm>
        </p:grpSpPr>
        <p:grpSp>
          <p:nvGrpSpPr>
            <p:cNvPr id="9" name="Group 24"/>
            <p:cNvGrpSpPr>
              <a:grpSpLocks/>
            </p:cNvGrpSpPr>
            <p:nvPr/>
          </p:nvGrpSpPr>
          <p:grpSpPr bwMode="auto">
            <a:xfrm>
              <a:off x="0" y="273"/>
              <a:ext cx="384" cy="800"/>
              <a:chOff x="0" y="0"/>
              <a:chExt cx="384" cy="800"/>
            </a:xfrm>
          </p:grpSpPr>
          <p:grpSp>
            <p:nvGrpSpPr>
              <p:cNvPr id="10" name="Group 25"/>
              <p:cNvGrpSpPr>
                <a:grpSpLocks/>
              </p:cNvGrpSpPr>
              <p:nvPr/>
            </p:nvGrpSpPr>
            <p:grpSpPr bwMode="auto">
              <a:xfrm>
                <a:off x="0" y="384"/>
                <a:ext cx="384" cy="224"/>
                <a:chOff x="0" y="0"/>
                <a:chExt cx="384" cy="224"/>
              </a:xfrm>
            </p:grpSpPr>
            <p:sp>
              <p:nvSpPr>
                <p:cNvPr id="53384" name="Rectangle 26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85" name="Rectangle 27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3B</a:t>
                  </a:r>
                </a:p>
              </p:txBody>
            </p:sp>
          </p:grpSp>
          <p:grpSp>
            <p:nvGrpSpPr>
              <p:cNvPr id="11" name="Group 28"/>
              <p:cNvGrpSpPr>
                <a:grpSpLocks/>
              </p:cNvGrpSpPr>
              <p:nvPr/>
            </p:nvGrpSpPr>
            <p:grpSpPr bwMode="auto">
              <a:xfrm>
                <a:off x="0" y="576"/>
                <a:ext cx="384" cy="224"/>
                <a:chOff x="0" y="0"/>
                <a:chExt cx="384" cy="224"/>
              </a:xfrm>
            </p:grpSpPr>
            <p:sp>
              <p:nvSpPr>
                <p:cNvPr id="53382" name="Rectangle 29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83" name="Rectangle 30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6D</a:t>
                  </a:r>
                </a:p>
              </p:txBody>
            </p:sp>
          </p:grpSp>
          <p:grpSp>
            <p:nvGrpSpPr>
              <p:cNvPr id="12" name="Group 31"/>
              <p:cNvGrpSpPr>
                <a:grpSpLocks/>
              </p:cNvGrpSpPr>
              <p:nvPr/>
            </p:nvGrpSpPr>
            <p:grpSpPr bwMode="auto">
              <a:xfrm>
                <a:off x="0" y="0"/>
                <a:ext cx="384" cy="224"/>
                <a:chOff x="0" y="0"/>
                <a:chExt cx="384" cy="224"/>
              </a:xfrm>
            </p:grpSpPr>
            <p:sp>
              <p:nvSpPr>
                <p:cNvPr id="53380" name="Rectangle 32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81" name="Rectangle 33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</a:t>
                  </a:r>
                </a:p>
              </p:txBody>
            </p:sp>
          </p:grpSp>
          <p:grpSp>
            <p:nvGrpSpPr>
              <p:cNvPr id="13" name="Group 34"/>
              <p:cNvGrpSpPr>
                <a:grpSpLocks/>
              </p:cNvGrpSpPr>
              <p:nvPr/>
            </p:nvGrpSpPr>
            <p:grpSpPr bwMode="auto">
              <a:xfrm>
                <a:off x="0" y="192"/>
                <a:ext cx="384" cy="224"/>
                <a:chOff x="0" y="0"/>
                <a:chExt cx="384" cy="224"/>
              </a:xfrm>
            </p:grpSpPr>
            <p:sp>
              <p:nvSpPr>
                <p:cNvPr id="53378" name="Rectangle 35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79" name="Rectangle 36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</a:t>
                  </a:r>
                </a:p>
              </p:txBody>
            </p:sp>
          </p:grpSp>
        </p:grpSp>
        <p:sp>
          <p:nvSpPr>
            <p:cNvPr id="53373" name="Rectangle 37"/>
            <p:cNvSpPr>
              <a:spLocks/>
            </p:cNvSpPr>
            <p:nvPr/>
          </p:nvSpPr>
          <p:spPr bwMode="auto">
            <a:xfrm>
              <a:off x="20" y="0"/>
              <a:ext cx="369" cy="24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Sun</a:t>
              </a:r>
            </a:p>
          </p:txBody>
        </p:sp>
      </p:grpSp>
      <p:grpSp>
        <p:nvGrpSpPr>
          <p:cNvPr id="14" name="Group 38"/>
          <p:cNvGrpSpPr>
            <a:grpSpLocks/>
          </p:cNvGrpSpPr>
          <p:nvPr/>
        </p:nvGrpSpPr>
        <p:grpSpPr bwMode="auto">
          <a:xfrm>
            <a:off x="1574800" y="2819400"/>
            <a:ext cx="1066800" cy="914400"/>
            <a:chOff x="0" y="0"/>
            <a:chExt cx="672" cy="576"/>
          </a:xfrm>
        </p:grpSpPr>
        <p:sp>
          <p:nvSpPr>
            <p:cNvPr id="53368" name="Line 39"/>
            <p:cNvSpPr>
              <a:spLocks noChangeShapeType="1"/>
            </p:cNvSpPr>
            <p:nvPr/>
          </p:nvSpPr>
          <p:spPr bwMode="auto">
            <a:xfrm>
              <a:off x="0" y="0"/>
              <a:ext cx="672" cy="576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3369" name="Line 40"/>
            <p:cNvSpPr>
              <a:spLocks noChangeShapeType="1"/>
            </p:cNvSpPr>
            <p:nvPr/>
          </p:nvSpPr>
          <p:spPr bwMode="auto">
            <a:xfrm>
              <a:off x="0" y="192"/>
              <a:ext cx="672" cy="192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3370" name="Line 41"/>
            <p:cNvSpPr>
              <a:spLocks noChangeShapeType="1"/>
            </p:cNvSpPr>
            <p:nvPr/>
          </p:nvSpPr>
          <p:spPr bwMode="auto">
            <a:xfrm rot="10800000" flipH="1">
              <a:off x="0" y="192"/>
              <a:ext cx="672" cy="192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3371" name="Line 42"/>
            <p:cNvSpPr>
              <a:spLocks noChangeShapeType="1"/>
            </p:cNvSpPr>
            <p:nvPr/>
          </p:nvSpPr>
          <p:spPr bwMode="auto">
            <a:xfrm rot="10800000" flipH="1">
              <a:off x="0" y="0"/>
              <a:ext cx="672" cy="576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</p:grpSp>
      <p:sp>
        <p:nvSpPr>
          <p:cNvPr id="53260" name="Rectangle 43"/>
          <p:cNvSpPr>
            <a:spLocks/>
          </p:cNvSpPr>
          <p:nvPr/>
        </p:nvSpPr>
        <p:spPr bwMode="auto">
          <a:xfrm>
            <a:off x="357188" y="1752600"/>
            <a:ext cx="3048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eaLnBrk="1" hangingPunct="1"/>
            <a:r>
              <a:rPr lang="en-US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A = 15213;</a:t>
            </a:r>
          </a:p>
        </p:txBody>
      </p:sp>
      <p:grpSp>
        <p:nvGrpSpPr>
          <p:cNvPr id="15" name="Group 44"/>
          <p:cNvGrpSpPr>
            <a:grpSpLocks/>
          </p:cNvGrpSpPr>
          <p:nvPr/>
        </p:nvGrpSpPr>
        <p:grpSpPr bwMode="auto">
          <a:xfrm>
            <a:off x="749300" y="4773613"/>
            <a:ext cx="1476375" cy="1703387"/>
            <a:chOff x="0" y="0"/>
            <a:chExt cx="930" cy="1073"/>
          </a:xfrm>
        </p:grpSpPr>
        <p:grpSp>
          <p:nvGrpSpPr>
            <p:cNvPr id="16" name="Group 45"/>
            <p:cNvGrpSpPr>
              <a:grpSpLocks/>
            </p:cNvGrpSpPr>
            <p:nvPr/>
          </p:nvGrpSpPr>
          <p:grpSpPr bwMode="auto">
            <a:xfrm>
              <a:off x="144" y="273"/>
              <a:ext cx="384" cy="800"/>
              <a:chOff x="0" y="0"/>
              <a:chExt cx="384" cy="800"/>
            </a:xfrm>
          </p:grpSpPr>
          <p:grpSp>
            <p:nvGrpSpPr>
              <p:cNvPr id="17" name="Group 46"/>
              <p:cNvGrpSpPr>
                <a:grpSpLocks/>
              </p:cNvGrpSpPr>
              <p:nvPr/>
            </p:nvGrpSpPr>
            <p:grpSpPr bwMode="auto">
              <a:xfrm>
                <a:off x="0" y="0"/>
                <a:ext cx="384" cy="224"/>
                <a:chOff x="0" y="0"/>
                <a:chExt cx="384" cy="224"/>
              </a:xfrm>
            </p:grpSpPr>
            <p:sp>
              <p:nvSpPr>
                <p:cNvPr id="53366" name="Rectangle 47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67" name="Rectangle 48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93</a:t>
                  </a:r>
                </a:p>
              </p:txBody>
            </p:sp>
          </p:grpSp>
          <p:grpSp>
            <p:nvGrpSpPr>
              <p:cNvPr id="18" name="Group 49"/>
              <p:cNvGrpSpPr>
                <a:grpSpLocks/>
              </p:cNvGrpSpPr>
              <p:nvPr/>
            </p:nvGrpSpPr>
            <p:grpSpPr bwMode="auto">
              <a:xfrm>
                <a:off x="0" y="192"/>
                <a:ext cx="384" cy="224"/>
                <a:chOff x="0" y="0"/>
                <a:chExt cx="384" cy="224"/>
              </a:xfrm>
            </p:grpSpPr>
            <p:sp>
              <p:nvSpPr>
                <p:cNvPr id="53364" name="Rectangle 50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65" name="Rectangle 51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C4</a:t>
                  </a:r>
                </a:p>
              </p:txBody>
            </p:sp>
          </p:grpSp>
          <p:grpSp>
            <p:nvGrpSpPr>
              <p:cNvPr id="19" name="Group 52"/>
              <p:cNvGrpSpPr>
                <a:grpSpLocks/>
              </p:cNvGrpSpPr>
              <p:nvPr/>
            </p:nvGrpSpPr>
            <p:grpSpPr bwMode="auto">
              <a:xfrm>
                <a:off x="0" y="384"/>
                <a:ext cx="384" cy="224"/>
                <a:chOff x="0" y="0"/>
                <a:chExt cx="384" cy="224"/>
              </a:xfrm>
            </p:grpSpPr>
            <p:sp>
              <p:nvSpPr>
                <p:cNvPr id="53362" name="Rectangle 53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63" name="Rectangle 54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FF</a:t>
                  </a:r>
                </a:p>
              </p:txBody>
            </p:sp>
          </p:grpSp>
          <p:grpSp>
            <p:nvGrpSpPr>
              <p:cNvPr id="20" name="Group 55"/>
              <p:cNvGrpSpPr>
                <a:grpSpLocks/>
              </p:cNvGrpSpPr>
              <p:nvPr/>
            </p:nvGrpSpPr>
            <p:grpSpPr bwMode="auto">
              <a:xfrm>
                <a:off x="0" y="576"/>
                <a:ext cx="384" cy="224"/>
                <a:chOff x="0" y="0"/>
                <a:chExt cx="384" cy="224"/>
              </a:xfrm>
            </p:grpSpPr>
            <p:sp>
              <p:nvSpPr>
                <p:cNvPr id="53360" name="Rectangle 56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61" name="Rectangle 57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FF</a:t>
                  </a:r>
                </a:p>
              </p:txBody>
            </p:sp>
          </p:grpSp>
        </p:grpSp>
        <p:sp>
          <p:nvSpPr>
            <p:cNvPr id="53355" name="Rectangle 58"/>
            <p:cNvSpPr>
              <a:spLocks/>
            </p:cNvSpPr>
            <p:nvPr/>
          </p:nvSpPr>
          <p:spPr bwMode="auto">
            <a:xfrm>
              <a:off x="0" y="0"/>
              <a:ext cx="930" cy="24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IA32, x86-64</a:t>
              </a:r>
            </a:p>
          </p:txBody>
        </p:sp>
      </p:grpSp>
      <p:grpSp>
        <p:nvGrpSpPr>
          <p:cNvPr id="21" name="Group 59"/>
          <p:cNvGrpSpPr>
            <a:grpSpLocks/>
          </p:cNvGrpSpPr>
          <p:nvPr/>
        </p:nvGrpSpPr>
        <p:grpSpPr bwMode="auto">
          <a:xfrm>
            <a:off x="2654300" y="4773613"/>
            <a:ext cx="617538" cy="1703387"/>
            <a:chOff x="0" y="0"/>
            <a:chExt cx="389" cy="1073"/>
          </a:xfrm>
        </p:grpSpPr>
        <p:grpSp>
          <p:nvGrpSpPr>
            <p:cNvPr id="22" name="Group 60"/>
            <p:cNvGrpSpPr>
              <a:grpSpLocks/>
            </p:cNvGrpSpPr>
            <p:nvPr/>
          </p:nvGrpSpPr>
          <p:grpSpPr bwMode="auto">
            <a:xfrm>
              <a:off x="0" y="273"/>
              <a:ext cx="384" cy="800"/>
              <a:chOff x="0" y="0"/>
              <a:chExt cx="384" cy="800"/>
            </a:xfrm>
          </p:grpSpPr>
          <p:grpSp>
            <p:nvGrpSpPr>
              <p:cNvPr id="23" name="Group 61"/>
              <p:cNvGrpSpPr>
                <a:grpSpLocks/>
              </p:cNvGrpSpPr>
              <p:nvPr/>
            </p:nvGrpSpPr>
            <p:grpSpPr bwMode="auto">
              <a:xfrm>
                <a:off x="0" y="384"/>
                <a:ext cx="384" cy="224"/>
                <a:chOff x="0" y="0"/>
                <a:chExt cx="384" cy="224"/>
              </a:xfrm>
            </p:grpSpPr>
            <p:sp>
              <p:nvSpPr>
                <p:cNvPr id="53352" name="Rectangle 62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53" name="Rectangle 63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C4</a:t>
                  </a:r>
                </a:p>
              </p:txBody>
            </p:sp>
          </p:grpSp>
          <p:grpSp>
            <p:nvGrpSpPr>
              <p:cNvPr id="24" name="Group 64"/>
              <p:cNvGrpSpPr>
                <a:grpSpLocks/>
              </p:cNvGrpSpPr>
              <p:nvPr/>
            </p:nvGrpSpPr>
            <p:grpSpPr bwMode="auto">
              <a:xfrm>
                <a:off x="0" y="576"/>
                <a:ext cx="384" cy="224"/>
                <a:chOff x="0" y="0"/>
                <a:chExt cx="384" cy="224"/>
              </a:xfrm>
            </p:grpSpPr>
            <p:sp>
              <p:nvSpPr>
                <p:cNvPr id="53350" name="Rectangle 65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51" name="Rectangle 66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93</a:t>
                  </a:r>
                </a:p>
              </p:txBody>
            </p:sp>
          </p:grpSp>
          <p:grpSp>
            <p:nvGrpSpPr>
              <p:cNvPr id="25" name="Group 67"/>
              <p:cNvGrpSpPr>
                <a:grpSpLocks/>
              </p:cNvGrpSpPr>
              <p:nvPr/>
            </p:nvGrpSpPr>
            <p:grpSpPr bwMode="auto">
              <a:xfrm>
                <a:off x="0" y="0"/>
                <a:ext cx="384" cy="224"/>
                <a:chOff x="0" y="0"/>
                <a:chExt cx="384" cy="224"/>
              </a:xfrm>
            </p:grpSpPr>
            <p:sp>
              <p:nvSpPr>
                <p:cNvPr id="53348" name="Rectangle 68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49" name="Rectangle 69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FF</a:t>
                  </a:r>
                </a:p>
              </p:txBody>
            </p:sp>
          </p:grpSp>
          <p:grpSp>
            <p:nvGrpSpPr>
              <p:cNvPr id="26" name="Group 70"/>
              <p:cNvGrpSpPr>
                <a:grpSpLocks/>
              </p:cNvGrpSpPr>
              <p:nvPr/>
            </p:nvGrpSpPr>
            <p:grpSpPr bwMode="auto">
              <a:xfrm>
                <a:off x="0" y="192"/>
                <a:ext cx="384" cy="224"/>
                <a:chOff x="0" y="0"/>
                <a:chExt cx="384" cy="224"/>
              </a:xfrm>
            </p:grpSpPr>
            <p:sp>
              <p:nvSpPr>
                <p:cNvPr id="53346" name="Rectangle 71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47" name="Rectangle 72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FF</a:t>
                  </a:r>
                </a:p>
              </p:txBody>
            </p:sp>
          </p:grpSp>
        </p:grpSp>
        <p:sp>
          <p:nvSpPr>
            <p:cNvPr id="53341" name="Rectangle 73"/>
            <p:cNvSpPr>
              <a:spLocks/>
            </p:cNvSpPr>
            <p:nvPr/>
          </p:nvSpPr>
          <p:spPr bwMode="auto">
            <a:xfrm>
              <a:off x="20" y="0"/>
              <a:ext cx="369" cy="24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Sun</a:t>
              </a:r>
            </a:p>
          </p:txBody>
        </p:sp>
      </p:grpSp>
      <p:grpSp>
        <p:nvGrpSpPr>
          <p:cNvPr id="27" name="Group 74"/>
          <p:cNvGrpSpPr>
            <a:grpSpLocks/>
          </p:cNvGrpSpPr>
          <p:nvPr/>
        </p:nvGrpSpPr>
        <p:grpSpPr bwMode="auto">
          <a:xfrm>
            <a:off x="1587500" y="5384800"/>
            <a:ext cx="1066800" cy="914400"/>
            <a:chOff x="0" y="0"/>
            <a:chExt cx="672" cy="576"/>
          </a:xfrm>
        </p:grpSpPr>
        <p:sp>
          <p:nvSpPr>
            <p:cNvPr id="53336" name="Line 75"/>
            <p:cNvSpPr>
              <a:spLocks noChangeShapeType="1"/>
            </p:cNvSpPr>
            <p:nvPr/>
          </p:nvSpPr>
          <p:spPr bwMode="auto">
            <a:xfrm>
              <a:off x="0" y="0"/>
              <a:ext cx="672" cy="576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3337" name="Line 76"/>
            <p:cNvSpPr>
              <a:spLocks noChangeShapeType="1"/>
            </p:cNvSpPr>
            <p:nvPr/>
          </p:nvSpPr>
          <p:spPr bwMode="auto">
            <a:xfrm>
              <a:off x="0" y="192"/>
              <a:ext cx="672" cy="192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3338" name="Line 77"/>
            <p:cNvSpPr>
              <a:spLocks noChangeShapeType="1"/>
            </p:cNvSpPr>
            <p:nvPr/>
          </p:nvSpPr>
          <p:spPr bwMode="auto">
            <a:xfrm rot="10800000" flipH="1">
              <a:off x="0" y="192"/>
              <a:ext cx="672" cy="192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3339" name="Line 78"/>
            <p:cNvSpPr>
              <a:spLocks noChangeShapeType="1"/>
            </p:cNvSpPr>
            <p:nvPr/>
          </p:nvSpPr>
          <p:spPr bwMode="auto">
            <a:xfrm rot="10800000" flipH="1">
              <a:off x="0" y="0"/>
              <a:ext cx="672" cy="576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</p:grpSp>
      <p:sp>
        <p:nvSpPr>
          <p:cNvPr id="53264" name="Rectangle 79"/>
          <p:cNvSpPr>
            <a:spLocks/>
          </p:cNvSpPr>
          <p:nvPr/>
        </p:nvSpPr>
        <p:spPr bwMode="auto">
          <a:xfrm>
            <a:off x="3810000" y="6030913"/>
            <a:ext cx="3872001" cy="37959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1800" dirty="0">
                <a:solidFill>
                  <a:srgbClr val="000066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Two’s complement representation</a:t>
            </a:r>
          </a:p>
        </p:txBody>
      </p:sp>
      <p:sp>
        <p:nvSpPr>
          <p:cNvPr id="53265" name="Line 80"/>
          <p:cNvSpPr>
            <a:spLocks noChangeShapeType="1"/>
          </p:cNvSpPr>
          <p:nvPr/>
        </p:nvSpPr>
        <p:spPr bwMode="auto">
          <a:xfrm rot="10800000">
            <a:off x="3352800" y="5638800"/>
            <a:ext cx="914400" cy="38100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 type="triangl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3266" name="Rectangle 81"/>
          <p:cNvSpPr>
            <a:spLocks/>
          </p:cNvSpPr>
          <p:nvPr/>
        </p:nvSpPr>
        <p:spPr bwMode="auto">
          <a:xfrm>
            <a:off x="355600" y="4318000"/>
            <a:ext cx="3048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eaLnBrk="1" hangingPunct="1"/>
            <a:r>
              <a:rPr lang="en-US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int B = -15213;</a:t>
            </a:r>
          </a:p>
        </p:txBody>
      </p:sp>
      <p:sp>
        <p:nvSpPr>
          <p:cNvPr id="53267" name="Rectangle 82"/>
          <p:cNvSpPr>
            <a:spLocks/>
          </p:cNvSpPr>
          <p:nvPr/>
        </p:nvSpPr>
        <p:spPr bwMode="auto">
          <a:xfrm>
            <a:off x="4152900" y="1866900"/>
            <a:ext cx="3733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eaLnBrk="1" hangingPunct="1"/>
            <a:r>
              <a:rPr lang="en-US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long int C = 15213;</a:t>
            </a:r>
          </a:p>
        </p:txBody>
      </p:sp>
      <p:grpSp>
        <p:nvGrpSpPr>
          <p:cNvPr id="28" name="Group 83"/>
          <p:cNvGrpSpPr>
            <a:grpSpLocks/>
          </p:cNvGrpSpPr>
          <p:nvPr/>
        </p:nvGrpSpPr>
        <p:grpSpPr bwMode="auto">
          <a:xfrm>
            <a:off x="6337300" y="4051300"/>
            <a:ext cx="609600" cy="1270000"/>
            <a:chOff x="0" y="0"/>
            <a:chExt cx="384" cy="800"/>
          </a:xfrm>
        </p:grpSpPr>
        <p:grpSp>
          <p:nvGrpSpPr>
            <p:cNvPr id="29" name="Group 84"/>
            <p:cNvGrpSpPr>
              <a:grpSpLocks/>
            </p:cNvGrpSpPr>
            <p:nvPr/>
          </p:nvGrpSpPr>
          <p:grpSpPr bwMode="auto">
            <a:xfrm>
              <a:off x="0" y="0"/>
              <a:ext cx="384" cy="224"/>
              <a:chOff x="0" y="0"/>
              <a:chExt cx="384" cy="224"/>
            </a:xfrm>
          </p:grpSpPr>
          <p:sp>
            <p:nvSpPr>
              <p:cNvPr id="53334" name="Rectangle 85"/>
              <p:cNvSpPr>
                <a:spLocks/>
              </p:cNvSpPr>
              <p:nvPr/>
            </p:nvSpPr>
            <p:spPr bwMode="auto">
              <a:xfrm>
                <a:off x="0" y="16"/>
                <a:ext cx="384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53335" name="Rectangle 86"/>
              <p:cNvSpPr>
                <a:spLocks/>
              </p:cNvSpPr>
              <p:nvPr/>
            </p:nvSpPr>
            <p:spPr bwMode="auto">
              <a:xfrm>
                <a:off x="56" y="0"/>
                <a:ext cx="271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/>
                <a:r>
                  <a:rPr lang="en-US" sz="18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00</a:t>
                </a:r>
              </a:p>
            </p:txBody>
          </p:sp>
        </p:grpSp>
        <p:grpSp>
          <p:nvGrpSpPr>
            <p:cNvPr id="30" name="Group 87"/>
            <p:cNvGrpSpPr>
              <a:grpSpLocks/>
            </p:cNvGrpSpPr>
            <p:nvPr/>
          </p:nvGrpSpPr>
          <p:grpSpPr bwMode="auto">
            <a:xfrm>
              <a:off x="0" y="192"/>
              <a:ext cx="384" cy="224"/>
              <a:chOff x="0" y="0"/>
              <a:chExt cx="384" cy="224"/>
            </a:xfrm>
          </p:grpSpPr>
          <p:sp>
            <p:nvSpPr>
              <p:cNvPr id="53332" name="Rectangle 88"/>
              <p:cNvSpPr>
                <a:spLocks/>
              </p:cNvSpPr>
              <p:nvPr/>
            </p:nvSpPr>
            <p:spPr bwMode="auto">
              <a:xfrm>
                <a:off x="0" y="16"/>
                <a:ext cx="384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53333" name="Rectangle 89"/>
              <p:cNvSpPr>
                <a:spLocks/>
              </p:cNvSpPr>
              <p:nvPr/>
            </p:nvSpPr>
            <p:spPr bwMode="auto">
              <a:xfrm>
                <a:off x="56" y="0"/>
                <a:ext cx="271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/>
                <a:r>
                  <a:rPr lang="en-US" sz="18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00</a:t>
                </a:r>
              </a:p>
            </p:txBody>
          </p:sp>
        </p:grpSp>
        <p:grpSp>
          <p:nvGrpSpPr>
            <p:cNvPr id="31" name="Group 90"/>
            <p:cNvGrpSpPr>
              <a:grpSpLocks/>
            </p:cNvGrpSpPr>
            <p:nvPr/>
          </p:nvGrpSpPr>
          <p:grpSpPr bwMode="auto">
            <a:xfrm>
              <a:off x="0" y="384"/>
              <a:ext cx="384" cy="224"/>
              <a:chOff x="0" y="0"/>
              <a:chExt cx="384" cy="224"/>
            </a:xfrm>
          </p:grpSpPr>
          <p:sp>
            <p:nvSpPr>
              <p:cNvPr id="53330" name="Rectangle 91"/>
              <p:cNvSpPr>
                <a:spLocks/>
              </p:cNvSpPr>
              <p:nvPr/>
            </p:nvSpPr>
            <p:spPr bwMode="auto">
              <a:xfrm>
                <a:off x="0" y="16"/>
                <a:ext cx="384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53331" name="Rectangle 92"/>
              <p:cNvSpPr>
                <a:spLocks/>
              </p:cNvSpPr>
              <p:nvPr/>
            </p:nvSpPr>
            <p:spPr bwMode="auto">
              <a:xfrm>
                <a:off x="56" y="0"/>
                <a:ext cx="271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/>
                <a:r>
                  <a:rPr lang="en-US" sz="18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00</a:t>
                </a:r>
              </a:p>
            </p:txBody>
          </p:sp>
        </p:grpSp>
        <p:grpSp>
          <p:nvGrpSpPr>
            <p:cNvPr id="53312" name="Group 93"/>
            <p:cNvGrpSpPr>
              <a:grpSpLocks/>
            </p:cNvGrpSpPr>
            <p:nvPr/>
          </p:nvGrpSpPr>
          <p:grpSpPr bwMode="auto">
            <a:xfrm>
              <a:off x="0" y="576"/>
              <a:ext cx="384" cy="224"/>
              <a:chOff x="0" y="0"/>
              <a:chExt cx="384" cy="224"/>
            </a:xfrm>
          </p:grpSpPr>
          <p:sp>
            <p:nvSpPr>
              <p:cNvPr id="53328" name="Rectangle 94"/>
              <p:cNvSpPr>
                <a:spLocks/>
              </p:cNvSpPr>
              <p:nvPr/>
            </p:nvSpPr>
            <p:spPr bwMode="auto">
              <a:xfrm>
                <a:off x="0" y="16"/>
                <a:ext cx="384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53329" name="Rectangle 95"/>
              <p:cNvSpPr>
                <a:spLocks/>
              </p:cNvSpPr>
              <p:nvPr/>
            </p:nvSpPr>
            <p:spPr bwMode="auto">
              <a:xfrm>
                <a:off x="56" y="0"/>
                <a:ext cx="271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/>
                <a:r>
                  <a:rPr lang="en-US" sz="18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00</a:t>
                </a:r>
              </a:p>
            </p:txBody>
          </p:sp>
        </p:grpSp>
      </p:grpSp>
      <p:grpSp>
        <p:nvGrpSpPr>
          <p:cNvPr id="53313" name="Group 96"/>
          <p:cNvGrpSpPr>
            <a:grpSpLocks/>
          </p:cNvGrpSpPr>
          <p:nvPr/>
        </p:nvGrpSpPr>
        <p:grpSpPr bwMode="auto">
          <a:xfrm>
            <a:off x="6107113" y="2398713"/>
            <a:ext cx="866775" cy="1703387"/>
            <a:chOff x="0" y="0"/>
            <a:chExt cx="545" cy="1073"/>
          </a:xfrm>
        </p:grpSpPr>
        <p:grpSp>
          <p:nvGrpSpPr>
            <p:cNvPr id="53314" name="Group 97"/>
            <p:cNvGrpSpPr>
              <a:grpSpLocks/>
            </p:cNvGrpSpPr>
            <p:nvPr/>
          </p:nvGrpSpPr>
          <p:grpSpPr bwMode="auto">
            <a:xfrm>
              <a:off x="144" y="273"/>
              <a:ext cx="384" cy="800"/>
              <a:chOff x="0" y="0"/>
              <a:chExt cx="384" cy="800"/>
            </a:xfrm>
          </p:grpSpPr>
          <p:grpSp>
            <p:nvGrpSpPr>
              <p:cNvPr id="53315" name="Group 98"/>
              <p:cNvGrpSpPr>
                <a:grpSpLocks/>
              </p:cNvGrpSpPr>
              <p:nvPr/>
            </p:nvGrpSpPr>
            <p:grpSpPr bwMode="auto">
              <a:xfrm>
                <a:off x="0" y="0"/>
                <a:ext cx="384" cy="224"/>
                <a:chOff x="0" y="0"/>
                <a:chExt cx="384" cy="224"/>
              </a:xfrm>
            </p:grpSpPr>
            <p:sp>
              <p:nvSpPr>
                <p:cNvPr id="53322" name="Rectangle 99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23" name="Rectangle 100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6D</a:t>
                  </a:r>
                </a:p>
              </p:txBody>
            </p:sp>
          </p:grpSp>
          <p:grpSp>
            <p:nvGrpSpPr>
              <p:cNvPr id="53324" name="Group 101"/>
              <p:cNvGrpSpPr>
                <a:grpSpLocks/>
              </p:cNvGrpSpPr>
              <p:nvPr/>
            </p:nvGrpSpPr>
            <p:grpSpPr bwMode="auto">
              <a:xfrm>
                <a:off x="0" y="192"/>
                <a:ext cx="384" cy="224"/>
                <a:chOff x="0" y="0"/>
                <a:chExt cx="384" cy="224"/>
              </a:xfrm>
            </p:grpSpPr>
            <p:sp>
              <p:nvSpPr>
                <p:cNvPr id="53320" name="Rectangle 102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21" name="Rectangle 103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3B</a:t>
                  </a:r>
                </a:p>
              </p:txBody>
            </p:sp>
          </p:grpSp>
          <p:grpSp>
            <p:nvGrpSpPr>
              <p:cNvPr id="53325" name="Group 104"/>
              <p:cNvGrpSpPr>
                <a:grpSpLocks/>
              </p:cNvGrpSpPr>
              <p:nvPr/>
            </p:nvGrpSpPr>
            <p:grpSpPr bwMode="auto">
              <a:xfrm>
                <a:off x="0" y="384"/>
                <a:ext cx="384" cy="224"/>
                <a:chOff x="0" y="0"/>
                <a:chExt cx="384" cy="224"/>
              </a:xfrm>
            </p:grpSpPr>
            <p:sp>
              <p:nvSpPr>
                <p:cNvPr id="53318" name="Rectangle 105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19" name="Rectangle 106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</a:t>
                  </a:r>
                </a:p>
              </p:txBody>
            </p:sp>
          </p:grpSp>
          <p:grpSp>
            <p:nvGrpSpPr>
              <p:cNvPr id="53326" name="Group 107"/>
              <p:cNvGrpSpPr>
                <a:grpSpLocks/>
              </p:cNvGrpSpPr>
              <p:nvPr/>
            </p:nvGrpSpPr>
            <p:grpSpPr bwMode="auto">
              <a:xfrm>
                <a:off x="0" y="576"/>
                <a:ext cx="384" cy="224"/>
                <a:chOff x="0" y="0"/>
                <a:chExt cx="384" cy="224"/>
              </a:xfrm>
            </p:grpSpPr>
            <p:sp>
              <p:nvSpPr>
                <p:cNvPr id="53316" name="Rectangle 108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17" name="Rectangle 109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</a:t>
                  </a:r>
                </a:p>
              </p:txBody>
            </p:sp>
          </p:grpSp>
        </p:grpSp>
        <p:sp>
          <p:nvSpPr>
            <p:cNvPr id="53311" name="Rectangle 110"/>
            <p:cNvSpPr>
              <a:spLocks/>
            </p:cNvSpPr>
            <p:nvPr/>
          </p:nvSpPr>
          <p:spPr bwMode="auto">
            <a:xfrm>
              <a:off x="0" y="0"/>
              <a:ext cx="545" cy="24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x86-64</a:t>
              </a:r>
            </a:p>
          </p:txBody>
        </p:sp>
      </p:grpSp>
      <p:grpSp>
        <p:nvGrpSpPr>
          <p:cNvPr id="53327" name="Group 111"/>
          <p:cNvGrpSpPr>
            <a:grpSpLocks/>
          </p:cNvGrpSpPr>
          <p:nvPr/>
        </p:nvGrpSpPr>
        <p:grpSpPr bwMode="auto">
          <a:xfrm>
            <a:off x="8013700" y="2398713"/>
            <a:ext cx="617538" cy="1703387"/>
            <a:chOff x="0" y="0"/>
            <a:chExt cx="389" cy="1073"/>
          </a:xfrm>
        </p:grpSpPr>
        <p:grpSp>
          <p:nvGrpSpPr>
            <p:cNvPr id="53340" name="Group 112"/>
            <p:cNvGrpSpPr>
              <a:grpSpLocks/>
            </p:cNvGrpSpPr>
            <p:nvPr/>
          </p:nvGrpSpPr>
          <p:grpSpPr bwMode="auto">
            <a:xfrm>
              <a:off x="0" y="273"/>
              <a:ext cx="384" cy="800"/>
              <a:chOff x="0" y="0"/>
              <a:chExt cx="384" cy="800"/>
            </a:xfrm>
          </p:grpSpPr>
          <p:grpSp>
            <p:nvGrpSpPr>
              <p:cNvPr id="53342" name="Group 113"/>
              <p:cNvGrpSpPr>
                <a:grpSpLocks/>
              </p:cNvGrpSpPr>
              <p:nvPr/>
            </p:nvGrpSpPr>
            <p:grpSpPr bwMode="auto">
              <a:xfrm>
                <a:off x="0" y="384"/>
                <a:ext cx="384" cy="224"/>
                <a:chOff x="0" y="0"/>
                <a:chExt cx="384" cy="224"/>
              </a:xfrm>
            </p:grpSpPr>
            <p:sp>
              <p:nvSpPr>
                <p:cNvPr id="53308" name="Rectangle 114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09" name="Rectangle 115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3B</a:t>
                  </a:r>
                </a:p>
              </p:txBody>
            </p:sp>
          </p:grpSp>
          <p:grpSp>
            <p:nvGrpSpPr>
              <p:cNvPr id="53343" name="Group 116"/>
              <p:cNvGrpSpPr>
                <a:grpSpLocks/>
              </p:cNvGrpSpPr>
              <p:nvPr/>
            </p:nvGrpSpPr>
            <p:grpSpPr bwMode="auto">
              <a:xfrm>
                <a:off x="0" y="576"/>
                <a:ext cx="384" cy="224"/>
                <a:chOff x="0" y="0"/>
                <a:chExt cx="384" cy="224"/>
              </a:xfrm>
            </p:grpSpPr>
            <p:sp>
              <p:nvSpPr>
                <p:cNvPr id="53306" name="Rectangle 117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07" name="Rectangle 118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6D</a:t>
                  </a:r>
                </a:p>
              </p:txBody>
            </p:sp>
          </p:grpSp>
          <p:grpSp>
            <p:nvGrpSpPr>
              <p:cNvPr id="53344" name="Group 119"/>
              <p:cNvGrpSpPr>
                <a:grpSpLocks/>
              </p:cNvGrpSpPr>
              <p:nvPr/>
            </p:nvGrpSpPr>
            <p:grpSpPr bwMode="auto">
              <a:xfrm>
                <a:off x="0" y="0"/>
                <a:ext cx="384" cy="224"/>
                <a:chOff x="0" y="0"/>
                <a:chExt cx="384" cy="224"/>
              </a:xfrm>
            </p:grpSpPr>
            <p:sp>
              <p:nvSpPr>
                <p:cNvPr id="53304" name="Rectangle 120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05" name="Rectangle 121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</a:t>
                  </a:r>
                </a:p>
              </p:txBody>
            </p:sp>
          </p:grpSp>
          <p:grpSp>
            <p:nvGrpSpPr>
              <p:cNvPr id="53345" name="Group 122"/>
              <p:cNvGrpSpPr>
                <a:grpSpLocks/>
              </p:cNvGrpSpPr>
              <p:nvPr/>
            </p:nvGrpSpPr>
            <p:grpSpPr bwMode="auto">
              <a:xfrm>
                <a:off x="0" y="192"/>
                <a:ext cx="384" cy="224"/>
                <a:chOff x="0" y="0"/>
                <a:chExt cx="384" cy="224"/>
              </a:xfrm>
            </p:grpSpPr>
            <p:sp>
              <p:nvSpPr>
                <p:cNvPr id="53302" name="Rectangle 123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03" name="Rectangle 124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</a:t>
                  </a:r>
                </a:p>
              </p:txBody>
            </p:sp>
          </p:grpSp>
        </p:grpSp>
        <p:sp>
          <p:nvSpPr>
            <p:cNvPr id="53297" name="Rectangle 125"/>
            <p:cNvSpPr>
              <a:spLocks/>
            </p:cNvSpPr>
            <p:nvPr/>
          </p:nvSpPr>
          <p:spPr bwMode="auto">
            <a:xfrm>
              <a:off x="20" y="0"/>
              <a:ext cx="369" cy="24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Sun</a:t>
              </a:r>
            </a:p>
          </p:txBody>
        </p:sp>
      </p:grpSp>
      <p:grpSp>
        <p:nvGrpSpPr>
          <p:cNvPr id="53354" name="Group 126"/>
          <p:cNvGrpSpPr>
            <a:grpSpLocks/>
          </p:cNvGrpSpPr>
          <p:nvPr/>
        </p:nvGrpSpPr>
        <p:grpSpPr bwMode="auto">
          <a:xfrm>
            <a:off x="6946900" y="3009900"/>
            <a:ext cx="1066800" cy="914400"/>
            <a:chOff x="0" y="0"/>
            <a:chExt cx="672" cy="576"/>
          </a:xfrm>
        </p:grpSpPr>
        <p:sp>
          <p:nvSpPr>
            <p:cNvPr id="53292" name="Line 127"/>
            <p:cNvSpPr>
              <a:spLocks noChangeShapeType="1"/>
            </p:cNvSpPr>
            <p:nvPr/>
          </p:nvSpPr>
          <p:spPr bwMode="auto">
            <a:xfrm>
              <a:off x="0" y="0"/>
              <a:ext cx="672" cy="576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3293" name="Line 128"/>
            <p:cNvSpPr>
              <a:spLocks noChangeShapeType="1"/>
            </p:cNvSpPr>
            <p:nvPr/>
          </p:nvSpPr>
          <p:spPr bwMode="auto">
            <a:xfrm>
              <a:off x="0" y="192"/>
              <a:ext cx="672" cy="192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3294" name="Line 129"/>
            <p:cNvSpPr>
              <a:spLocks noChangeShapeType="1"/>
            </p:cNvSpPr>
            <p:nvPr/>
          </p:nvSpPr>
          <p:spPr bwMode="auto">
            <a:xfrm rot="10800000" flipH="1">
              <a:off x="0" y="192"/>
              <a:ext cx="672" cy="192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3295" name="Line 130"/>
            <p:cNvSpPr>
              <a:spLocks noChangeShapeType="1"/>
            </p:cNvSpPr>
            <p:nvPr/>
          </p:nvSpPr>
          <p:spPr bwMode="auto">
            <a:xfrm rot="10800000" flipH="1">
              <a:off x="0" y="0"/>
              <a:ext cx="672" cy="576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</p:grpSp>
      <p:grpSp>
        <p:nvGrpSpPr>
          <p:cNvPr id="53356" name="Group 131"/>
          <p:cNvGrpSpPr>
            <a:grpSpLocks/>
          </p:cNvGrpSpPr>
          <p:nvPr/>
        </p:nvGrpSpPr>
        <p:grpSpPr bwMode="auto">
          <a:xfrm>
            <a:off x="4432300" y="2398713"/>
            <a:ext cx="838200" cy="1703387"/>
            <a:chOff x="0" y="0"/>
            <a:chExt cx="528" cy="1073"/>
          </a:xfrm>
        </p:grpSpPr>
        <p:grpSp>
          <p:nvGrpSpPr>
            <p:cNvPr id="53357" name="Group 132"/>
            <p:cNvGrpSpPr>
              <a:grpSpLocks/>
            </p:cNvGrpSpPr>
            <p:nvPr/>
          </p:nvGrpSpPr>
          <p:grpSpPr bwMode="auto">
            <a:xfrm>
              <a:off x="144" y="273"/>
              <a:ext cx="384" cy="800"/>
              <a:chOff x="0" y="0"/>
              <a:chExt cx="384" cy="800"/>
            </a:xfrm>
          </p:grpSpPr>
          <p:grpSp>
            <p:nvGrpSpPr>
              <p:cNvPr id="53358" name="Group 133"/>
              <p:cNvGrpSpPr>
                <a:grpSpLocks/>
              </p:cNvGrpSpPr>
              <p:nvPr/>
            </p:nvGrpSpPr>
            <p:grpSpPr bwMode="auto">
              <a:xfrm>
                <a:off x="0" y="0"/>
                <a:ext cx="384" cy="224"/>
                <a:chOff x="0" y="0"/>
                <a:chExt cx="384" cy="224"/>
              </a:xfrm>
            </p:grpSpPr>
            <p:sp>
              <p:nvSpPr>
                <p:cNvPr id="53290" name="Rectangle 134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291" name="Rectangle 135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6D</a:t>
                  </a:r>
                </a:p>
              </p:txBody>
            </p:sp>
          </p:grpSp>
          <p:grpSp>
            <p:nvGrpSpPr>
              <p:cNvPr id="53359" name="Group 136"/>
              <p:cNvGrpSpPr>
                <a:grpSpLocks/>
              </p:cNvGrpSpPr>
              <p:nvPr/>
            </p:nvGrpSpPr>
            <p:grpSpPr bwMode="auto">
              <a:xfrm>
                <a:off x="0" y="192"/>
                <a:ext cx="384" cy="224"/>
                <a:chOff x="0" y="0"/>
                <a:chExt cx="384" cy="224"/>
              </a:xfrm>
            </p:grpSpPr>
            <p:sp>
              <p:nvSpPr>
                <p:cNvPr id="53288" name="Rectangle 137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289" name="Rectangle 138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3B</a:t>
                  </a:r>
                </a:p>
              </p:txBody>
            </p:sp>
          </p:grpSp>
          <p:grpSp>
            <p:nvGrpSpPr>
              <p:cNvPr id="53372" name="Group 139"/>
              <p:cNvGrpSpPr>
                <a:grpSpLocks/>
              </p:cNvGrpSpPr>
              <p:nvPr/>
            </p:nvGrpSpPr>
            <p:grpSpPr bwMode="auto">
              <a:xfrm>
                <a:off x="0" y="384"/>
                <a:ext cx="384" cy="224"/>
                <a:chOff x="0" y="0"/>
                <a:chExt cx="384" cy="224"/>
              </a:xfrm>
            </p:grpSpPr>
            <p:sp>
              <p:nvSpPr>
                <p:cNvPr id="53286" name="Rectangle 140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287" name="Rectangle 141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</a:t>
                  </a:r>
                </a:p>
              </p:txBody>
            </p:sp>
          </p:grpSp>
          <p:grpSp>
            <p:nvGrpSpPr>
              <p:cNvPr id="53374" name="Group 142"/>
              <p:cNvGrpSpPr>
                <a:grpSpLocks/>
              </p:cNvGrpSpPr>
              <p:nvPr/>
            </p:nvGrpSpPr>
            <p:grpSpPr bwMode="auto">
              <a:xfrm>
                <a:off x="0" y="576"/>
                <a:ext cx="384" cy="224"/>
                <a:chOff x="0" y="0"/>
                <a:chExt cx="384" cy="224"/>
              </a:xfrm>
            </p:grpSpPr>
            <p:sp>
              <p:nvSpPr>
                <p:cNvPr id="53284" name="Rectangle 143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285" name="Rectangle 144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</a:t>
                  </a:r>
                </a:p>
              </p:txBody>
            </p:sp>
          </p:grpSp>
        </p:grpSp>
        <p:sp>
          <p:nvSpPr>
            <p:cNvPr id="53279" name="Rectangle 145"/>
            <p:cNvSpPr>
              <a:spLocks/>
            </p:cNvSpPr>
            <p:nvPr/>
          </p:nvSpPr>
          <p:spPr bwMode="auto">
            <a:xfrm>
              <a:off x="0" y="0"/>
              <a:ext cx="401" cy="24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IA32</a:t>
              </a:r>
            </a:p>
          </p:txBody>
        </p:sp>
      </p:grpSp>
      <p:grpSp>
        <p:nvGrpSpPr>
          <p:cNvPr id="53375" name="Group 146"/>
          <p:cNvGrpSpPr>
            <a:grpSpLocks/>
          </p:cNvGrpSpPr>
          <p:nvPr/>
        </p:nvGrpSpPr>
        <p:grpSpPr bwMode="auto">
          <a:xfrm>
            <a:off x="5270500" y="3009900"/>
            <a:ext cx="1066800" cy="915988"/>
            <a:chOff x="0" y="0"/>
            <a:chExt cx="672" cy="577"/>
          </a:xfrm>
        </p:grpSpPr>
        <p:sp>
          <p:nvSpPr>
            <p:cNvPr id="53274" name="Line 147"/>
            <p:cNvSpPr>
              <a:spLocks noChangeShapeType="1"/>
            </p:cNvSpPr>
            <p:nvPr/>
          </p:nvSpPr>
          <p:spPr bwMode="auto">
            <a:xfrm>
              <a:off x="0" y="576"/>
              <a:ext cx="672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3275" name="Line 148"/>
            <p:cNvSpPr>
              <a:spLocks noChangeShapeType="1"/>
            </p:cNvSpPr>
            <p:nvPr/>
          </p:nvSpPr>
          <p:spPr bwMode="auto">
            <a:xfrm>
              <a:off x="0" y="192"/>
              <a:ext cx="672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3276" name="Line 149"/>
            <p:cNvSpPr>
              <a:spLocks noChangeShapeType="1"/>
            </p:cNvSpPr>
            <p:nvPr/>
          </p:nvSpPr>
          <p:spPr bwMode="auto">
            <a:xfrm rot="10800000" flipH="1">
              <a:off x="0" y="384"/>
              <a:ext cx="672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3277" name="Line 150"/>
            <p:cNvSpPr>
              <a:spLocks noChangeShapeType="1"/>
            </p:cNvSpPr>
            <p:nvPr/>
          </p:nvSpPr>
          <p:spPr bwMode="auto">
            <a:xfrm rot="10800000" flipH="1">
              <a:off x="0" y="0"/>
              <a:ext cx="672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/>
              <a:t>Examining Data Representations</a:t>
            </a:r>
          </a:p>
        </p:txBody>
      </p:sp>
      <p:sp>
        <p:nvSpPr>
          <p:cNvPr id="51205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Code to Print Byte Representation of Data</a:t>
            </a:r>
          </a:p>
          <a:p>
            <a:pPr marL="552450" lvl="1" eaLnBrk="1" hangingPunct="1"/>
            <a:r>
              <a:rPr lang="en-US" dirty="0"/>
              <a:t>Casting pointer to unsigned char * allows treatment as a byte array</a:t>
            </a:r>
          </a:p>
        </p:txBody>
      </p:sp>
      <p:sp>
        <p:nvSpPr>
          <p:cNvPr id="51206" name="Rectangle 5"/>
          <p:cNvSpPr>
            <a:spLocks/>
          </p:cNvSpPr>
          <p:nvPr/>
        </p:nvSpPr>
        <p:spPr bwMode="auto">
          <a:xfrm>
            <a:off x="5092700" y="5307013"/>
            <a:ext cx="2857500" cy="965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lIns="0" tIns="0" rIns="40639" bIns="0">
            <a:prstTxWarp prst="textNoShape">
              <a:avLst/>
            </a:prstTxWarp>
          </a:bodyPr>
          <a:lstStyle/>
          <a:p>
            <a:pPr marL="39688" eaLnBrk="1" hangingPunct="1">
              <a:tabLst>
                <a:tab pos="785813" algn="l"/>
              </a:tabLst>
            </a:pPr>
            <a:r>
              <a:rPr lang="en-US" sz="180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Printf directives:</a:t>
            </a:r>
          </a:p>
          <a:p>
            <a:pPr marL="39688" eaLnBrk="1" hangingPunct="1">
              <a:tabLst>
                <a:tab pos="785813" algn="l"/>
              </a:tabLst>
            </a:pPr>
            <a:r>
              <a:rPr lang="en-US" sz="1800" b="0">
                <a:solidFill>
                  <a:srgbClr val="000000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%p</a:t>
            </a:r>
            <a:r>
              <a:rPr lang="en-US" sz="180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:	</a:t>
            </a:r>
            <a:r>
              <a:rPr lang="en-US" sz="1800" b="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Print pointer</a:t>
            </a:r>
            <a:endParaRPr lang="en-US" sz="1800">
              <a:solidFill>
                <a:srgbClr val="000000"/>
              </a:solidFill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marL="39688" eaLnBrk="1" hangingPunct="1">
              <a:tabLst>
                <a:tab pos="785813" algn="l"/>
              </a:tabLst>
            </a:pPr>
            <a:r>
              <a:rPr lang="en-US" sz="1800" b="0">
                <a:solidFill>
                  <a:srgbClr val="000000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%x</a:t>
            </a:r>
            <a:r>
              <a:rPr lang="en-US" sz="180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:	</a:t>
            </a:r>
            <a:r>
              <a:rPr lang="en-US" sz="1800" b="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Print Hexadecimal</a:t>
            </a:r>
          </a:p>
        </p:txBody>
      </p:sp>
      <p:sp>
        <p:nvSpPr>
          <p:cNvPr id="16390" name="Rectangle 6"/>
          <p:cNvSpPr>
            <a:spLocks/>
          </p:cNvSpPr>
          <p:nvPr/>
        </p:nvSpPr>
        <p:spPr bwMode="auto">
          <a:xfrm>
            <a:off x="1193800" y="2362200"/>
            <a:ext cx="6743700" cy="2641600"/>
          </a:xfrm>
          <a:prstGeom prst="rect">
            <a:avLst/>
          </a:prstGeom>
          <a:solidFill>
            <a:srgbClr val="FFFF99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127000" dist="76199" dir="2700000" algn="ctr" rotWithShape="0">
              <a:srgbClr val="000000">
                <a:alpha val="75000"/>
              </a:srgbClr>
            </a:outerShdw>
          </a:effectLst>
        </p:spPr>
        <p:txBody>
          <a:bodyPr lIns="50800" tIns="50800" bIns="50800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 sz="1600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typedef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unsigned char *pointer;</a:t>
            </a:r>
          </a:p>
          <a:p>
            <a:pPr eaLnBrk="1" hangingPunct="1">
              <a:defRPr/>
            </a:pPr>
            <a:endParaRPr lang="en-US" sz="1600" dirty="0">
              <a:solidFill>
                <a:srgbClr val="000000"/>
              </a:solidFill>
              <a:latin typeface="Courier New"/>
              <a:ea typeface="Monaco" charset="0"/>
              <a:cs typeface="Courier New"/>
              <a:sym typeface="Monaco" charset="0"/>
            </a:endParaRPr>
          </a:p>
          <a:p>
            <a:pPr eaLnBrk="1" hangingPunct="1">
              <a:defRPr/>
            </a:pP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void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show_bytes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(pointer start,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size_t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len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){</a:t>
            </a:r>
          </a:p>
          <a:p>
            <a:pPr eaLnBrk="1" hangingPunct="1">
              <a:defRPr/>
            </a:pP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</a:t>
            </a:r>
            <a:r>
              <a:rPr lang="en-US" sz="160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size_t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;</a:t>
            </a:r>
          </a:p>
          <a:p>
            <a:pPr eaLnBrk="1" hangingPunct="1">
              <a:defRPr/>
            </a:pP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for 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= 0;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&lt;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len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;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++)</a:t>
            </a:r>
          </a:p>
          <a:p>
            <a:pPr eaLnBrk="1" hangingPunct="1">
              <a:defRPr/>
            </a:pP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  printf(”%p\t0x%.2x\n",start+i,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start[i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]);</a:t>
            </a:r>
          </a:p>
          <a:p>
            <a:pPr eaLnBrk="1" hangingPunct="1">
              <a:defRPr/>
            </a:pP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printf("\n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");</a:t>
            </a:r>
          </a:p>
          <a:p>
            <a:pPr eaLnBrk="1" hangingPunct="1">
              <a:defRPr/>
            </a:pP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}</a:t>
            </a: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 dirty="0"/>
              <a:t>Example Data Representations</a:t>
            </a:r>
          </a:p>
        </p:txBody>
      </p:sp>
      <p:graphicFrame>
        <p:nvGraphicFramePr>
          <p:cNvPr id="12292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9288834"/>
              </p:ext>
            </p:extLst>
          </p:nvPr>
        </p:nvGraphicFramePr>
        <p:xfrm>
          <a:off x="1549400" y="1524000"/>
          <a:ext cx="6032500" cy="4165600"/>
        </p:xfrm>
        <a:graphic>
          <a:graphicData uri="http://schemas.openxmlformats.org/drawingml/2006/table">
            <a:tbl>
              <a:tblPr/>
              <a:tblGrid>
                <a:gridCol w="165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0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0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0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/>
                          <a:ea typeface="Arial Narrow Bold" charset="0"/>
                          <a:cs typeface="Calibri"/>
                          <a:sym typeface="Arial Narrow Bold" charset="0"/>
                        </a:rPr>
                        <a:t>C Data Type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8000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/>
                          <a:ea typeface="Arial Narrow Bold" charset="0"/>
                          <a:cs typeface="Calibri"/>
                          <a:sym typeface="Arial Narrow Bold" charset="0"/>
                        </a:rPr>
                        <a:t>Typical 32-bit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8000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/>
                          <a:ea typeface="Arial Narrow Bold" charset="0"/>
                          <a:cs typeface="Calibri"/>
                          <a:sym typeface="Arial Narrow Bold" charset="0"/>
                        </a:rPr>
                        <a:t>Typical 64-bit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8000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/>
                          <a:ea typeface="Arial Narrow Bold" charset="0"/>
                          <a:cs typeface="Calibri"/>
                          <a:sym typeface="Arial Narrow Bold" charset="0"/>
                        </a:rPr>
                        <a:t>x86-64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8000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Arial Narrow" charset="0"/>
                          <a:cs typeface="Courier New"/>
                          <a:sym typeface="Arial Narrow" charset="0"/>
                        </a:rPr>
                        <a:t>char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Arial Narrow" charset="0"/>
                          <a:cs typeface="Courier New"/>
                          <a:sym typeface="Arial Narrow" charset="0"/>
                        </a:rPr>
                        <a:t>short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Arial Narrow" charset="0"/>
                          <a:cs typeface="Courier New"/>
                          <a:sym typeface="Arial Narrow" charset="0"/>
                        </a:rPr>
                        <a:t>int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/>
                        <a:ea typeface="Arial Narrow" charset="0"/>
                        <a:cs typeface="Courier New"/>
                        <a:sym typeface="Arial Narrow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Arial Narrow" charset="0"/>
                          <a:cs typeface="Courier New"/>
                          <a:sym typeface="Arial Narrow" charset="0"/>
                        </a:rPr>
                        <a:t>long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Arial Narrow" charset="0"/>
                          <a:cs typeface="Courier New"/>
                          <a:sym typeface="Arial Narrow" charset="0"/>
                        </a:rPr>
                        <a:t>float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Arial Narrow" charset="0"/>
                          <a:cs typeface="Courier New"/>
                          <a:sym typeface="Arial Narrow" charset="0"/>
                        </a:rPr>
                        <a:t>double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Arial Narrow" charset="0"/>
                          <a:cs typeface="Courier New"/>
                          <a:sym typeface="Arial Narrow" charset="0"/>
                        </a:rPr>
                        <a:t>long double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ゴシック"/>
                          <a:cs typeface="Calibri"/>
                          <a:sym typeface="Arial Narrow" charset="0"/>
                        </a:rPr>
                        <a:t>−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Arial Narrow" charset="0"/>
                        <a:cs typeface="Calibri"/>
                        <a:sym typeface="Arial Narrow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ゴシック"/>
                          <a:cs typeface="Calibri"/>
                          <a:sym typeface="Arial Narrow" charset="0"/>
                        </a:rPr>
                        <a:t>−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Arial Narrow" charset="0"/>
                        <a:cs typeface="Calibri"/>
                        <a:sym typeface="Arial Narrow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10/16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pointer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show_bytes</a:t>
            </a:r>
            <a:r>
              <a:rPr lang="en-US"/>
              <a:t> Execution Example</a:t>
            </a:r>
          </a:p>
        </p:txBody>
      </p:sp>
      <p:sp>
        <p:nvSpPr>
          <p:cNvPr id="17412" name="Rectangle 4"/>
          <p:cNvSpPr>
            <a:spLocks/>
          </p:cNvSpPr>
          <p:nvPr/>
        </p:nvSpPr>
        <p:spPr bwMode="auto">
          <a:xfrm>
            <a:off x="952500" y="1447800"/>
            <a:ext cx="7226300" cy="1371600"/>
          </a:xfrm>
          <a:prstGeom prst="rect">
            <a:avLst/>
          </a:prstGeom>
          <a:solidFill>
            <a:srgbClr val="FFFF99"/>
          </a:solidFill>
          <a:ln w="63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127000"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40639" bIns="0">
            <a:prstTxWarp prst="textNoShape">
              <a:avLst/>
            </a:prstTxWarp>
          </a:bodyPr>
          <a:lstStyle/>
          <a:p>
            <a:pPr marL="39688" eaLnBrk="1" hangingPunct="1">
              <a:spcBef>
                <a:spcPts val="300"/>
              </a:spcBef>
              <a:defRPr/>
            </a:pPr>
            <a:r>
              <a:rPr lang="en-US" sz="2000" b="0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int</a:t>
            </a:r>
            <a:r>
              <a:rPr lang="en-US" sz="2000" b="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a = 15213;</a:t>
            </a:r>
          </a:p>
          <a:p>
            <a:pPr marL="39688" eaLnBrk="1" hangingPunct="1">
              <a:spcBef>
                <a:spcPts val="300"/>
              </a:spcBef>
              <a:defRPr/>
            </a:pPr>
            <a:r>
              <a:rPr lang="en-US" sz="2000" b="0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printf("int</a:t>
            </a:r>
            <a:r>
              <a:rPr lang="en-US" sz="2000" b="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a = 15213;\n");</a:t>
            </a:r>
          </a:p>
          <a:p>
            <a:pPr marL="39688" eaLnBrk="1" hangingPunct="1">
              <a:spcBef>
                <a:spcPts val="300"/>
              </a:spcBef>
              <a:defRPr/>
            </a:pPr>
            <a:r>
              <a:rPr lang="en-US" sz="2000" b="0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show_bytes((pointer</a:t>
            </a:r>
            <a:r>
              <a:rPr lang="en-US" sz="2000" b="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) &amp;a, </a:t>
            </a:r>
            <a:r>
              <a:rPr lang="en-US" sz="2000" b="0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sizeof(int</a:t>
            </a:r>
            <a:r>
              <a:rPr lang="en-US" sz="2000" b="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));</a:t>
            </a:r>
          </a:p>
        </p:txBody>
      </p:sp>
      <p:sp>
        <p:nvSpPr>
          <p:cNvPr id="52230" name="Rectangle 5"/>
          <p:cNvSpPr>
            <a:spLocks/>
          </p:cNvSpPr>
          <p:nvPr/>
        </p:nvSpPr>
        <p:spPr bwMode="auto">
          <a:xfrm>
            <a:off x="2507119" y="3203575"/>
            <a:ext cx="3239177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0" tIns="0" rIns="40639" bIns="0">
            <a:prstTxWarp prst="textNoShape">
              <a:avLst/>
            </a:prstTxWarp>
            <a:spAutoFit/>
          </a:bodyPr>
          <a:lstStyle/>
          <a:p>
            <a:pPr marL="39688" algn="ctr" eaLnBrk="1" hangingPunct="1"/>
            <a:r>
              <a:rPr lang="en-US" dirty="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Result (Linux x86-64):</a:t>
            </a:r>
          </a:p>
        </p:txBody>
      </p:sp>
      <p:sp>
        <p:nvSpPr>
          <p:cNvPr id="17414" name="Rectangle 6"/>
          <p:cNvSpPr>
            <a:spLocks/>
          </p:cNvSpPr>
          <p:nvPr/>
        </p:nvSpPr>
        <p:spPr bwMode="auto">
          <a:xfrm>
            <a:off x="2476500" y="3733800"/>
            <a:ext cx="3340100" cy="2260600"/>
          </a:xfrm>
          <a:prstGeom prst="rect">
            <a:avLst/>
          </a:prstGeom>
          <a:solidFill>
            <a:srgbClr val="E0E0E0"/>
          </a:solidFill>
          <a:ln w="6350" cap="flat">
            <a:solidFill>
              <a:srgbClr val="DBF2DA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127000"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40639" bIns="0">
            <a:prstTxWarp prst="textNoShape">
              <a:avLst/>
            </a:prstTxWarp>
          </a:bodyPr>
          <a:lstStyle/>
          <a:p>
            <a:pPr marL="39688" eaLnBrk="1" hangingPunct="1">
              <a:spcBef>
                <a:spcPts val="300"/>
              </a:spcBef>
              <a:defRPr/>
            </a:pPr>
            <a:r>
              <a:rPr lang="en-US" sz="2000" b="0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int</a:t>
            </a:r>
            <a:r>
              <a:rPr lang="en-US" sz="2000" b="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a = 15213;</a:t>
            </a:r>
          </a:p>
          <a:p>
            <a:pPr marL="39688" eaLnBrk="1" hangingPunct="1">
              <a:spcBef>
                <a:spcPts val="300"/>
              </a:spcBef>
              <a:defRPr/>
            </a:pPr>
            <a:r>
              <a:rPr lang="en-US" sz="2000" b="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0x7fffb7f71dbc	6d</a:t>
            </a:r>
          </a:p>
          <a:p>
            <a:pPr marL="39688" eaLnBrk="1" hangingPunct="1">
              <a:spcBef>
                <a:spcPts val="300"/>
              </a:spcBef>
              <a:defRPr/>
            </a:pPr>
            <a:r>
              <a:rPr lang="en-US" sz="2000" b="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0x7fffb7f71dbd	3b</a:t>
            </a:r>
          </a:p>
          <a:p>
            <a:pPr marL="39688" eaLnBrk="1" hangingPunct="1">
              <a:spcBef>
                <a:spcPts val="300"/>
              </a:spcBef>
              <a:defRPr/>
            </a:pPr>
            <a:r>
              <a:rPr lang="en-US" sz="2000" b="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0x7fffb7f71dbe	00</a:t>
            </a:r>
          </a:p>
          <a:p>
            <a:pPr marL="39688" eaLnBrk="1" hangingPunct="1">
              <a:spcBef>
                <a:spcPts val="300"/>
              </a:spcBef>
              <a:defRPr/>
            </a:pPr>
            <a:r>
              <a:rPr lang="en-US" sz="2000" b="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0x7fffb7f71dbf	00</a:t>
            </a:r>
          </a:p>
        </p:txBody>
      </p:sp>
    </p:spTree>
  </p:cSld>
  <p:clrMapOvr>
    <a:masterClrMapping/>
  </p:clrMapOvr>
  <p:transition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 dirty="0"/>
              <a:t>Representing Pointers</a:t>
            </a:r>
          </a:p>
        </p:txBody>
      </p:sp>
      <p:sp>
        <p:nvSpPr>
          <p:cNvPr id="54277" name="Rectangle 4"/>
          <p:cNvSpPr>
            <a:spLocks/>
          </p:cNvSpPr>
          <p:nvPr/>
        </p:nvSpPr>
        <p:spPr bwMode="auto">
          <a:xfrm>
            <a:off x="152400" y="5638800"/>
            <a:ext cx="8839200" cy="673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lIns="50800" tIns="50800" bIns="50800">
            <a:prstTxWarp prst="textNoShape">
              <a:avLst/>
            </a:prstTxWarp>
          </a:bodyPr>
          <a:lstStyle/>
          <a:p>
            <a:pPr eaLnBrk="1" hangingPunct="1"/>
            <a:r>
              <a:rPr lang="en-US" b="0" dirty="0">
                <a:solidFill>
                  <a:srgbClr val="000066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Different compilers &amp; machines assign different locations to objects</a:t>
            </a:r>
          </a:p>
          <a:p>
            <a:pPr eaLnBrk="1" hangingPunct="1"/>
            <a:endParaRPr lang="en-US" b="0" dirty="0">
              <a:solidFill>
                <a:srgbClr val="000066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  <a:p>
            <a:pPr eaLnBrk="1" hangingPunct="1"/>
            <a:r>
              <a:rPr lang="en-US" b="0" dirty="0">
                <a:solidFill>
                  <a:srgbClr val="000066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Even get different results each time run program</a:t>
            </a:r>
          </a:p>
        </p:txBody>
      </p:sp>
      <p:sp>
        <p:nvSpPr>
          <p:cNvPr id="19461" name="Rectangle 5"/>
          <p:cNvSpPr>
            <a:spLocks/>
          </p:cNvSpPr>
          <p:nvPr/>
        </p:nvSpPr>
        <p:spPr bwMode="auto">
          <a:xfrm>
            <a:off x="412750" y="1365647"/>
            <a:ext cx="2308700" cy="615553"/>
          </a:xfrm>
          <a:prstGeom prst="rect">
            <a:avLst/>
          </a:prstGeom>
          <a:solidFill>
            <a:srgbClr val="FFFF99"/>
          </a:solidFill>
          <a:ln w="63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127000" dist="76199" dir="2700000" algn="ctr" rotWithShape="0">
              <a:schemeClr val="bg2">
                <a:alpha val="75000"/>
              </a:schemeClr>
            </a:outerShdw>
          </a:effectLst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eaLnBrk="1" hangingPunct="1">
              <a:defRPr/>
            </a:pPr>
            <a:r>
              <a:rPr lang="en-US" sz="2000" b="0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int</a:t>
            </a:r>
            <a:r>
              <a:rPr lang="en-US" sz="2000" b="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B = -15213;</a:t>
            </a:r>
          </a:p>
          <a:p>
            <a:pPr eaLnBrk="1" hangingPunct="1">
              <a:defRPr/>
            </a:pPr>
            <a:r>
              <a:rPr lang="en-US" sz="2000" b="0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int</a:t>
            </a:r>
            <a:r>
              <a:rPr lang="en-US" sz="2000" b="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*P = &amp;B;</a:t>
            </a:r>
          </a:p>
        </p:txBody>
      </p:sp>
      <p:sp>
        <p:nvSpPr>
          <p:cNvPr id="54279" name="Rectangle 6"/>
          <p:cNvSpPr>
            <a:spLocks/>
          </p:cNvSpPr>
          <p:nvPr/>
        </p:nvSpPr>
        <p:spPr bwMode="auto">
          <a:xfrm>
            <a:off x="5784850" y="2133600"/>
            <a:ext cx="865188" cy="381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1800">
                <a:solidFill>
                  <a:srgbClr val="000066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x86-64</a:t>
            </a:r>
          </a:p>
        </p:txBody>
      </p:sp>
      <p:sp>
        <p:nvSpPr>
          <p:cNvPr id="54280" name="Rectangle 7"/>
          <p:cNvSpPr>
            <a:spLocks/>
          </p:cNvSpPr>
          <p:nvPr/>
        </p:nvSpPr>
        <p:spPr bwMode="auto">
          <a:xfrm>
            <a:off x="3581400" y="2133600"/>
            <a:ext cx="585788" cy="381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algn="ctr" eaLnBrk="1" hangingPunct="1"/>
            <a:r>
              <a:rPr lang="en-US" sz="1800">
                <a:solidFill>
                  <a:srgbClr val="000066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Sun</a:t>
            </a:r>
          </a:p>
        </p:txBody>
      </p:sp>
      <p:sp>
        <p:nvSpPr>
          <p:cNvPr id="54281" name="Rectangle 8"/>
          <p:cNvSpPr>
            <a:spLocks/>
          </p:cNvSpPr>
          <p:nvPr/>
        </p:nvSpPr>
        <p:spPr bwMode="auto">
          <a:xfrm>
            <a:off x="4733925" y="2133600"/>
            <a:ext cx="636588" cy="381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algn="ctr" eaLnBrk="1" hangingPunct="1"/>
            <a:r>
              <a:rPr lang="en-US" sz="1800">
                <a:solidFill>
                  <a:srgbClr val="000066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IA32</a:t>
            </a:r>
          </a:p>
        </p:txBody>
      </p:sp>
      <p:graphicFrame>
        <p:nvGraphicFramePr>
          <p:cNvPr id="19465" name="Group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769537"/>
              </p:ext>
            </p:extLst>
          </p:nvPr>
        </p:nvGraphicFramePr>
        <p:xfrm>
          <a:off x="3590925" y="2527300"/>
          <a:ext cx="635000" cy="1524000"/>
        </p:xfrm>
        <a:graphic>
          <a:graphicData uri="http://schemas.openxmlformats.org/drawingml/2006/table">
            <a:tbl>
              <a:tblPr/>
              <a:tblGrid>
                <a:gridCol w="63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EF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F4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FF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F4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FB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F4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2C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F4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9483" name="Group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8968105"/>
              </p:ext>
            </p:extLst>
          </p:nvPr>
        </p:nvGraphicFramePr>
        <p:xfrm>
          <a:off x="4746625" y="2527300"/>
          <a:ext cx="635000" cy="1524000"/>
        </p:xfrm>
        <a:graphic>
          <a:graphicData uri="http://schemas.openxmlformats.org/drawingml/2006/table">
            <a:tbl>
              <a:tblPr/>
              <a:tblGrid>
                <a:gridCol w="63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AC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28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F5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FF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9501" name="Group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8020866"/>
              </p:ext>
            </p:extLst>
          </p:nvPr>
        </p:nvGraphicFramePr>
        <p:xfrm>
          <a:off x="5902325" y="2527300"/>
          <a:ext cx="635000" cy="3048000"/>
        </p:xfrm>
        <a:graphic>
          <a:graphicData uri="http://schemas.openxmlformats.org/drawingml/2006/table">
            <a:tbl>
              <a:tblPr/>
              <a:tblGrid>
                <a:gridCol w="63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3C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1B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FE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82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FD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7F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00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00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/>
          <p:cNvSpPr>
            <a:spLocks/>
          </p:cNvSpPr>
          <p:nvPr/>
        </p:nvSpPr>
        <p:spPr bwMode="auto">
          <a:xfrm>
            <a:off x="4991100" y="1206500"/>
            <a:ext cx="3911600" cy="457200"/>
          </a:xfrm>
          <a:prstGeom prst="rect">
            <a:avLst/>
          </a:prstGeom>
          <a:solidFill>
            <a:srgbClr val="FFFF99"/>
          </a:solidFill>
          <a:ln w="63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127000" dist="76199" dir="2700000" algn="ctr" rotWithShape="0">
              <a:srgbClr val="000000">
                <a:alpha val="75000"/>
              </a:srgbClr>
            </a:outerShdw>
          </a:effectLst>
        </p:spPr>
        <p:txBody>
          <a:bodyPr lIns="25400" tIns="25400" rIns="65086" bIns="25400">
            <a:prstTxWarp prst="textNoShape">
              <a:avLst/>
            </a:prstTxWarp>
          </a:bodyPr>
          <a:lstStyle/>
          <a:p>
            <a:pPr marL="398463" indent="-385763" algn="ctr" eaLnBrk="1" hangingPunct="1">
              <a:lnSpc>
                <a:spcPct val="95000"/>
              </a:lnSpc>
              <a:spcBef>
                <a:spcPts val="1150"/>
              </a:spcBef>
              <a:defRPr/>
            </a:pPr>
            <a:r>
              <a:rPr lang="en-US" sz="2000" b="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/>
                <a:ea typeface="Monaco" charset="0"/>
                <a:cs typeface="Courier New"/>
                <a:sym typeface="Monaco" charset="0"/>
              </a:rPr>
              <a:t>char S[6] = "18213";</a:t>
            </a:r>
          </a:p>
        </p:txBody>
      </p:sp>
      <p:sp>
        <p:nvSpPr>
          <p:cNvPr id="1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 dirty="0"/>
              <a:t>Representing Strings</a:t>
            </a:r>
          </a:p>
        </p:txBody>
      </p:sp>
      <p:sp>
        <p:nvSpPr>
          <p:cNvPr id="55301" name="Rectangle 4"/>
          <p:cNvSpPr>
            <a:spLocks noGrp="1" noChangeArrowheads="1"/>
          </p:cNvSpPr>
          <p:nvPr>
            <p:ph idx="1"/>
          </p:nvPr>
        </p:nvSpPr>
        <p:spPr>
          <a:xfrm>
            <a:off x="396875" y="1428750"/>
            <a:ext cx="7896225" cy="4972050"/>
          </a:xfrm>
        </p:spPr>
        <p:txBody>
          <a:bodyPr/>
          <a:lstStyle/>
          <a:p>
            <a:pPr eaLnBrk="1" hangingPunct="1"/>
            <a:r>
              <a:rPr lang="en-US" dirty="0"/>
              <a:t>Strings in C</a:t>
            </a:r>
          </a:p>
          <a:p>
            <a:pPr marL="552450" lvl="1" eaLnBrk="1" hangingPunct="1"/>
            <a:r>
              <a:rPr lang="en-US" dirty="0"/>
              <a:t>Represented by array of characters</a:t>
            </a:r>
          </a:p>
          <a:p>
            <a:pPr marL="552450" lvl="1" eaLnBrk="1" hangingPunct="1"/>
            <a:r>
              <a:rPr lang="en-US" dirty="0"/>
              <a:t>Each character encoded in ASCII format</a:t>
            </a:r>
          </a:p>
          <a:p>
            <a:pPr marL="838200" lvl="2" eaLnBrk="1" hangingPunct="1"/>
            <a:r>
              <a:rPr lang="en-US" dirty="0"/>
              <a:t>Standard 7-bit encoding of character set</a:t>
            </a:r>
          </a:p>
          <a:p>
            <a:pPr marL="838200" lvl="2" eaLnBrk="1" hangingPunct="1"/>
            <a:r>
              <a:rPr lang="en-US" dirty="0"/>
              <a:t>Character “0” has code 0x30</a:t>
            </a:r>
          </a:p>
          <a:p>
            <a:pPr marL="1181100" lvl="3" eaLnBrk="1" hangingPunct="1"/>
            <a:r>
              <a:rPr lang="en-US" dirty="0"/>
              <a:t>Digit </a:t>
            </a:r>
            <a:r>
              <a:rPr lang="en-US" i="1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i</a:t>
            </a:r>
            <a:r>
              <a:rPr lang="en-US" dirty="0"/>
              <a:t>  has code 0x30+</a:t>
            </a:r>
            <a:r>
              <a:rPr lang="en-US" i="1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i</a:t>
            </a:r>
            <a:endParaRPr lang="en-US" i="1" dirty="0"/>
          </a:p>
          <a:p>
            <a:pPr marL="552450" lvl="1" eaLnBrk="1" hangingPunct="1"/>
            <a:r>
              <a:rPr lang="en-US" dirty="0"/>
              <a:t>String should be null-terminated</a:t>
            </a:r>
          </a:p>
          <a:p>
            <a:pPr marL="838200" lvl="2" eaLnBrk="1" hangingPunct="1"/>
            <a:r>
              <a:rPr lang="en-US" dirty="0"/>
              <a:t>Final character = 0</a:t>
            </a:r>
          </a:p>
          <a:p>
            <a:pPr eaLnBrk="1" hangingPunct="1"/>
            <a:r>
              <a:rPr lang="en-US" dirty="0"/>
              <a:t>Compatibility</a:t>
            </a:r>
          </a:p>
          <a:p>
            <a:pPr marL="552450" lvl="1" eaLnBrk="1" hangingPunct="1"/>
            <a:r>
              <a:rPr lang="en-US" dirty="0"/>
              <a:t>Byte ordering not an issue</a:t>
            </a:r>
          </a:p>
        </p:txBody>
      </p:sp>
      <p:sp>
        <p:nvSpPr>
          <p:cNvPr id="55302" name="Rectangle 5"/>
          <p:cNvSpPr>
            <a:spLocks/>
          </p:cNvSpPr>
          <p:nvPr/>
        </p:nvSpPr>
        <p:spPr bwMode="auto">
          <a:xfrm>
            <a:off x="6254813" y="2246313"/>
            <a:ext cx="631217" cy="37959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algn="ctr" eaLnBrk="1" hangingPunct="1"/>
            <a:r>
              <a:rPr lang="en-US" sz="1800" dirty="0">
                <a:solidFill>
                  <a:srgbClr val="000066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IA32</a:t>
            </a:r>
          </a:p>
        </p:txBody>
      </p:sp>
      <p:sp>
        <p:nvSpPr>
          <p:cNvPr id="55303" name="Rectangle 6"/>
          <p:cNvSpPr>
            <a:spLocks/>
          </p:cNvSpPr>
          <p:nvPr/>
        </p:nvSpPr>
        <p:spPr bwMode="auto">
          <a:xfrm>
            <a:off x="7894637" y="2246313"/>
            <a:ext cx="585788" cy="381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algn="ctr" eaLnBrk="1" hangingPunct="1"/>
            <a:r>
              <a:rPr lang="en-US" sz="1800">
                <a:solidFill>
                  <a:srgbClr val="000066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Sun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6935787" y="2832100"/>
            <a:ext cx="914400" cy="1906588"/>
            <a:chOff x="0" y="0"/>
            <a:chExt cx="576" cy="1201"/>
          </a:xfrm>
        </p:grpSpPr>
        <p:sp>
          <p:nvSpPr>
            <p:cNvPr id="55337" name="Line 8"/>
            <p:cNvSpPr>
              <a:spLocks noChangeShapeType="1"/>
            </p:cNvSpPr>
            <p:nvPr/>
          </p:nvSpPr>
          <p:spPr bwMode="auto">
            <a:xfrm>
              <a:off x="0" y="0"/>
              <a:ext cx="576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>
                <a:solidFill>
                  <a:srgbClr val="000000"/>
                </a:solidFill>
                <a:latin typeface="Courier New"/>
                <a:ea typeface="ヒラギノ角ゴ ProN W3" charset="-128"/>
                <a:cs typeface="Courier New"/>
                <a:sym typeface="Gill Sans" charset="0"/>
              </a:endParaRPr>
            </a:p>
          </p:txBody>
        </p:sp>
        <p:sp>
          <p:nvSpPr>
            <p:cNvPr id="55338" name="Line 9"/>
            <p:cNvSpPr>
              <a:spLocks noChangeShapeType="1"/>
            </p:cNvSpPr>
            <p:nvPr/>
          </p:nvSpPr>
          <p:spPr bwMode="auto">
            <a:xfrm>
              <a:off x="0" y="240"/>
              <a:ext cx="576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>
                <a:solidFill>
                  <a:srgbClr val="000000"/>
                </a:solidFill>
                <a:latin typeface="Courier New"/>
                <a:ea typeface="ヒラギノ角ゴ ProN W3" charset="-128"/>
                <a:cs typeface="Courier New"/>
                <a:sym typeface="Gill Sans" charset="0"/>
              </a:endParaRPr>
            </a:p>
          </p:txBody>
        </p:sp>
        <p:sp>
          <p:nvSpPr>
            <p:cNvPr id="55339" name="Line 10"/>
            <p:cNvSpPr>
              <a:spLocks noChangeShapeType="1"/>
            </p:cNvSpPr>
            <p:nvPr/>
          </p:nvSpPr>
          <p:spPr bwMode="auto">
            <a:xfrm>
              <a:off x="0" y="480"/>
              <a:ext cx="576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>
                <a:solidFill>
                  <a:srgbClr val="000000"/>
                </a:solidFill>
                <a:latin typeface="Courier New"/>
                <a:ea typeface="ヒラギノ角ゴ ProN W3" charset="-128"/>
                <a:cs typeface="Courier New"/>
                <a:sym typeface="Gill Sans" charset="0"/>
              </a:endParaRPr>
            </a:p>
          </p:txBody>
        </p:sp>
        <p:sp>
          <p:nvSpPr>
            <p:cNvPr id="55340" name="Line 11"/>
            <p:cNvSpPr>
              <a:spLocks noChangeShapeType="1"/>
            </p:cNvSpPr>
            <p:nvPr/>
          </p:nvSpPr>
          <p:spPr bwMode="auto">
            <a:xfrm>
              <a:off x="0" y="720"/>
              <a:ext cx="576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>
                <a:solidFill>
                  <a:srgbClr val="000000"/>
                </a:solidFill>
                <a:latin typeface="Courier New"/>
                <a:ea typeface="ヒラギノ角ゴ ProN W3" charset="-128"/>
                <a:cs typeface="Courier New"/>
                <a:sym typeface="Gill Sans" charset="0"/>
              </a:endParaRPr>
            </a:p>
          </p:txBody>
        </p:sp>
        <p:sp>
          <p:nvSpPr>
            <p:cNvPr id="55341" name="Line 12"/>
            <p:cNvSpPr>
              <a:spLocks noChangeShapeType="1"/>
            </p:cNvSpPr>
            <p:nvPr/>
          </p:nvSpPr>
          <p:spPr bwMode="auto">
            <a:xfrm>
              <a:off x="0" y="960"/>
              <a:ext cx="576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>
                <a:solidFill>
                  <a:srgbClr val="000000"/>
                </a:solidFill>
                <a:latin typeface="Courier New"/>
                <a:ea typeface="ヒラギノ角ゴ ProN W3" charset="-128"/>
                <a:cs typeface="Courier New"/>
                <a:sym typeface="Gill Sans" charset="0"/>
              </a:endParaRPr>
            </a:p>
          </p:txBody>
        </p:sp>
        <p:sp>
          <p:nvSpPr>
            <p:cNvPr id="55342" name="Line 13"/>
            <p:cNvSpPr>
              <a:spLocks noChangeShapeType="1"/>
            </p:cNvSpPr>
            <p:nvPr/>
          </p:nvSpPr>
          <p:spPr bwMode="auto">
            <a:xfrm>
              <a:off x="0" y="1200"/>
              <a:ext cx="576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>
                <a:solidFill>
                  <a:srgbClr val="000000"/>
                </a:solidFill>
                <a:latin typeface="Courier New"/>
                <a:ea typeface="ヒラギノ角ゴ ProN W3" charset="-128"/>
                <a:cs typeface="Courier New"/>
                <a:sym typeface="Gill Sans" charset="0"/>
              </a:endParaRPr>
            </a:p>
          </p:txBody>
        </p:sp>
      </p:grpSp>
      <p:graphicFrame>
        <p:nvGraphicFramePr>
          <p:cNvPr id="20494" name="Group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4281823"/>
              </p:ext>
            </p:extLst>
          </p:nvPr>
        </p:nvGraphicFramePr>
        <p:xfrm>
          <a:off x="6291262" y="2667000"/>
          <a:ext cx="635000" cy="2286000"/>
        </p:xfrm>
        <a:graphic>
          <a:graphicData uri="http://schemas.openxmlformats.org/drawingml/2006/table">
            <a:tbl>
              <a:tblPr/>
              <a:tblGrid>
                <a:gridCol w="63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31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38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32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31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33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00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0520" name="Group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6269278"/>
              </p:ext>
            </p:extLst>
          </p:nvPr>
        </p:nvGraphicFramePr>
        <p:xfrm>
          <a:off x="7866062" y="2667000"/>
          <a:ext cx="635000" cy="2286000"/>
        </p:xfrm>
        <a:graphic>
          <a:graphicData uri="http://schemas.openxmlformats.org/drawingml/2006/table">
            <a:tbl>
              <a:tblPr/>
              <a:tblGrid>
                <a:gridCol w="63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31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38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32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31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33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00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599259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Integer C Puzzles</a:t>
            </a:r>
          </a:p>
        </p:txBody>
      </p:sp>
      <p:sp>
        <p:nvSpPr>
          <p:cNvPr id="50179" name="Rectangle 4"/>
          <p:cNvSpPr>
            <a:spLocks noChangeArrowheads="1"/>
          </p:cNvSpPr>
          <p:nvPr/>
        </p:nvSpPr>
        <p:spPr bwMode="auto">
          <a:xfrm>
            <a:off x="3124200" y="1447800"/>
            <a:ext cx="5867400" cy="482952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marL="292100" indent="-292100">
              <a:lnSpc>
                <a:spcPct val="100000"/>
              </a:lnSpc>
              <a:spcBef>
                <a:spcPct val="20000"/>
              </a:spcBef>
              <a:buFont typeface="Helvetica" pitchFamily="34" charset="0"/>
              <a:buChar char="•"/>
              <a:tabLst>
                <a:tab pos="2632075" algn="l"/>
                <a:tab pos="3148013" algn="l"/>
                <a:tab pos="5829300" algn="r"/>
              </a:tabLst>
            </a:pPr>
            <a:r>
              <a:rPr lang="en-US" sz="2000" dirty="0">
                <a:latin typeface="Courier New"/>
                <a:cs typeface="Courier New"/>
              </a:rPr>
              <a:t>x &lt; 0		((x*2) &lt; 0)</a:t>
            </a:r>
          </a:p>
          <a:p>
            <a:pPr marL="292100" indent="-292100">
              <a:lnSpc>
                <a:spcPct val="100000"/>
              </a:lnSpc>
              <a:spcBef>
                <a:spcPct val="20000"/>
              </a:spcBef>
              <a:buFont typeface="Helvetica" pitchFamily="34" charset="0"/>
              <a:buChar char="•"/>
              <a:tabLst>
                <a:tab pos="2632075" algn="l"/>
                <a:tab pos="3148013" algn="l"/>
                <a:tab pos="5829300" algn="r"/>
              </a:tabLst>
            </a:pPr>
            <a:r>
              <a:rPr lang="en-US" sz="2000" dirty="0" err="1">
                <a:latin typeface="Courier New"/>
                <a:cs typeface="Courier New"/>
              </a:rPr>
              <a:t>ux</a:t>
            </a:r>
            <a:r>
              <a:rPr lang="en-US" sz="2000" dirty="0">
                <a:latin typeface="Courier New"/>
                <a:cs typeface="Courier New"/>
              </a:rPr>
              <a:t> &gt;= 0</a:t>
            </a:r>
          </a:p>
          <a:p>
            <a:pPr marL="292100" indent="-292100">
              <a:lnSpc>
                <a:spcPct val="100000"/>
              </a:lnSpc>
              <a:spcBef>
                <a:spcPct val="20000"/>
              </a:spcBef>
              <a:buFont typeface="Helvetica" pitchFamily="34" charset="0"/>
              <a:buChar char="•"/>
              <a:tabLst>
                <a:tab pos="2632075" algn="l"/>
                <a:tab pos="3148013" algn="l"/>
                <a:tab pos="5829300" algn="r"/>
              </a:tabLst>
            </a:pPr>
            <a:r>
              <a:rPr lang="en-US" sz="2000" dirty="0">
                <a:latin typeface="Courier New"/>
                <a:cs typeface="Courier New"/>
              </a:rPr>
              <a:t>x &amp; 7 == 7		(x&lt;&lt;30) &lt; 0</a:t>
            </a:r>
          </a:p>
          <a:p>
            <a:pPr marL="292100" indent="-292100">
              <a:lnSpc>
                <a:spcPct val="100000"/>
              </a:lnSpc>
              <a:spcBef>
                <a:spcPct val="20000"/>
              </a:spcBef>
              <a:buFont typeface="Helvetica" pitchFamily="34" charset="0"/>
              <a:buChar char="•"/>
              <a:tabLst>
                <a:tab pos="2632075" algn="l"/>
                <a:tab pos="3148013" algn="l"/>
                <a:tab pos="5829300" algn="r"/>
              </a:tabLst>
            </a:pPr>
            <a:r>
              <a:rPr lang="en-US" sz="2000" dirty="0" err="1">
                <a:latin typeface="Courier New"/>
                <a:cs typeface="Courier New"/>
              </a:rPr>
              <a:t>ux</a:t>
            </a:r>
            <a:r>
              <a:rPr lang="en-US" sz="2000" dirty="0">
                <a:latin typeface="Courier New"/>
                <a:cs typeface="Courier New"/>
              </a:rPr>
              <a:t> &gt; -1</a:t>
            </a:r>
          </a:p>
          <a:p>
            <a:pPr marL="292100" indent="-292100">
              <a:lnSpc>
                <a:spcPct val="100000"/>
              </a:lnSpc>
              <a:spcBef>
                <a:spcPct val="20000"/>
              </a:spcBef>
              <a:buFont typeface="Helvetica" pitchFamily="34" charset="0"/>
              <a:buChar char="•"/>
              <a:tabLst>
                <a:tab pos="2632075" algn="l"/>
                <a:tab pos="3148013" algn="l"/>
                <a:tab pos="5829300" algn="r"/>
              </a:tabLst>
            </a:pPr>
            <a:r>
              <a:rPr lang="en-US" sz="2000" dirty="0">
                <a:latin typeface="Courier New"/>
                <a:cs typeface="Courier New"/>
              </a:rPr>
              <a:t>x &gt; y		-x &lt; -y</a:t>
            </a:r>
          </a:p>
          <a:p>
            <a:pPr marL="292100" indent="-292100">
              <a:lnSpc>
                <a:spcPct val="100000"/>
              </a:lnSpc>
              <a:spcBef>
                <a:spcPct val="20000"/>
              </a:spcBef>
              <a:buFont typeface="Helvetica" pitchFamily="34" charset="0"/>
              <a:buChar char="•"/>
              <a:tabLst>
                <a:tab pos="2632075" algn="l"/>
                <a:tab pos="3148013" algn="l"/>
                <a:tab pos="5829300" algn="r"/>
              </a:tabLst>
            </a:pPr>
            <a:r>
              <a:rPr lang="en-US" sz="2000" dirty="0">
                <a:latin typeface="Courier New"/>
                <a:cs typeface="Courier New"/>
              </a:rPr>
              <a:t>x * x &gt;= 0</a:t>
            </a:r>
          </a:p>
          <a:p>
            <a:pPr marL="292100" indent="-292100">
              <a:lnSpc>
                <a:spcPct val="100000"/>
              </a:lnSpc>
              <a:spcBef>
                <a:spcPct val="20000"/>
              </a:spcBef>
              <a:buFont typeface="Helvetica" pitchFamily="34" charset="0"/>
              <a:buChar char="•"/>
              <a:tabLst>
                <a:tab pos="2632075" algn="l"/>
                <a:tab pos="3148013" algn="l"/>
                <a:tab pos="5829300" algn="r"/>
              </a:tabLst>
            </a:pPr>
            <a:r>
              <a:rPr lang="en-US" sz="2000" dirty="0">
                <a:latin typeface="Courier New"/>
                <a:cs typeface="Courier New"/>
              </a:rPr>
              <a:t>x &gt; 0 &amp;&amp; y &gt; 0		x + y &gt; 0</a:t>
            </a:r>
          </a:p>
          <a:p>
            <a:pPr marL="292100" indent="-292100">
              <a:lnSpc>
                <a:spcPct val="100000"/>
              </a:lnSpc>
              <a:spcBef>
                <a:spcPct val="20000"/>
              </a:spcBef>
              <a:buFont typeface="Helvetica" pitchFamily="34" charset="0"/>
              <a:buChar char="•"/>
              <a:tabLst>
                <a:tab pos="2632075" algn="l"/>
                <a:tab pos="3148013" algn="l"/>
                <a:tab pos="5829300" algn="r"/>
              </a:tabLst>
            </a:pPr>
            <a:r>
              <a:rPr lang="en-US" sz="2000" dirty="0">
                <a:latin typeface="Courier New"/>
                <a:cs typeface="Courier New"/>
              </a:rPr>
              <a:t>x &gt;= 0		-x &lt;= 0</a:t>
            </a:r>
          </a:p>
          <a:p>
            <a:pPr marL="292100" indent="-292100">
              <a:lnSpc>
                <a:spcPct val="100000"/>
              </a:lnSpc>
              <a:spcBef>
                <a:spcPct val="20000"/>
              </a:spcBef>
              <a:buFont typeface="Helvetica" pitchFamily="34" charset="0"/>
              <a:buChar char="•"/>
              <a:tabLst>
                <a:tab pos="2632075" algn="l"/>
                <a:tab pos="3148013" algn="l"/>
                <a:tab pos="5829300" algn="r"/>
              </a:tabLst>
            </a:pPr>
            <a:r>
              <a:rPr lang="en-US" sz="2000" dirty="0">
                <a:latin typeface="Courier New"/>
                <a:cs typeface="Courier New"/>
              </a:rPr>
              <a:t>x &lt;= 0		-x &gt;= 0</a:t>
            </a:r>
          </a:p>
          <a:p>
            <a:pPr marL="292100" indent="-292100">
              <a:lnSpc>
                <a:spcPct val="100000"/>
              </a:lnSpc>
              <a:spcBef>
                <a:spcPct val="20000"/>
              </a:spcBef>
              <a:buFont typeface="Helvetica" pitchFamily="34" charset="0"/>
              <a:buChar char="•"/>
              <a:tabLst>
                <a:tab pos="2632075" algn="l"/>
                <a:tab pos="3148013" algn="l"/>
                <a:tab pos="5829300" algn="r"/>
              </a:tabLst>
            </a:pPr>
            <a:r>
              <a:rPr lang="en-US" sz="2000" dirty="0">
                <a:latin typeface="Courier New"/>
                <a:cs typeface="Courier New"/>
              </a:rPr>
              <a:t>(x|-x)&gt;&gt;31 == -1</a:t>
            </a:r>
          </a:p>
          <a:p>
            <a:pPr marL="292100" indent="-292100">
              <a:lnSpc>
                <a:spcPct val="100000"/>
              </a:lnSpc>
              <a:spcBef>
                <a:spcPct val="20000"/>
              </a:spcBef>
              <a:buFont typeface="Helvetica" pitchFamily="34" charset="0"/>
              <a:buChar char="•"/>
              <a:tabLst>
                <a:tab pos="2632075" algn="l"/>
                <a:tab pos="3148013" algn="l"/>
                <a:tab pos="5829300" algn="r"/>
              </a:tabLst>
            </a:pPr>
            <a:r>
              <a:rPr lang="en-US" sz="2000" dirty="0" err="1">
                <a:latin typeface="Courier New"/>
                <a:cs typeface="Courier New"/>
              </a:rPr>
              <a:t>ux</a:t>
            </a:r>
            <a:r>
              <a:rPr lang="en-US" sz="2000" dirty="0">
                <a:latin typeface="Courier New"/>
                <a:cs typeface="Courier New"/>
              </a:rPr>
              <a:t> &gt;&gt; 3 == </a:t>
            </a:r>
            <a:r>
              <a:rPr lang="en-US" sz="2000" dirty="0" err="1">
                <a:latin typeface="Courier New"/>
                <a:cs typeface="Courier New"/>
              </a:rPr>
              <a:t>ux</a:t>
            </a:r>
            <a:r>
              <a:rPr lang="en-US" sz="2000" dirty="0">
                <a:latin typeface="Courier New"/>
                <a:cs typeface="Courier New"/>
              </a:rPr>
              <a:t>/8</a:t>
            </a:r>
          </a:p>
          <a:p>
            <a:pPr marL="292100" indent="-292100">
              <a:lnSpc>
                <a:spcPct val="100000"/>
              </a:lnSpc>
              <a:spcBef>
                <a:spcPct val="20000"/>
              </a:spcBef>
              <a:buFont typeface="Helvetica" pitchFamily="34" charset="0"/>
              <a:buChar char="•"/>
              <a:tabLst>
                <a:tab pos="2632075" algn="l"/>
                <a:tab pos="3148013" algn="l"/>
                <a:tab pos="5829300" algn="r"/>
              </a:tabLst>
            </a:pPr>
            <a:r>
              <a:rPr lang="en-US" sz="2000" dirty="0">
                <a:latin typeface="Courier New"/>
                <a:cs typeface="Courier New"/>
              </a:rPr>
              <a:t>x &gt;&gt; 3 == x/8</a:t>
            </a:r>
          </a:p>
          <a:p>
            <a:pPr marL="292100" indent="-292100">
              <a:lnSpc>
                <a:spcPct val="100000"/>
              </a:lnSpc>
              <a:spcBef>
                <a:spcPct val="20000"/>
              </a:spcBef>
              <a:buFont typeface="Helvetica" pitchFamily="34" charset="0"/>
              <a:buChar char="•"/>
              <a:tabLst>
                <a:tab pos="2632075" algn="l"/>
                <a:tab pos="3148013" algn="l"/>
                <a:tab pos="5829300" algn="r"/>
              </a:tabLst>
            </a:pPr>
            <a:r>
              <a:rPr lang="en-US" sz="2000" dirty="0">
                <a:latin typeface="Courier New"/>
                <a:cs typeface="Courier New"/>
              </a:rPr>
              <a:t>x &amp; (x-1) != 0</a:t>
            </a:r>
          </a:p>
        </p:txBody>
      </p:sp>
      <p:sp>
        <p:nvSpPr>
          <p:cNvPr id="50180" name="Rectangle 5"/>
          <p:cNvSpPr>
            <a:spLocks noChangeArrowheads="1"/>
          </p:cNvSpPr>
          <p:nvPr/>
        </p:nvSpPr>
        <p:spPr bwMode="auto">
          <a:xfrm>
            <a:off x="152400" y="4213367"/>
            <a:ext cx="2819400" cy="1782539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  <a:tabLst>
                <a:tab pos="1371600" algn="l"/>
                <a:tab pos="2286000" algn="l"/>
              </a:tabLst>
            </a:pPr>
            <a:r>
              <a:rPr lang="en-US" sz="2000" dirty="0" err="1">
                <a:latin typeface="Courier New"/>
                <a:cs typeface="Courier New"/>
              </a:rPr>
              <a:t>int</a:t>
            </a:r>
            <a:r>
              <a:rPr lang="en-US" sz="2000" dirty="0">
                <a:latin typeface="Courier New"/>
                <a:cs typeface="Courier New"/>
              </a:rPr>
              <a:t> x = </a:t>
            </a:r>
            <a:r>
              <a:rPr lang="en-US" sz="2000" dirty="0" err="1">
                <a:latin typeface="Courier New"/>
                <a:cs typeface="Courier New"/>
              </a:rPr>
              <a:t>foo</a:t>
            </a:r>
            <a:r>
              <a:rPr lang="en-US" sz="2000" dirty="0">
                <a:latin typeface="Courier New"/>
                <a:cs typeface="Courier New"/>
              </a:rPr>
              <a:t>();</a:t>
            </a:r>
          </a:p>
          <a:p>
            <a:pPr>
              <a:lnSpc>
                <a:spcPct val="100000"/>
              </a:lnSpc>
              <a:spcBef>
                <a:spcPct val="50000"/>
              </a:spcBef>
              <a:tabLst>
                <a:tab pos="1371600" algn="l"/>
                <a:tab pos="2286000" algn="l"/>
              </a:tabLst>
            </a:pPr>
            <a:r>
              <a:rPr lang="en-US" sz="2000" dirty="0" err="1">
                <a:latin typeface="Courier New"/>
                <a:cs typeface="Courier New"/>
              </a:rPr>
              <a:t>int</a:t>
            </a:r>
            <a:r>
              <a:rPr lang="en-US" sz="2000" dirty="0">
                <a:latin typeface="Courier New"/>
                <a:cs typeface="Courier New"/>
              </a:rPr>
              <a:t> y = bar();</a:t>
            </a:r>
          </a:p>
          <a:p>
            <a:pPr>
              <a:lnSpc>
                <a:spcPct val="100000"/>
              </a:lnSpc>
              <a:spcBef>
                <a:spcPct val="50000"/>
              </a:spcBef>
              <a:tabLst>
                <a:tab pos="1371600" algn="l"/>
                <a:tab pos="2286000" algn="l"/>
              </a:tabLst>
            </a:pPr>
            <a:r>
              <a:rPr lang="en-US" sz="2000" dirty="0">
                <a:latin typeface="Courier New"/>
                <a:cs typeface="Courier New"/>
              </a:rPr>
              <a:t>unsigned </a:t>
            </a:r>
            <a:r>
              <a:rPr lang="en-US" sz="2000" dirty="0" err="1">
                <a:latin typeface="Courier New"/>
                <a:cs typeface="Courier New"/>
              </a:rPr>
              <a:t>ux</a:t>
            </a:r>
            <a:r>
              <a:rPr lang="en-US" sz="2000" dirty="0">
                <a:latin typeface="Courier New"/>
                <a:cs typeface="Courier New"/>
              </a:rPr>
              <a:t> = x;</a:t>
            </a:r>
          </a:p>
          <a:p>
            <a:pPr>
              <a:lnSpc>
                <a:spcPct val="100000"/>
              </a:lnSpc>
              <a:spcBef>
                <a:spcPct val="50000"/>
              </a:spcBef>
              <a:tabLst>
                <a:tab pos="1371600" algn="l"/>
                <a:tab pos="2286000" algn="l"/>
              </a:tabLst>
            </a:pPr>
            <a:r>
              <a:rPr lang="en-US" sz="2000" dirty="0">
                <a:latin typeface="Courier New"/>
                <a:cs typeface="Courier New"/>
              </a:rPr>
              <a:t>unsigned </a:t>
            </a:r>
            <a:r>
              <a:rPr lang="en-US" sz="2000" dirty="0" err="1">
                <a:latin typeface="Courier New"/>
                <a:cs typeface="Courier New"/>
              </a:rPr>
              <a:t>uy</a:t>
            </a:r>
            <a:r>
              <a:rPr lang="en-US" sz="2000" dirty="0">
                <a:latin typeface="Courier New"/>
                <a:cs typeface="Courier New"/>
              </a:rPr>
              <a:t> = y;</a:t>
            </a:r>
          </a:p>
        </p:txBody>
      </p:sp>
      <p:sp>
        <p:nvSpPr>
          <p:cNvPr id="50181" name="Rectangle 6"/>
          <p:cNvSpPr>
            <a:spLocks noChangeArrowheads="1"/>
          </p:cNvSpPr>
          <p:nvPr/>
        </p:nvSpPr>
        <p:spPr bwMode="auto">
          <a:xfrm>
            <a:off x="609600" y="3671097"/>
            <a:ext cx="1770933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Initialization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9" grpId="0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Bonus extras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/>
              <a:t>Application of Boolean Algebra</a:t>
            </a:r>
          </a:p>
        </p:txBody>
      </p:sp>
      <p:sp>
        <p:nvSpPr>
          <p:cNvPr id="57349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Applied to Digital Systems by Claude Shannon</a:t>
            </a:r>
          </a:p>
          <a:p>
            <a:pPr marL="552450" lvl="1" eaLnBrk="1" hangingPunct="1"/>
            <a:r>
              <a:rPr lang="en-US"/>
              <a:t>1937 MIT Master’s Thesis</a:t>
            </a:r>
          </a:p>
          <a:p>
            <a:pPr marL="552450" lvl="1" eaLnBrk="1" hangingPunct="1"/>
            <a:r>
              <a:rPr lang="en-US"/>
              <a:t>Reason about networks of relay switches</a:t>
            </a:r>
          </a:p>
          <a:p>
            <a:pPr marL="838200" lvl="2" eaLnBrk="1" hangingPunct="1"/>
            <a:r>
              <a:rPr lang="en-US"/>
              <a:t>Encode closed switch as 1, open switch as 0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527175" y="3863975"/>
            <a:ext cx="3048000" cy="1143000"/>
            <a:chOff x="0" y="0"/>
            <a:chExt cx="1920" cy="720"/>
          </a:xfrm>
        </p:grpSpPr>
        <p:sp>
          <p:nvSpPr>
            <p:cNvPr id="57359" name="Line 6"/>
            <p:cNvSpPr>
              <a:spLocks noChangeShapeType="1"/>
            </p:cNvSpPr>
            <p:nvPr/>
          </p:nvSpPr>
          <p:spPr bwMode="auto">
            <a:xfrm rot="10800000" flipH="1">
              <a:off x="288" y="0"/>
              <a:ext cx="672" cy="384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7360" name="Line 7"/>
            <p:cNvSpPr>
              <a:spLocks noChangeShapeType="1"/>
            </p:cNvSpPr>
            <p:nvPr/>
          </p:nvSpPr>
          <p:spPr bwMode="auto">
            <a:xfrm>
              <a:off x="288" y="384"/>
              <a:ext cx="672" cy="336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7361" name="Line 8"/>
            <p:cNvSpPr>
              <a:spLocks noChangeShapeType="1"/>
            </p:cNvSpPr>
            <p:nvPr/>
          </p:nvSpPr>
          <p:spPr bwMode="auto">
            <a:xfrm>
              <a:off x="960" y="0"/>
              <a:ext cx="672" cy="336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7362" name="Line 9"/>
            <p:cNvSpPr>
              <a:spLocks noChangeShapeType="1"/>
            </p:cNvSpPr>
            <p:nvPr/>
          </p:nvSpPr>
          <p:spPr bwMode="auto">
            <a:xfrm rot="10800000" flipH="1">
              <a:off x="960" y="336"/>
              <a:ext cx="672" cy="384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7363" name="Rectangle 10"/>
            <p:cNvSpPr>
              <a:spLocks/>
            </p:cNvSpPr>
            <p:nvPr/>
          </p:nvSpPr>
          <p:spPr bwMode="auto">
            <a:xfrm>
              <a:off x="567" y="30"/>
              <a:ext cx="304" cy="240"/>
            </a:xfrm>
            <a:prstGeom prst="rect">
              <a:avLst/>
            </a:prstGeom>
            <a:solidFill>
              <a:srgbClr val="FFFFFF"/>
            </a:solidFill>
            <a:ln w="25400">
              <a:noFill/>
              <a:miter lim="800000"/>
              <a:headEnd/>
              <a:tailEnd/>
            </a:ln>
          </p:spPr>
          <p:txBody>
            <a:bodyPr lIns="50800" tIns="50800" bIns="50800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b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</a:t>
              </a:r>
            </a:p>
          </p:txBody>
        </p:sp>
        <p:sp>
          <p:nvSpPr>
            <p:cNvPr id="57364" name="Rectangle 11"/>
            <p:cNvSpPr>
              <a:spLocks/>
            </p:cNvSpPr>
            <p:nvPr/>
          </p:nvSpPr>
          <p:spPr bwMode="auto">
            <a:xfrm>
              <a:off x="577" y="480"/>
              <a:ext cx="304" cy="240"/>
            </a:xfrm>
            <a:prstGeom prst="rect">
              <a:avLst/>
            </a:prstGeom>
            <a:solidFill>
              <a:srgbClr val="FFFFFF"/>
            </a:solidFill>
            <a:ln w="25400">
              <a:noFill/>
              <a:miter lim="800000"/>
              <a:headEnd/>
              <a:tailEnd/>
            </a:ln>
          </p:spPr>
          <p:txBody>
            <a:bodyPr lIns="50800" tIns="50800" bIns="50800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b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~A</a:t>
              </a:r>
            </a:p>
          </p:txBody>
        </p:sp>
        <p:sp>
          <p:nvSpPr>
            <p:cNvPr id="57365" name="Rectangle 12"/>
            <p:cNvSpPr>
              <a:spLocks/>
            </p:cNvSpPr>
            <p:nvPr/>
          </p:nvSpPr>
          <p:spPr bwMode="auto">
            <a:xfrm>
              <a:off x="1057" y="30"/>
              <a:ext cx="304" cy="240"/>
            </a:xfrm>
            <a:prstGeom prst="rect">
              <a:avLst/>
            </a:prstGeom>
            <a:solidFill>
              <a:srgbClr val="FFFFFF"/>
            </a:solidFill>
            <a:ln w="25400">
              <a:noFill/>
              <a:miter lim="800000"/>
              <a:headEnd/>
              <a:tailEnd/>
            </a:ln>
          </p:spPr>
          <p:txBody>
            <a:bodyPr lIns="50800" tIns="50800" bIns="50800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b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~B</a:t>
              </a:r>
            </a:p>
          </p:txBody>
        </p:sp>
        <p:sp>
          <p:nvSpPr>
            <p:cNvPr id="57366" name="Rectangle 13"/>
            <p:cNvSpPr>
              <a:spLocks/>
            </p:cNvSpPr>
            <p:nvPr/>
          </p:nvSpPr>
          <p:spPr bwMode="auto">
            <a:xfrm>
              <a:off x="1067" y="480"/>
              <a:ext cx="304" cy="240"/>
            </a:xfrm>
            <a:prstGeom prst="rect">
              <a:avLst/>
            </a:prstGeom>
            <a:solidFill>
              <a:srgbClr val="FFFFFF"/>
            </a:solidFill>
            <a:ln w="25400">
              <a:noFill/>
              <a:miter lim="800000"/>
              <a:headEnd/>
              <a:tailEnd/>
            </a:ln>
          </p:spPr>
          <p:txBody>
            <a:bodyPr lIns="50800" tIns="50800" bIns="50800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b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B</a:t>
              </a:r>
            </a:p>
          </p:txBody>
        </p:sp>
        <p:sp>
          <p:nvSpPr>
            <p:cNvPr id="57367" name="Line 14"/>
            <p:cNvSpPr>
              <a:spLocks noChangeShapeType="1"/>
            </p:cNvSpPr>
            <p:nvPr/>
          </p:nvSpPr>
          <p:spPr bwMode="auto">
            <a:xfrm>
              <a:off x="1632" y="336"/>
              <a:ext cx="192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7368" name="Line 15"/>
            <p:cNvSpPr>
              <a:spLocks noChangeShapeType="1"/>
            </p:cNvSpPr>
            <p:nvPr/>
          </p:nvSpPr>
          <p:spPr bwMode="auto">
            <a:xfrm>
              <a:off x="96" y="384"/>
              <a:ext cx="192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7369" name="Oval 16"/>
            <p:cNvSpPr>
              <a:spLocks/>
            </p:cNvSpPr>
            <p:nvPr/>
          </p:nvSpPr>
          <p:spPr bwMode="auto">
            <a:xfrm>
              <a:off x="0" y="336"/>
              <a:ext cx="96" cy="96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7370" name="Oval 17"/>
            <p:cNvSpPr>
              <a:spLocks/>
            </p:cNvSpPr>
            <p:nvPr/>
          </p:nvSpPr>
          <p:spPr bwMode="auto">
            <a:xfrm>
              <a:off x="1824" y="288"/>
              <a:ext cx="96" cy="96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</p:grpSp>
      <p:sp>
        <p:nvSpPr>
          <p:cNvPr id="22546" name="Rectangle 18"/>
          <p:cNvSpPr>
            <a:spLocks/>
          </p:cNvSpPr>
          <p:nvPr/>
        </p:nvSpPr>
        <p:spPr bwMode="auto">
          <a:xfrm>
            <a:off x="4940300" y="3530600"/>
            <a:ext cx="2693988" cy="1943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>
                <a:solidFill>
                  <a:srgbClr val="8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Connection when</a:t>
            </a:r>
          </a:p>
          <a:p>
            <a:pPr eaLnBrk="1" hangingPunct="1"/>
            <a:r>
              <a:rPr lang="en-US">
                <a:solidFill>
                  <a:srgbClr val="8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  </a:t>
            </a:r>
          </a:p>
          <a:p>
            <a:pPr eaLnBrk="1" hangingPunct="1"/>
            <a:r>
              <a:rPr lang="en-US">
                <a:solidFill>
                  <a:srgbClr val="8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 A&amp;~B | ~A&amp;B</a:t>
            </a:r>
          </a:p>
          <a:p>
            <a:pPr eaLnBrk="1" hangingPunct="1"/>
            <a:endParaRPr lang="en-US">
              <a:solidFill>
                <a:srgbClr val="800000"/>
              </a:solidFill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eaLnBrk="1" hangingPunct="1"/>
            <a:r>
              <a:rPr lang="en-US">
                <a:solidFill>
                  <a:srgbClr val="8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  </a:t>
            </a:r>
          </a:p>
        </p:txBody>
      </p:sp>
      <p:grpSp>
        <p:nvGrpSpPr>
          <p:cNvPr id="3" name="Group 19"/>
          <p:cNvGrpSpPr>
            <a:grpSpLocks/>
          </p:cNvGrpSpPr>
          <p:nvPr/>
        </p:nvGrpSpPr>
        <p:grpSpPr bwMode="auto">
          <a:xfrm>
            <a:off x="1663700" y="3378200"/>
            <a:ext cx="2819400" cy="838200"/>
            <a:chOff x="0" y="0"/>
            <a:chExt cx="1776" cy="528"/>
          </a:xfrm>
        </p:grpSpPr>
        <p:sp>
          <p:nvSpPr>
            <p:cNvPr id="57357" name="Freeform 20"/>
            <p:cNvSpPr>
              <a:spLocks/>
            </p:cNvSpPr>
            <p:nvPr/>
          </p:nvSpPr>
          <p:spPr bwMode="auto">
            <a:xfrm>
              <a:off x="0" y="240"/>
              <a:ext cx="1776" cy="288"/>
            </a:xfrm>
            <a:custGeom>
              <a:avLst/>
              <a:gdLst>
                <a:gd name="T0" fmla="*/ 0 w 21600"/>
                <a:gd name="T1" fmla="*/ 21600 h 21600"/>
                <a:gd name="T2" fmla="*/ 3503 w 21600"/>
                <a:gd name="T3" fmla="*/ 21600 h 21600"/>
                <a:gd name="T4" fmla="*/ 11092 w 21600"/>
                <a:gd name="T5" fmla="*/ 0 h 21600"/>
                <a:gd name="T6" fmla="*/ 18681 w 21600"/>
                <a:gd name="T7" fmla="*/ 18000 h 21600"/>
                <a:gd name="T8" fmla="*/ 21600 w 21600"/>
                <a:gd name="T9" fmla="*/ 1800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600"/>
                <a:gd name="T16" fmla="*/ 0 h 21600"/>
                <a:gd name="T17" fmla="*/ 21600 w 21600"/>
                <a:gd name="T18" fmla="*/ 21600 h 216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600" h="21600">
                  <a:moveTo>
                    <a:pt x="0" y="21600"/>
                  </a:moveTo>
                  <a:lnTo>
                    <a:pt x="3503" y="21600"/>
                  </a:lnTo>
                  <a:cubicBezTo>
                    <a:pt x="5351" y="18000"/>
                    <a:pt x="8891" y="0"/>
                    <a:pt x="11092" y="0"/>
                  </a:cubicBezTo>
                  <a:cubicBezTo>
                    <a:pt x="13293" y="0"/>
                    <a:pt x="16930" y="15000"/>
                    <a:pt x="18681" y="18000"/>
                  </a:cubicBezTo>
                  <a:lnTo>
                    <a:pt x="21600" y="18000"/>
                  </a:lnTo>
                </a:path>
              </a:pathLst>
            </a:custGeom>
            <a:noFill/>
            <a:ln w="28575">
              <a:solidFill>
                <a:srgbClr val="FF5050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7358" name="Rectangle 21"/>
            <p:cNvSpPr>
              <a:spLocks/>
            </p:cNvSpPr>
            <p:nvPr/>
          </p:nvSpPr>
          <p:spPr bwMode="auto">
            <a:xfrm>
              <a:off x="714" y="0"/>
              <a:ext cx="469" cy="24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50800" tIns="50800" rIns="45720" bIns="50800">
              <a:prstTxWarp prst="textNoShape">
                <a:avLst/>
              </a:prstTxWarp>
              <a:spAutoFit/>
            </a:bodyPr>
            <a:lstStyle/>
            <a:p>
              <a:pPr algn="ctr" eaLnBrk="1" hangingPunct="1">
                <a:lnSpc>
                  <a:spcPct val="90000"/>
                </a:lnSpc>
              </a:pPr>
              <a:r>
                <a:rPr lang="en-US" sz="1800">
                  <a:solidFill>
                    <a:srgbClr val="CC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A&amp;~B</a:t>
              </a:r>
            </a:p>
          </p:txBody>
        </p:sp>
      </p:grpSp>
      <p:grpSp>
        <p:nvGrpSpPr>
          <p:cNvPr id="4" name="Group 22"/>
          <p:cNvGrpSpPr>
            <a:grpSpLocks/>
          </p:cNvGrpSpPr>
          <p:nvPr/>
        </p:nvGrpSpPr>
        <p:grpSpPr bwMode="auto">
          <a:xfrm>
            <a:off x="1587500" y="4673600"/>
            <a:ext cx="2819400" cy="914400"/>
            <a:chOff x="0" y="0"/>
            <a:chExt cx="1776" cy="576"/>
          </a:xfrm>
        </p:grpSpPr>
        <p:sp>
          <p:nvSpPr>
            <p:cNvPr id="57355" name="Freeform 23"/>
            <p:cNvSpPr>
              <a:spLocks/>
            </p:cNvSpPr>
            <p:nvPr/>
          </p:nvSpPr>
          <p:spPr bwMode="auto">
            <a:xfrm rot="10800000" flipH="1">
              <a:off x="0" y="0"/>
              <a:ext cx="1776" cy="288"/>
            </a:xfrm>
            <a:custGeom>
              <a:avLst/>
              <a:gdLst>
                <a:gd name="T0" fmla="*/ 0 w 21600"/>
                <a:gd name="T1" fmla="*/ 21600 h 21600"/>
                <a:gd name="T2" fmla="*/ 3503 w 21600"/>
                <a:gd name="T3" fmla="*/ 21600 h 21600"/>
                <a:gd name="T4" fmla="*/ 11092 w 21600"/>
                <a:gd name="T5" fmla="*/ 0 h 21600"/>
                <a:gd name="T6" fmla="*/ 18681 w 21600"/>
                <a:gd name="T7" fmla="*/ 18000 h 21600"/>
                <a:gd name="T8" fmla="*/ 21600 w 21600"/>
                <a:gd name="T9" fmla="*/ 1800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600"/>
                <a:gd name="T16" fmla="*/ 0 h 21600"/>
                <a:gd name="T17" fmla="*/ 21600 w 21600"/>
                <a:gd name="T18" fmla="*/ 21600 h 216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600" h="21600">
                  <a:moveTo>
                    <a:pt x="0" y="21600"/>
                  </a:moveTo>
                  <a:lnTo>
                    <a:pt x="3503" y="21600"/>
                  </a:lnTo>
                  <a:cubicBezTo>
                    <a:pt x="5351" y="18000"/>
                    <a:pt x="8891" y="0"/>
                    <a:pt x="11092" y="0"/>
                  </a:cubicBezTo>
                  <a:cubicBezTo>
                    <a:pt x="13293" y="0"/>
                    <a:pt x="16930" y="15000"/>
                    <a:pt x="18681" y="18000"/>
                  </a:cubicBezTo>
                  <a:lnTo>
                    <a:pt x="21600" y="18000"/>
                  </a:lnTo>
                </a:path>
              </a:pathLst>
            </a:custGeom>
            <a:noFill/>
            <a:ln w="28575">
              <a:solidFill>
                <a:srgbClr val="FF5050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7356" name="Rectangle 24"/>
            <p:cNvSpPr>
              <a:spLocks/>
            </p:cNvSpPr>
            <p:nvPr/>
          </p:nvSpPr>
          <p:spPr bwMode="auto">
            <a:xfrm>
              <a:off x="762" y="336"/>
              <a:ext cx="469" cy="24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50800" tIns="50800" rIns="45720" bIns="50800">
              <a:prstTxWarp prst="textNoShape">
                <a:avLst/>
              </a:prstTxWarp>
              <a:spAutoFit/>
            </a:bodyPr>
            <a:lstStyle/>
            <a:p>
              <a:pPr algn="ctr" eaLnBrk="1" hangingPunct="1">
                <a:lnSpc>
                  <a:spcPct val="90000"/>
                </a:lnSpc>
              </a:pPr>
              <a:r>
                <a:rPr lang="en-US" sz="1800">
                  <a:solidFill>
                    <a:srgbClr val="CC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~A&amp;B</a:t>
              </a:r>
            </a:p>
          </p:txBody>
        </p:sp>
      </p:grpSp>
      <p:sp>
        <p:nvSpPr>
          <p:cNvPr id="22553" name="Rectangle 25"/>
          <p:cNvSpPr>
            <a:spLocks/>
          </p:cNvSpPr>
          <p:nvPr/>
        </p:nvSpPr>
        <p:spPr bwMode="auto">
          <a:xfrm>
            <a:off x="5092700" y="5130800"/>
            <a:ext cx="984250" cy="4699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50800" tIns="50800" rIns="45720" bIns="50800">
            <a:prstTxWarp prst="textNoShape">
              <a:avLst/>
            </a:prstTxWarp>
            <a:spAutoFit/>
          </a:bodyPr>
          <a:lstStyle/>
          <a:p>
            <a:pPr algn="ctr" eaLnBrk="1" hangingPunct="1"/>
            <a:r>
              <a:rPr lang="en-US">
                <a:solidFill>
                  <a:srgbClr val="8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= A^B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46" grpId="0" autoUpdateAnimBg="0"/>
      <p:bldP spid="22553" grpId="0" build="p" autoUpdateAnimBg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2" y="493712"/>
            <a:ext cx="6116638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Binary Number Property</a:t>
            </a:r>
          </a:p>
        </p:txBody>
      </p:sp>
      <p:sp>
        <p:nvSpPr>
          <p:cNvPr id="10342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3124200"/>
            <a:ext cx="8305800" cy="3505200"/>
          </a:xfrm>
        </p:spPr>
        <p:txBody>
          <a:bodyPr/>
          <a:lstStyle/>
          <a:p>
            <a:pPr>
              <a:defRPr/>
            </a:pPr>
            <a:r>
              <a:rPr lang="en-US" dirty="0"/>
              <a:t>w = 0:</a:t>
            </a:r>
          </a:p>
          <a:p>
            <a:pPr lvl="1">
              <a:defRPr/>
            </a:pPr>
            <a:r>
              <a:rPr lang="en-US" dirty="0"/>
              <a:t>1 = 2</a:t>
            </a:r>
            <a:r>
              <a:rPr lang="en-US" baseline="30000" dirty="0"/>
              <a:t>0</a:t>
            </a:r>
            <a:endParaRPr lang="en-US" dirty="0"/>
          </a:p>
          <a:p>
            <a:pPr eaLnBrk="1" hangingPunct="1">
              <a:defRPr/>
            </a:pPr>
            <a:r>
              <a:rPr lang="en-US" dirty="0"/>
              <a:t>Assume true for w-1:</a:t>
            </a:r>
          </a:p>
          <a:p>
            <a:pPr lvl="1">
              <a:defRPr/>
            </a:pPr>
            <a:r>
              <a:rPr lang="en-US" dirty="0"/>
              <a:t>1 + 1 + 2 + 4 + 8 + … + 2</a:t>
            </a:r>
            <a:r>
              <a:rPr lang="en-US" i="1" baseline="30000" dirty="0"/>
              <a:t>w</a:t>
            </a:r>
            <a:r>
              <a:rPr lang="en-US" baseline="30000" dirty="0"/>
              <a:t>-1 </a:t>
            </a:r>
            <a:r>
              <a:rPr lang="en-US" dirty="0"/>
              <a:t>+ 2</a:t>
            </a:r>
            <a:r>
              <a:rPr lang="en-US" i="1" baseline="30000" dirty="0"/>
              <a:t>w</a:t>
            </a:r>
            <a:r>
              <a:rPr lang="en-US" baseline="30000" dirty="0"/>
              <a:t>    </a:t>
            </a:r>
            <a:r>
              <a:rPr lang="en-US" dirty="0"/>
              <a:t>=    2</a:t>
            </a:r>
            <a:r>
              <a:rPr lang="en-US" i="1" baseline="30000" dirty="0"/>
              <a:t>w </a:t>
            </a:r>
            <a:r>
              <a:rPr lang="en-US" dirty="0"/>
              <a:t>+</a:t>
            </a:r>
            <a:r>
              <a:rPr lang="en-US" i="1" dirty="0"/>
              <a:t> </a:t>
            </a:r>
            <a:r>
              <a:rPr lang="en-US" dirty="0"/>
              <a:t>2</a:t>
            </a:r>
            <a:r>
              <a:rPr lang="en-US" i="1" baseline="30000" dirty="0"/>
              <a:t>w    </a:t>
            </a:r>
            <a:r>
              <a:rPr lang="en-US" dirty="0"/>
              <a:t>=    2</a:t>
            </a:r>
            <a:r>
              <a:rPr lang="en-US" i="1" baseline="30000" dirty="0"/>
              <a:t>w</a:t>
            </a:r>
            <a:r>
              <a:rPr lang="en-US" baseline="30000" dirty="0"/>
              <a:t>+1</a:t>
            </a:r>
            <a:r>
              <a:rPr lang="en-US" i="1" baseline="30000" dirty="0"/>
              <a:t>  </a:t>
            </a:r>
          </a:p>
          <a:p>
            <a:pPr lvl="1">
              <a:defRPr/>
            </a:pPr>
            <a:endParaRPr lang="en-US" dirty="0"/>
          </a:p>
        </p:txBody>
      </p:sp>
      <p:graphicFrame>
        <p:nvGraphicFramePr>
          <p:cNvPr id="102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6399459"/>
              </p:ext>
            </p:extLst>
          </p:nvPr>
        </p:nvGraphicFramePr>
        <p:xfrm>
          <a:off x="2822575" y="2089150"/>
          <a:ext cx="23495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4" name="Equation" r:id="rId4" imgW="2349500" imgH="1028700" progId="Equation.3">
                  <p:embed/>
                </p:oleObj>
              </mc:Choice>
              <mc:Fallback>
                <p:oleObj name="Equation" r:id="rId4" imgW="2349500" imgH="1028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2575" y="2089150"/>
                        <a:ext cx="2349500" cy="1028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2" name="Text Box 7"/>
          <p:cNvSpPr txBox="1">
            <a:spLocks noChangeArrowheads="1"/>
          </p:cNvSpPr>
          <p:nvPr/>
        </p:nvSpPr>
        <p:spPr bwMode="auto">
          <a:xfrm>
            <a:off x="914400" y="1143000"/>
            <a:ext cx="90105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dirty="0">
                <a:latin typeface="Calibri" pitchFamily="34" charset="0"/>
              </a:rPr>
              <a:t>Claim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425051" y="1609356"/>
            <a:ext cx="41149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Calibri" pitchFamily="34" charset="0"/>
              </a:rPr>
              <a:t>1 + 1 + 2 + 4 + 8 + … + 2</a:t>
            </a:r>
            <a:r>
              <a:rPr lang="en-US" b="0" i="1" baseline="30000" dirty="0">
                <a:latin typeface="Calibri" pitchFamily="34" charset="0"/>
              </a:rPr>
              <a:t>w</a:t>
            </a:r>
            <a:r>
              <a:rPr lang="en-US" b="0" baseline="30000" dirty="0">
                <a:latin typeface="Calibri" pitchFamily="34" charset="0"/>
              </a:rPr>
              <a:t>-1  </a:t>
            </a:r>
            <a:r>
              <a:rPr lang="en-US" b="0" dirty="0">
                <a:latin typeface="Calibri" pitchFamily="34" charset="0"/>
              </a:rPr>
              <a:t>= 2</a:t>
            </a:r>
            <a:r>
              <a:rPr lang="en-US" b="0" i="1" baseline="30000" dirty="0">
                <a:latin typeface="Calibri" pitchFamily="34" charset="0"/>
              </a:rPr>
              <a:t>w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219200" y="4724400"/>
            <a:ext cx="2743200" cy="849972"/>
            <a:chOff x="1219200" y="4724400"/>
            <a:chExt cx="2743200" cy="849972"/>
          </a:xfrm>
        </p:grpSpPr>
        <p:sp>
          <p:nvSpPr>
            <p:cNvPr id="3" name="Left Brace 2"/>
            <p:cNvSpPr/>
            <p:nvPr/>
          </p:nvSpPr>
          <p:spPr bwMode="auto">
            <a:xfrm rot="16200000">
              <a:off x="2400300" y="3543300"/>
              <a:ext cx="381000" cy="2743200"/>
            </a:xfrm>
            <a:prstGeom prst="leftBrace">
              <a:avLst/>
            </a:prstGeom>
            <a:noFill/>
            <a:ln w="25400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2133600" y="5112707"/>
              <a:ext cx="92845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0" kern="0" dirty="0">
                  <a:solidFill>
                    <a:srgbClr val="000000"/>
                  </a:solidFill>
                  <a:latin typeface="Calibri" pitchFamily="34" charset="0"/>
                </a:rPr>
                <a:t>=    2</a:t>
              </a:r>
              <a:r>
                <a:rPr lang="en-US" b="0" i="1" kern="0" baseline="30000" dirty="0">
                  <a:solidFill>
                    <a:srgbClr val="000000"/>
                  </a:solidFill>
                  <a:latin typeface="Calibri" pitchFamily="34" charset="0"/>
                </a:rPr>
                <a:t>w</a:t>
              </a:r>
              <a:endParaRPr lang="en-US" b="0" dirty="0"/>
            </a:p>
          </p:txBody>
        </p:sp>
      </p:grpSp>
    </p:spTree>
    <p:extLst>
      <p:ext uri="{BB962C8B-B14F-4D97-AF65-F5344CB8AC3E}">
        <p14:creationId xmlns:p14="http://schemas.microsoft.com/office/powerpoint/2010/main" val="279883900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Code Security Example</a:t>
            </a:r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1345" y="4759038"/>
            <a:ext cx="8307387" cy="1644650"/>
          </a:xfrm>
        </p:spPr>
        <p:txBody>
          <a:bodyPr/>
          <a:lstStyle/>
          <a:p>
            <a:r>
              <a:rPr lang="en-US" dirty="0"/>
              <a:t>Similar to code found in FreeBSD’s implementation of </a:t>
            </a:r>
            <a:r>
              <a:rPr lang="en-US" dirty="0" err="1"/>
              <a:t>getpeername</a:t>
            </a:r>
            <a:endParaRPr lang="en-US" dirty="0"/>
          </a:p>
          <a:p>
            <a:r>
              <a:rPr lang="en-US" dirty="0"/>
              <a:t>There are legions of smart people trying to find vulnerabilities in programs</a:t>
            </a:r>
          </a:p>
        </p:txBody>
      </p:sp>
      <p:sp>
        <p:nvSpPr>
          <p:cNvPr id="134148" name="Rectangle 4"/>
          <p:cNvSpPr>
            <a:spLocks noChangeArrowheads="1"/>
          </p:cNvSpPr>
          <p:nvPr/>
        </p:nvSpPr>
        <p:spPr bwMode="auto">
          <a:xfrm>
            <a:off x="487644" y="1447800"/>
            <a:ext cx="8164512" cy="2816225"/>
          </a:xfrm>
          <a:prstGeom prst="rect">
            <a:avLst/>
          </a:prstGeom>
          <a:solidFill>
            <a:srgbClr val="F7F5CD"/>
          </a:solidFill>
          <a:ln w="6350" cmpd="dbl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/* Kernel memory region holding user-accessible data */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#define KSIZE 1024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char </a:t>
            </a:r>
            <a:r>
              <a:rPr lang="en-US" sz="1600" dirty="0" err="1">
                <a:latin typeface="Courier New" pitchFamily="49" charset="0"/>
              </a:rPr>
              <a:t>kbuf</a:t>
            </a:r>
            <a:r>
              <a:rPr lang="en-US" sz="1600" dirty="0">
                <a:latin typeface="Courier New" pitchFamily="49" charset="0"/>
              </a:rPr>
              <a:t>[KSIZE];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endParaRPr lang="en-US" sz="16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/* Copy at most </a:t>
            </a:r>
            <a:r>
              <a:rPr lang="en-US" sz="1600" dirty="0" err="1">
                <a:latin typeface="Courier New" pitchFamily="49" charset="0"/>
              </a:rPr>
              <a:t>maxlen</a:t>
            </a:r>
            <a:r>
              <a:rPr lang="en-US" sz="1600" dirty="0">
                <a:latin typeface="Courier New" pitchFamily="49" charset="0"/>
              </a:rPr>
              <a:t> bytes from kernel region to user buffer */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copy_from_kernel</a:t>
            </a:r>
            <a:r>
              <a:rPr lang="en-US" sz="1600" dirty="0">
                <a:latin typeface="Courier New" pitchFamily="49" charset="0"/>
              </a:rPr>
              <a:t>(void *</a:t>
            </a:r>
            <a:r>
              <a:rPr lang="en-US" sz="1600" dirty="0" err="1">
                <a:latin typeface="Courier New" pitchFamily="49" charset="0"/>
              </a:rPr>
              <a:t>user_dest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maxlen</a:t>
            </a:r>
            <a:r>
              <a:rPr lang="en-US" sz="1600" dirty="0">
                <a:latin typeface="Courier New" pitchFamily="49" charset="0"/>
              </a:rPr>
              <a:t>) {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/* Byte count </a:t>
            </a:r>
            <a:r>
              <a:rPr lang="en-US" sz="1600" dirty="0" err="1">
                <a:latin typeface="Courier New" pitchFamily="49" charset="0"/>
              </a:rPr>
              <a:t>len</a:t>
            </a:r>
            <a:r>
              <a:rPr lang="en-US" sz="1600" dirty="0">
                <a:latin typeface="Courier New" pitchFamily="49" charset="0"/>
              </a:rPr>
              <a:t> is minimum of buffer size and </a:t>
            </a:r>
            <a:r>
              <a:rPr lang="en-US" sz="1600" dirty="0" err="1">
                <a:latin typeface="Courier New" pitchFamily="49" charset="0"/>
              </a:rPr>
              <a:t>maxlen</a:t>
            </a:r>
            <a:r>
              <a:rPr lang="en-US" sz="1600" dirty="0">
                <a:latin typeface="Courier New" pitchFamily="49" charset="0"/>
              </a:rPr>
              <a:t> */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len</a:t>
            </a:r>
            <a:r>
              <a:rPr lang="en-US" sz="1600" dirty="0">
                <a:latin typeface="Courier New" pitchFamily="49" charset="0"/>
              </a:rPr>
              <a:t> = KSIZE &lt; </a:t>
            </a:r>
            <a:r>
              <a:rPr lang="en-US" sz="1600" dirty="0" err="1">
                <a:latin typeface="Courier New" pitchFamily="49" charset="0"/>
              </a:rPr>
              <a:t>maxlen</a:t>
            </a:r>
            <a:r>
              <a:rPr lang="en-US" sz="1600" dirty="0">
                <a:latin typeface="Courier New" pitchFamily="49" charset="0"/>
              </a:rPr>
              <a:t> ? KSIZE : </a:t>
            </a:r>
            <a:r>
              <a:rPr lang="en-US" sz="1600" dirty="0" err="1">
                <a:latin typeface="Courier New" pitchFamily="49" charset="0"/>
              </a:rPr>
              <a:t>maxlen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memcpy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</a:rPr>
              <a:t>user_dest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</a:rPr>
              <a:t>kbuf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</a:rPr>
              <a:t>len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return </a:t>
            </a:r>
            <a:r>
              <a:rPr lang="en-US" sz="1600" dirty="0" err="1">
                <a:latin typeface="Courier New" pitchFamily="49" charset="0"/>
              </a:rPr>
              <a:t>len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4394632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Typical Usage</a:t>
            </a:r>
          </a:p>
        </p:txBody>
      </p:sp>
      <p:sp>
        <p:nvSpPr>
          <p:cNvPr id="136196" name="Rectangle 4"/>
          <p:cNvSpPr>
            <a:spLocks noChangeArrowheads="1"/>
          </p:cNvSpPr>
          <p:nvPr/>
        </p:nvSpPr>
        <p:spPr bwMode="auto">
          <a:xfrm>
            <a:off x="522288" y="1450975"/>
            <a:ext cx="8164512" cy="2816225"/>
          </a:xfrm>
          <a:prstGeom prst="rect">
            <a:avLst/>
          </a:prstGeom>
          <a:solidFill>
            <a:srgbClr val="F7F5CD"/>
          </a:solidFill>
          <a:ln w="6350" cmpd="dbl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/* Kernel memory region holding user-accessible data */</a:t>
            </a:r>
          </a:p>
          <a:p>
            <a:pPr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#define KSIZE 1024</a:t>
            </a:r>
          </a:p>
          <a:p>
            <a:pPr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char kbuf[KSIZE];</a:t>
            </a:r>
          </a:p>
          <a:p>
            <a:pPr>
              <a:tabLst>
                <a:tab pos="914400" algn="l"/>
                <a:tab pos="2286000" algn="l"/>
              </a:tabLst>
            </a:pPr>
            <a:endParaRPr lang="en-US" sz="1600" dirty="0">
              <a:latin typeface="Courier New" pitchFamily="49" charset="0"/>
            </a:endParaRPr>
          </a:p>
          <a:p>
            <a:pPr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/* Copy at most maxlen bytes from kernel region to user buffer */</a:t>
            </a:r>
          </a:p>
          <a:p>
            <a:pPr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int copy_from_kernel(void *user_dest, int maxlen) {</a:t>
            </a:r>
          </a:p>
          <a:p>
            <a:pPr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/* Byte count len is minimum of buffer size and maxlen */</a:t>
            </a:r>
          </a:p>
          <a:p>
            <a:pPr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int len = KSIZE &lt; maxlen ? KSIZE : maxlen;</a:t>
            </a:r>
          </a:p>
          <a:p>
            <a:pPr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memcpy(user_dest, kbuf, len);</a:t>
            </a:r>
          </a:p>
          <a:p>
            <a:pPr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return len;</a:t>
            </a:r>
          </a:p>
          <a:p>
            <a:pPr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}</a:t>
            </a:r>
          </a:p>
        </p:txBody>
      </p:sp>
      <p:sp>
        <p:nvSpPr>
          <p:cNvPr id="136197" name="Rectangle 5"/>
          <p:cNvSpPr>
            <a:spLocks noChangeArrowheads="1"/>
          </p:cNvSpPr>
          <p:nvPr/>
        </p:nvSpPr>
        <p:spPr bwMode="auto">
          <a:xfrm>
            <a:off x="522288" y="4495800"/>
            <a:ext cx="4497388" cy="1838325"/>
          </a:xfrm>
          <a:prstGeom prst="rect">
            <a:avLst/>
          </a:prstGeom>
          <a:solidFill>
            <a:srgbClr val="CDF1C5"/>
          </a:solidFill>
          <a:ln w="6350" cmpd="dbl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>
                <a:latin typeface="Courier New" pitchFamily="49" charset="0"/>
              </a:rPr>
              <a:t>#define MSIZE 528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endParaRPr lang="en-US" sz="1600">
              <a:latin typeface="Courier New" pitchFamily="49" charset="0"/>
            </a:endParaRP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>
                <a:latin typeface="Courier New" pitchFamily="49" charset="0"/>
              </a:rPr>
              <a:t>void getstuff() {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>
                <a:latin typeface="Courier New" pitchFamily="49" charset="0"/>
              </a:rPr>
              <a:t>    char mybuf[MSIZE];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>
                <a:latin typeface="Courier New" pitchFamily="49" charset="0"/>
              </a:rPr>
              <a:t>    copy_from_kernel(mybuf, MSIZE);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>
                <a:latin typeface="Courier New" pitchFamily="49" charset="0"/>
              </a:rPr>
              <a:t>    printf(“%s\n”, mybuf);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1063129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Malicious Usage</a:t>
            </a:r>
          </a:p>
        </p:txBody>
      </p:sp>
      <p:sp>
        <p:nvSpPr>
          <p:cNvPr id="139267" name="Rectangle 3"/>
          <p:cNvSpPr>
            <a:spLocks noChangeArrowheads="1"/>
          </p:cNvSpPr>
          <p:nvPr/>
        </p:nvSpPr>
        <p:spPr bwMode="auto">
          <a:xfrm>
            <a:off x="522288" y="1447800"/>
            <a:ext cx="8164512" cy="2816225"/>
          </a:xfrm>
          <a:prstGeom prst="rect">
            <a:avLst/>
          </a:prstGeom>
          <a:solidFill>
            <a:srgbClr val="F7F5CD"/>
          </a:solidFill>
          <a:ln w="6350" cmpd="dbl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/* Kernel memory region holding user-accessible data */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#define KSIZE 1024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char </a:t>
            </a:r>
            <a:r>
              <a:rPr lang="en-US" sz="1600" dirty="0" err="1">
                <a:latin typeface="Courier New" pitchFamily="49" charset="0"/>
              </a:rPr>
              <a:t>kbuf[KSIZE</a:t>
            </a:r>
            <a:r>
              <a:rPr lang="en-US" sz="1600" dirty="0">
                <a:latin typeface="Courier New" pitchFamily="49" charset="0"/>
              </a:rPr>
              <a:t>];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endParaRPr lang="en-US" sz="16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/* Copy at most </a:t>
            </a:r>
            <a:r>
              <a:rPr lang="en-US" sz="1600" dirty="0" err="1">
                <a:latin typeface="Courier New" pitchFamily="49" charset="0"/>
              </a:rPr>
              <a:t>maxlen</a:t>
            </a:r>
            <a:r>
              <a:rPr lang="en-US" sz="1600" dirty="0">
                <a:latin typeface="Courier New" pitchFamily="49" charset="0"/>
              </a:rPr>
              <a:t> bytes from kernel region to user buffer */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copy_from_kernel(void</a:t>
            </a:r>
            <a:r>
              <a:rPr lang="en-US" sz="1600" dirty="0">
                <a:latin typeface="Courier New" pitchFamily="49" charset="0"/>
              </a:rPr>
              <a:t> *</a:t>
            </a:r>
            <a:r>
              <a:rPr lang="en-US" sz="1600" dirty="0" err="1">
                <a:latin typeface="Courier New" pitchFamily="49" charset="0"/>
              </a:rPr>
              <a:t>user_dest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maxlen</a:t>
            </a:r>
            <a:r>
              <a:rPr lang="en-US" sz="1600" dirty="0">
                <a:latin typeface="Courier New" pitchFamily="49" charset="0"/>
              </a:rPr>
              <a:t>) {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/* Byte count </a:t>
            </a:r>
            <a:r>
              <a:rPr lang="en-US" sz="1600" dirty="0" err="1">
                <a:latin typeface="Courier New" pitchFamily="49" charset="0"/>
              </a:rPr>
              <a:t>len</a:t>
            </a:r>
            <a:r>
              <a:rPr lang="en-US" sz="1600" dirty="0">
                <a:latin typeface="Courier New" pitchFamily="49" charset="0"/>
              </a:rPr>
              <a:t> is minimum of buffer size and </a:t>
            </a:r>
            <a:r>
              <a:rPr lang="en-US" sz="1600" dirty="0" err="1">
                <a:latin typeface="Courier New" pitchFamily="49" charset="0"/>
              </a:rPr>
              <a:t>maxlen</a:t>
            </a:r>
            <a:r>
              <a:rPr lang="en-US" sz="1600" dirty="0">
                <a:latin typeface="Courier New" pitchFamily="49" charset="0"/>
              </a:rPr>
              <a:t> */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len</a:t>
            </a:r>
            <a:r>
              <a:rPr lang="en-US" sz="1600" dirty="0">
                <a:latin typeface="Courier New" pitchFamily="49" charset="0"/>
              </a:rPr>
              <a:t> = KSIZE &lt; </a:t>
            </a:r>
            <a:r>
              <a:rPr lang="en-US" sz="1600" dirty="0" err="1">
                <a:latin typeface="Courier New" pitchFamily="49" charset="0"/>
              </a:rPr>
              <a:t>maxlen</a:t>
            </a:r>
            <a:r>
              <a:rPr lang="en-US" sz="1600" dirty="0">
                <a:latin typeface="Courier New" pitchFamily="49" charset="0"/>
              </a:rPr>
              <a:t> ? KSIZE : </a:t>
            </a:r>
            <a:r>
              <a:rPr lang="en-US" sz="1600" dirty="0" err="1">
                <a:latin typeface="Courier New" pitchFamily="49" charset="0"/>
              </a:rPr>
              <a:t>maxlen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memcpy(user_dest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</a:rPr>
              <a:t>kbuf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</a:rPr>
              <a:t>len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return </a:t>
            </a:r>
            <a:r>
              <a:rPr lang="en-US" sz="1600" dirty="0" err="1">
                <a:latin typeface="Courier New" pitchFamily="49" charset="0"/>
              </a:rPr>
              <a:t>len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}</a:t>
            </a:r>
          </a:p>
        </p:txBody>
      </p:sp>
      <p:sp>
        <p:nvSpPr>
          <p:cNvPr id="139268" name="Rectangle 4"/>
          <p:cNvSpPr>
            <a:spLocks noChangeArrowheads="1"/>
          </p:cNvSpPr>
          <p:nvPr/>
        </p:nvSpPr>
        <p:spPr bwMode="auto">
          <a:xfrm>
            <a:off x="522288" y="4495800"/>
            <a:ext cx="4619625" cy="1838325"/>
          </a:xfrm>
          <a:prstGeom prst="rect">
            <a:avLst/>
          </a:prstGeom>
          <a:solidFill>
            <a:srgbClr val="CDF1C5"/>
          </a:solidFill>
          <a:ln w="6350" cmpd="dbl">
            <a:solidFill>
              <a:srgbClr val="CDF1C5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#define MSIZE 528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endParaRPr lang="en-US" sz="1600" dirty="0">
              <a:ln>
                <a:solidFill>
                  <a:srgbClr val="CDF1C5"/>
                </a:solidFill>
              </a:ln>
              <a:solidFill>
                <a:srgbClr val="CDF1C5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</a:rPr>
              <a:t>getstuff</a:t>
            </a:r>
            <a:r>
              <a:rPr lang="en-US" sz="1600" dirty="0">
                <a:latin typeface="Courier New" pitchFamily="49" charset="0"/>
              </a:rPr>
              <a:t>() {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char </a:t>
            </a:r>
            <a:r>
              <a:rPr lang="en-US" sz="1600" dirty="0" err="1">
                <a:latin typeface="Courier New" pitchFamily="49" charset="0"/>
              </a:rPr>
              <a:t>mybuf[MSIZE</a:t>
            </a:r>
            <a:r>
              <a:rPr lang="en-US" sz="1600" dirty="0">
                <a:latin typeface="Courier New" pitchFamily="49" charset="0"/>
              </a:rPr>
              <a:t>];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copy_from_kernel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</a:rPr>
              <a:t>mybuf</a:t>
            </a:r>
            <a:r>
              <a:rPr lang="en-US" sz="1600" dirty="0">
                <a:latin typeface="Courier New" pitchFamily="49" charset="0"/>
              </a:rPr>
              <a:t>, -MSIZE);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. . .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}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3563604" y="774745"/>
            <a:ext cx="5123196" cy="52065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6350" cmpd="dbl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tabLst>
                <a:tab pos="914400" algn="l"/>
                <a:tab pos="2286000" algn="l"/>
              </a:tabLst>
            </a:pPr>
            <a:r>
              <a:rPr lang="en-US" sz="1400" dirty="0">
                <a:latin typeface="Courier New" pitchFamily="49" charset="0"/>
              </a:rPr>
              <a:t>/* Declaration of library function memcpy */</a:t>
            </a:r>
          </a:p>
          <a:p>
            <a:pPr>
              <a:tabLst>
                <a:tab pos="914400" algn="l"/>
                <a:tab pos="2286000" algn="l"/>
              </a:tabLst>
            </a:pPr>
            <a:r>
              <a:rPr lang="en-US" sz="1400" dirty="0">
                <a:latin typeface="Courier New" pitchFamily="49" charset="0"/>
              </a:rPr>
              <a:t>void *memcpy(void *dest, void *src, size_t n);</a:t>
            </a:r>
          </a:p>
        </p:txBody>
      </p:sp>
    </p:spTree>
    <p:extLst>
      <p:ext uri="{BB962C8B-B14F-4D97-AF65-F5344CB8AC3E}">
        <p14:creationId xmlns:p14="http://schemas.microsoft.com/office/powerpoint/2010/main" val="28409535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Today: Bits, Bytes, and Integers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Representing information as bits</a:t>
            </a:r>
          </a:p>
          <a:p>
            <a:r>
              <a:rPr lang="en-US" dirty="0"/>
              <a:t>Bit-level manipulations</a:t>
            </a:r>
          </a:p>
          <a:p>
            <a:r>
              <a:rPr lang="en-US" dirty="0">
                <a:solidFill>
                  <a:srgbClr val="A6A6A6"/>
                </a:solidFill>
              </a:rPr>
              <a:t>Integers</a:t>
            </a:r>
          </a:p>
          <a:p>
            <a:pPr lvl="1"/>
            <a:r>
              <a:rPr lang="en-US" dirty="0">
                <a:solidFill>
                  <a:srgbClr val="A6A6A6"/>
                </a:solidFill>
              </a:rPr>
              <a:t>Representation: unsigned and signed</a:t>
            </a:r>
          </a:p>
          <a:p>
            <a:pPr lvl="1"/>
            <a:r>
              <a:rPr lang="en-US" dirty="0">
                <a:solidFill>
                  <a:srgbClr val="A6A6A6"/>
                </a:solidFill>
              </a:rPr>
              <a:t>Conversion, casting</a:t>
            </a:r>
          </a:p>
          <a:p>
            <a:pPr lvl="1"/>
            <a:r>
              <a:rPr lang="en-US" dirty="0">
                <a:solidFill>
                  <a:srgbClr val="A6A6A6"/>
                </a:solidFill>
              </a:rPr>
              <a:t>Expanding, truncating</a:t>
            </a:r>
          </a:p>
          <a:p>
            <a:pPr lvl="1"/>
            <a:r>
              <a:rPr lang="en-US" dirty="0">
                <a:solidFill>
                  <a:srgbClr val="A6A6A6"/>
                </a:solidFill>
              </a:rPr>
              <a:t>Addition, negation, multiplication, shifting</a:t>
            </a:r>
          </a:p>
          <a:p>
            <a:pPr lvl="1"/>
            <a:r>
              <a:rPr lang="en-US" dirty="0">
                <a:solidFill>
                  <a:srgbClr val="A6A6A6"/>
                </a:solidFill>
              </a:rPr>
              <a:t>Summary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Representations in memory, pointers, strings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87375"/>
            <a:ext cx="7054850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Mathematical Properties</a:t>
            </a:r>
          </a:p>
        </p:txBody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0487" tIns="44450" rIns="90487" bIns="44450"/>
          <a:lstStyle/>
          <a:p>
            <a:pPr eaLnBrk="1" hangingPunct="1">
              <a:tabLst>
                <a:tab pos="1943100" algn="l"/>
              </a:tabLst>
              <a:defRPr/>
            </a:pPr>
            <a:r>
              <a:rPr lang="en-US" dirty="0"/>
              <a:t>Modular Addition Forms an </a:t>
            </a:r>
            <a:r>
              <a:rPr lang="en-US" i="1" dirty="0" err="1"/>
              <a:t>Abelian</a:t>
            </a:r>
            <a:r>
              <a:rPr lang="en-US" i="1" dirty="0"/>
              <a:t> Group</a:t>
            </a:r>
            <a:endParaRPr lang="en-US" dirty="0"/>
          </a:p>
          <a:p>
            <a:pPr lvl="1" eaLnBrk="1" hangingPunct="1">
              <a:tabLst>
                <a:tab pos="1943100" algn="l"/>
              </a:tabLst>
              <a:defRPr/>
            </a:pPr>
            <a:r>
              <a:rPr lang="en-US" b="1" dirty="0">
                <a:solidFill>
                  <a:srgbClr val="C00000"/>
                </a:solidFill>
              </a:rPr>
              <a:t>Closed</a:t>
            </a:r>
            <a:r>
              <a:rPr lang="en-US" dirty="0"/>
              <a:t> under addition</a:t>
            </a:r>
          </a:p>
          <a:p>
            <a:pPr lvl="2" eaLnBrk="1" hangingPunct="1">
              <a:buFont typeface="Wingdings" pitchFamily="2" charset="2"/>
              <a:buNone/>
              <a:tabLst>
                <a:tab pos="1943100" algn="l"/>
              </a:tabLst>
              <a:defRPr/>
            </a:pPr>
            <a:r>
              <a:rPr lang="en-US" dirty="0"/>
              <a:t>0  </a:t>
            </a:r>
            <a:r>
              <a:rPr lang="en-US" dirty="0">
                <a:sym typeface="Symbol" pitchFamily="18" charset="2"/>
              </a:rPr>
              <a:t></a:t>
            </a:r>
            <a:r>
              <a:rPr lang="en-US" dirty="0"/>
              <a:t> </a:t>
            </a:r>
            <a:r>
              <a:rPr lang="en-US" dirty="0" err="1"/>
              <a:t>UAdd</a:t>
            </a:r>
            <a:r>
              <a:rPr lang="en-US" i="1" baseline="-25000" dirty="0" err="1"/>
              <a:t>w</a:t>
            </a:r>
            <a:r>
              <a:rPr lang="en-US" dirty="0"/>
              <a:t>(</a:t>
            </a:r>
            <a:r>
              <a:rPr lang="en-US" i="1" dirty="0"/>
              <a:t>u</a:t>
            </a:r>
            <a:r>
              <a:rPr lang="en-US" dirty="0"/>
              <a:t> , </a:t>
            </a:r>
            <a:r>
              <a:rPr lang="en-US" i="1" dirty="0"/>
              <a:t>v</a:t>
            </a:r>
            <a:r>
              <a:rPr lang="en-US" dirty="0"/>
              <a:t>)   </a:t>
            </a:r>
            <a:r>
              <a:rPr lang="en-US" dirty="0">
                <a:sym typeface="Symbol" pitchFamily="18" charset="2"/>
              </a:rPr>
              <a:t></a:t>
            </a:r>
            <a:r>
              <a:rPr lang="en-US" dirty="0"/>
              <a:t>  2</a:t>
            </a:r>
            <a:r>
              <a:rPr lang="en-US" i="1" baseline="30000" dirty="0"/>
              <a:t>w</a:t>
            </a:r>
            <a:r>
              <a:rPr lang="en-US" dirty="0"/>
              <a:t> –1</a:t>
            </a:r>
          </a:p>
          <a:p>
            <a:pPr lvl="1" eaLnBrk="1" hangingPunct="1">
              <a:tabLst>
                <a:tab pos="1943100" algn="l"/>
              </a:tabLst>
              <a:defRPr/>
            </a:pPr>
            <a:r>
              <a:rPr lang="en-US" b="1" dirty="0">
                <a:solidFill>
                  <a:srgbClr val="C00000"/>
                </a:solidFill>
              </a:rPr>
              <a:t>Commutative</a:t>
            </a:r>
          </a:p>
          <a:p>
            <a:pPr lvl="2" eaLnBrk="1" hangingPunct="1">
              <a:buFont typeface="Wingdings" pitchFamily="2" charset="2"/>
              <a:buNone/>
              <a:tabLst>
                <a:tab pos="1943100" algn="l"/>
              </a:tabLst>
              <a:defRPr/>
            </a:pPr>
            <a:r>
              <a:rPr lang="en-US" dirty="0" err="1"/>
              <a:t>UAdd</a:t>
            </a:r>
            <a:r>
              <a:rPr lang="en-US" i="1" baseline="-25000" dirty="0" err="1"/>
              <a:t>w</a:t>
            </a:r>
            <a:r>
              <a:rPr lang="en-US" dirty="0"/>
              <a:t>(</a:t>
            </a:r>
            <a:r>
              <a:rPr lang="en-US" i="1" dirty="0"/>
              <a:t>u</a:t>
            </a:r>
            <a:r>
              <a:rPr lang="en-US" dirty="0"/>
              <a:t> , </a:t>
            </a:r>
            <a:r>
              <a:rPr lang="en-US" i="1" dirty="0"/>
              <a:t>v</a:t>
            </a:r>
            <a:r>
              <a:rPr lang="en-US" dirty="0"/>
              <a:t>)  =   </a:t>
            </a:r>
            <a:r>
              <a:rPr lang="en-US" dirty="0" err="1"/>
              <a:t>UAdd</a:t>
            </a:r>
            <a:r>
              <a:rPr lang="en-US" i="1" baseline="-25000" dirty="0" err="1"/>
              <a:t>w</a:t>
            </a:r>
            <a:r>
              <a:rPr lang="en-US" dirty="0"/>
              <a:t>(</a:t>
            </a:r>
            <a:r>
              <a:rPr lang="en-US" i="1" dirty="0"/>
              <a:t>v</a:t>
            </a:r>
            <a:r>
              <a:rPr lang="en-US" dirty="0"/>
              <a:t> , </a:t>
            </a:r>
            <a:r>
              <a:rPr lang="en-US" i="1" dirty="0"/>
              <a:t>u</a:t>
            </a:r>
            <a:r>
              <a:rPr lang="en-US" dirty="0"/>
              <a:t>)</a:t>
            </a:r>
          </a:p>
          <a:p>
            <a:pPr lvl="1">
              <a:tabLst>
                <a:tab pos="1943100" algn="l"/>
              </a:tabLst>
              <a:defRPr/>
            </a:pPr>
            <a:r>
              <a:rPr lang="en-US" b="1" dirty="0">
                <a:solidFill>
                  <a:srgbClr val="C00000"/>
                </a:solidFill>
              </a:rPr>
              <a:t>Associative</a:t>
            </a:r>
          </a:p>
          <a:p>
            <a:pPr lvl="2" eaLnBrk="1" hangingPunct="1">
              <a:buFont typeface="Wingdings" pitchFamily="2" charset="2"/>
              <a:buNone/>
              <a:tabLst>
                <a:tab pos="1943100" algn="l"/>
              </a:tabLst>
              <a:defRPr/>
            </a:pPr>
            <a:r>
              <a:rPr lang="en-US" dirty="0" err="1"/>
              <a:t>UAdd</a:t>
            </a:r>
            <a:r>
              <a:rPr lang="en-US" i="1" baseline="-25000" dirty="0" err="1"/>
              <a:t>w</a:t>
            </a:r>
            <a:r>
              <a:rPr lang="en-US" dirty="0"/>
              <a:t>(</a:t>
            </a:r>
            <a:r>
              <a:rPr lang="en-US" i="1" dirty="0"/>
              <a:t>t</a:t>
            </a:r>
            <a:r>
              <a:rPr lang="en-US" dirty="0"/>
              <a:t>, </a:t>
            </a:r>
            <a:r>
              <a:rPr lang="en-US" dirty="0" err="1"/>
              <a:t>UAdd</a:t>
            </a:r>
            <a:r>
              <a:rPr lang="en-US" i="1" baseline="-25000" dirty="0" err="1"/>
              <a:t>w</a:t>
            </a:r>
            <a:r>
              <a:rPr lang="en-US" dirty="0"/>
              <a:t>(</a:t>
            </a:r>
            <a:r>
              <a:rPr lang="en-US" i="1" dirty="0"/>
              <a:t>u</a:t>
            </a:r>
            <a:r>
              <a:rPr lang="en-US" dirty="0"/>
              <a:t> , </a:t>
            </a:r>
            <a:r>
              <a:rPr lang="en-US" i="1" dirty="0"/>
              <a:t>v</a:t>
            </a:r>
            <a:r>
              <a:rPr lang="en-US" dirty="0"/>
              <a:t>))  =   </a:t>
            </a:r>
            <a:r>
              <a:rPr lang="en-US" dirty="0" err="1"/>
              <a:t>UAdd</a:t>
            </a:r>
            <a:r>
              <a:rPr lang="en-US" i="1" baseline="-25000" dirty="0" err="1"/>
              <a:t>w</a:t>
            </a:r>
            <a:r>
              <a:rPr lang="en-US" dirty="0"/>
              <a:t>(</a:t>
            </a:r>
            <a:r>
              <a:rPr lang="en-US" dirty="0" err="1"/>
              <a:t>UAdd</a:t>
            </a:r>
            <a:r>
              <a:rPr lang="en-US" i="1" baseline="-25000" dirty="0" err="1"/>
              <a:t>w</a:t>
            </a:r>
            <a:r>
              <a:rPr lang="en-US" dirty="0"/>
              <a:t>(</a:t>
            </a:r>
            <a:r>
              <a:rPr lang="en-US" i="1" dirty="0"/>
              <a:t>t</a:t>
            </a:r>
            <a:r>
              <a:rPr lang="en-US" dirty="0"/>
              <a:t>, </a:t>
            </a:r>
            <a:r>
              <a:rPr lang="en-US" i="1" dirty="0"/>
              <a:t>u</a:t>
            </a:r>
            <a:r>
              <a:rPr lang="en-US" dirty="0"/>
              <a:t> ), </a:t>
            </a:r>
            <a:r>
              <a:rPr lang="en-US" i="1" dirty="0"/>
              <a:t>v</a:t>
            </a:r>
            <a:r>
              <a:rPr lang="en-US" dirty="0"/>
              <a:t>)</a:t>
            </a:r>
          </a:p>
          <a:p>
            <a:pPr lvl="1" eaLnBrk="1" hangingPunct="1">
              <a:tabLst>
                <a:tab pos="1943100" algn="l"/>
              </a:tabLst>
              <a:defRPr/>
            </a:pPr>
            <a:r>
              <a:rPr lang="en-US" b="1" dirty="0">
                <a:solidFill>
                  <a:srgbClr val="C00000"/>
                </a:solidFill>
              </a:rPr>
              <a:t>0</a:t>
            </a:r>
            <a:r>
              <a:rPr lang="en-US" dirty="0"/>
              <a:t> is additive identity</a:t>
            </a:r>
          </a:p>
          <a:p>
            <a:pPr lvl="2" eaLnBrk="1" hangingPunct="1">
              <a:buFont typeface="Wingdings" pitchFamily="2" charset="2"/>
              <a:buNone/>
              <a:tabLst>
                <a:tab pos="1943100" algn="l"/>
              </a:tabLst>
              <a:defRPr/>
            </a:pPr>
            <a:r>
              <a:rPr lang="en-US" dirty="0" err="1"/>
              <a:t>UAdd</a:t>
            </a:r>
            <a:r>
              <a:rPr lang="en-US" i="1" baseline="-25000" dirty="0" err="1"/>
              <a:t>w</a:t>
            </a:r>
            <a:r>
              <a:rPr lang="en-US" dirty="0"/>
              <a:t>(</a:t>
            </a:r>
            <a:r>
              <a:rPr lang="en-US" i="1" dirty="0"/>
              <a:t>u</a:t>
            </a:r>
            <a:r>
              <a:rPr lang="en-US" dirty="0"/>
              <a:t> , 0)  =  </a:t>
            </a:r>
            <a:r>
              <a:rPr lang="en-US" i="1" dirty="0"/>
              <a:t>u</a:t>
            </a:r>
            <a:endParaRPr lang="en-US" dirty="0"/>
          </a:p>
          <a:p>
            <a:pPr lvl="1" eaLnBrk="1" hangingPunct="1">
              <a:tabLst>
                <a:tab pos="1943100" algn="l"/>
              </a:tabLst>
              <a:defRPr/>
            </a:pPr>
            <a:r>
              <a:rPr lang="en-US" dirty="0"/>
              <a:t>Every element has additive </a:t>
            </a:r>
            <a:r>
              <a:rPr lang="en-US" b="1" dirty="0">
                <a:solidFill>
                  <a:srgbClr val="C00000"/>
                </a:solidFill>
              </a:rPr>
              <a:t>inverse</a:t>
            </a:r>
          </a:p>
          <a:p>
            <a:pPr lvl="2" eaLnBrk="1" hangingPunct="1">
              <a:tabLst>
                <a:tab pos="1943100" algn="l"/>
              </a:tabLst>
              <a:defRPr/>
            </a:pPr>
            <a:r>
              <a:rPr lang="en-US" dirty="0"/>
              <a:t>Let 	</a:t>
            </a:r>
            <a:r>
              <a:rPr lang="en-US" dirty="0" err="1"/>
              <a:t>UComp</a:t>
            </a:r>
            <a:r>
              <a:rPr lang="en-US" i="1" baseline="-25000" dirty="0" err="1"/>
              <a:t>w</a:t>
            </a:r>
            <a:r>
              <a:rPr lang="en-US" i="1" baseline="-25000" dirty="0"/>
              <a:t> </a:t>
            </a:r>
            <a:r>
              <a:rPr lang="en-US" dirty="0"/>
              <a:t>(</a:t>
            </a:r>
            <a:r>
              <a:rPr lang="en-US" i="1" dirty="0"/>
              <a:t>u</a:t>
            </a:r>
            <a:r>
              <a:rPr lang="en-US" dirty="0"/>
              <a:t> )  = 2</a:t>
            </a:r>
            <a:r>
              <a:rPr lang="en-US" i="1" baseline="30000" dirty="0"/>
              <a:t>w</a:t>
            </a:r>
            <a:r>
              <a:rPr lang="en-US" dirty="0"/>
              <a:t> – </a:t>
            </a:r>
            <a:r>
              <a:rPr lang="en-US" i="1" dirty="0"/>
              <a:t>u</a:t>
            </a:r>
            <a:br>
              <a:rPr lang="en-US" dirty="0"/>
            </a:br>
            <a:r>
              <a:rPr lang="en-US" dirty="0" err="1"/>
              <a:t>UAdd</a:t>
            </a:r>
            <a:r>
              <a:rPr lang="en-US" i="1" baseline="-25000" dirty="0" err="1"/>
              <a:t>w</a:t>
            </a:r>
            <a:r>
              <a:rPr lang="en-US" dirty="0"/>
              <a:t>(</a:t>
            </a:r>
            <a:r>
              <a:rPr lang="en-US" i="1" dirty="0"/>
              <a:t>u</a:t>
            </a:r>
            <a:r>
              <a:rPr lang="en-US" dirty="0"/>
              <a:t> , </a:t>
            </a:r>
            <a:r>
              <a:rPr lang="en-US" dirty="0" err="1"/>
              <a:t>UComp</a:t>
            </a:r>
            <a:r>
              <a:rPr lang="en-US" i="1" baseline="-25000" dirty="0" err="1"/>
              <a:t>w</a:t>
            </a:r>
            <a:r>
              <a:rPr lang="en-US" i="1" baseline="-25000" dirty="0"/>
              <a:t> </a:t>
            </a:r>
            <a:r>
              <a:rPr lang="en-US" dirty="0"/>
              <a:t>(</a:t>
            </a:r>
            <a:r>
              <a:rPr lang="en-US" i="1" dirty="0"/>
              <a:t>u</a:t>
            </a:r>
            <a:r>
              <a:rPr lang="en-US" dirty="0"/>
              <a:t> ))  =  0</a:t>
            </a:r>
          </a:p>
        </p:txBody>
      </p:sp>
    </p:spTree>
  </p:cSld>
  <p:clrMapOvr>
    <a:masterClrMapping/>
  </p:clrMapOvr>
  <p:transition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663575"/>
            <a:ext cx="8237538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Mathematical Properties of TAdd</a:t>
            </a:r>
          </a:p>
        </p:txBody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9413" y="1604963"/>
            <a:ext cx="8307387" cy="3348037"/>
          </a:xfrm>
        </p:spPr>
        <p:txBody>
          <a:bodyPr lIns="90487" tIns="44450" rIns="90487" bIns="44450"/>
          <a:lstStyle/>
          <a:p>
            <a:pPr eaLnBrk="1" hangingPunct="1">
              <a:defRPr/>
            </a:pPr>
            <a:r>
              <a:rPr lang="en-US" dirty="0"/>
              <a:t>Isomorphic Group to </a:t>
            </a:r>
            <a:r>
              <a:rPr lang="en-US" dirty="0" err="1"/>
              <a:t>unsigneds</a:t>
            </a:r>
            <a:r>
              <a:rPr lang="en-US" dirty="0"/>
              <a:t> with </a:t>
            </a:r>
            <a:r>
              <a:rPr lang="en-US" dirty="0" err="1"/>
              <a:t>UAdd</a:t>
            </a:r>
            <a:endParaRPr lang="en-US" dirty="0"/>
          </a:p>
          <a:p>
            <a:pPr lvl="1" eaLnBrk="1" hangingPunct="1">
              <a:defRPr/>
            </a:pPr>
            <a:r>
              <a:rPr lang="en-US" b="0" dirty="0" err="1"/>
              <a:t>TAdd</a:t>
            </a:r>
            <a:r>
              <a:rPr lang="en-US" b="0" i="1" baseline="-25000" dirty="0" err="1"/>
              <a:t>w</a:t>
            </a:r>
            <a:r>
              <a:rPr lang="en-US" b="0" dirty="0"/>
              <a:t>(</a:t>
            </a:r>
            <a:r>
              <a:rPr lang="en-US" b="0" i="1" dirty="0"/>
              <a:t>u</a:t>
            </a:r>
            <a:r>
              <a:rPr lang="en-US" b="0" dirty="0"/>
              <a:t> , </a:t>
            </a:r>
            <a:r>
              <a:rPr lang="en-US" b="0" i="1" dirty="0"/>
              <a:t>v</a:t>
            </a:r>
            <a:r>
              <a:rPr lang="en-US" b="0" dirty="0"/>
              <a:t>) =  U2T(</a:t>
            </a:r>
            <a:r>
              <a:rPr lang="en-US" b="0" dirty="0" err="1"/>
              <a:t>UAdd</a:t>
            </a:r>
            <a:r>
              <a:rPr lang="en-US" b="0" i="1" baseline="-25000" dirty="0" err="1"/>
              <a:t>w</a:t>
            </a:r>
            <a:r>
              <a:rPr lang="en-US" b="0" dirty="0"/>
              <a:t>(T2U(</a:t>
            </a:r>
            <a:r>
              <a:rPr lang="en-US" b="0" i="1" dirty="0"/>
              <a:t>u</a:t>
            </a:r>
            <a:r>
              <a:rPr lang="en-US" b="0" dirty="0"/>
              <a:t> ), T2U(</a:t>
            </a:r>
            <a:r>
              <a:rPr lang="en-US" b="0" i="1" dirty="0"/>
              <a:t>v</a:t>
            </a:r>
            <a:r>
              <a:rPr lang="en-US" b="0" dirty="0"/>
              <a:t>)))</a:t>
            </a:r>
          </a:p>
          <a:p>
            <a:pPr lvl="2" eaLnBrk="1" hangingPunct="1">
              <a:defRPr/>
            </a:pPr>
            <a:r>
              <a:rPr lang="en-US" dirty="0"/>
              <a:t>Since both have identical bit patterns</a:t>
            </a:r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r>
              <a:rPr lang="en-US" dirty="0"/>
              <a:t>Two’s Complement Under </a:t>
            </a:r>
            <a:r>
              <a:rPr lang="en-US" dirty="0" err="1"/>
              <a:t>TAdd</a:t>
            </a:r>
            <a:r>
              <a:rPr lang="en-US" dirty="0"/>
              <a:t> Forms a Group</a:t>
            </a:r>
          </a:p>
          <a:p>
            <a:pPr lvl="1" eaLnBrk="1" hangingPunct="1">
              <a:defRPr/>
            </a:pPr>
            <a:r>
              <a:rPr lang="en-US" dirty="0"/>
              <a:t>Closed, Commutative, Associative, 0 is additive identity</a:t>
            </a:r>
          </a:p>
          <a:p>
            <a:pPr lvl="1" eaLnBrk="1" hangingPunct="1">
              <a:defRPr/>
            </a:pPr>
            <a:r>
              <a:rPr lang="en-US" dirty="0"/>
              <a:t>Every element has additive inverse</a:t>
            </a:r>
          </a:p>
        </p:txBody>
      </p:sp>
      <p:graphicFrame>
        <p:nvGraphicFramePr>
          <p:cNvPr id="12290" name="Object 4"/>
          <p:cNvGraphicFramePr>
            <a:graphicFrameLocks noChangeAspect="1"/>
          </p:cNvGraphicFramePr>
          <p:nvPr/>
        </p:nvGraphicFramePr>
        <p:xfrm>
          <a:off x="2641600" y="4572000"/>
          <a:ext cx="36068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75" name="Equation" r:id="rId4" imgW="3606800" imgH="622300" progId="Equation.3">
                  <p:embed/>
                </p:oleObj>
              </mc:Choice>
              <mc:Fallback>
                <p:oleObj name="Equation" r:id="rId4" imgW="3606800" imgH="6223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1600" y="4572000"/>
                        <a:ext cx="3606800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587375"/>
            <a:ext cx="6759575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Characterizing TAdd</a:t>
            </a:r>
          </a:p>
        </p:txBody>
      </p:sp>
      <p:sp>
        <p:nvSpPr>
          <p:cNvPr id="221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33537"/>
            <a:ext cx="3810000" cy="3471863"/>
          </a:xfrm>
        </p:spPr>
        <p:txBody>
          <a:bodyPr lIns="90487" tIns="44450" rIns="90487" bIns="44450"/>
          <a:lstStyle/>
          <a:p>
            <a:pPr eaLnBrk="1" hangingPunct="1">
              <a:defRPr/>
            </a:pPr>
            <a:r>
              <a:rPr lang="en-US" dirty="0"/>
              <a:t>Functionality</a:t>
            </a:r>
          </a:p>
          <a:p>
            <a:pPr lvl="1" eaLnBrk="1" hangingPunct="1">
              <a:defRPr/>
            </a:pPr>
            <a:r>
              <a:rPr lang="en-US" dirty="0"/>
              <a:t>True sum requires </a:t>
            </a:r>
            <a:r>
              <a:rPr lang="en-US" b="0" i="1" dirty="0"/>
              <a:t>w</a:t>
            </a:r>
            <a:r>
              <a:rPr lang="en-US" b="0" dirty="0"/>
              <a:t>+1</a:t>
            </a:r>
            <a:r>
              <a:rPr lang="en-US" dirty="0"/>
              <a:t> bits</a:t>
            </a:r>
          </a:p>
          <a:p>
            <a:pPr lvl="1" eaLnBrk="1" hangingPunct="1">
              <a:defRPr/>
            </a:pPr>
            <a:r>
              <a:rPr lang="en-US" dirty="0"/>
              <a:t>Drop off MSB</a:t>
            </a:r>
          </a:p>
          <a:p>
            <a:pPr lvl="1" eaLnBrk="1" hangingPunct="1">
              <a:defRPr/>
            </a:pPr>
            <a:r>
              <a:rPr lang="en-US" dirty="0"/>
              <a:t>Treat remaining bits as 2’s comp. integer</a:t>
            </a:r>
          </a:p>
        </p:txBody>
      </p:sp>
      <p:graphicFrame>
        <p:nvGraphicFramePr>
          <p:cNvPr id="11266" name="Object 40"/>
          <p:cNvGraphicFramePr>
            <a:graphicFrameLocks/>
          </p:cNvGraphicFramePr>
          <p:nvPr/>
        </p:nvGraphicFramePr>
        <p:xfrm>
          <a:off x="1866900" y="4953000"/>
          <a:ext cx="5473700" cy="1201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44" name="Equation" r:id="rId4" imgW="6096000" imgH="4064000" progId="Equation.3">
                  <p:embed/>
                </p:oleObj>
              </mc:Choice>
              <mc:Fallback>
                <p:oleObj name="Equation" r:id="rId4" imgW="6096000" imgH="406400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10396" b="70523"/>
                      <a:stretch>
                        <a:fillRect/>
                      </a:stretch>
                    </p:blipFill>
                    <p:spPr bwMode="auto">
                      <a:xfrm>
                        <a:off x="1866900" y="4953000"/>
                        <a:ext cx="5473700" cy="1201738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25400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9" name="Text Box 41"/>
          <p:cNvSpPr txBox="1">
            <a:spLocks noChangeArrowheads="1"/>
          </p:cNvSpPr>
          <p:nvPr/>
        </p:nvSpPr>
        <p:spPr bwMode="auto">
          <a:xfrm>
            <a:off x="6286500" y="4951413"/>
            <a:ext cx="949234" cy="30777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dirty="0">
                <a:latin typeface="Calibri" pitchFamily="34" charset="0"/>
              </a:rPr>
              <a:t>(</a:t>
            </a:r>
            <a:r>
              <a:rPr lang="en-US" sz="1400" dirty="0" err="1">
                <a:latin typeface="Calibri" pitchFamily="34" charset="0"/>
              </a:rPr>
              <a:t>NegOver</a:t>
            </a:r>
            <a:r>
              <a:rPr lang="en-US" sz="1400" dirty="0">
                <a:latin typeface="Calibri" pitchFamily="34" charset="0"/>
              </a:rPr>
              <a:t>)</a:t>
            </a:r>
          </a:p>
        </p:txBody>
      </p:sp>
      <p:sp>
        <p:nvSpPr>
          <p:cNvPr id="11270" name="Text Box 42"/>
          <p:cNvSpPr txBox="1">
            <a:spLocks noChangeArrowheads="1"/>
          </p:cNvSpPr>
          <p:nvPr/>
        </p:nvSpPr>
        <p:spPr bwMode="auto">
          <a:xfrm>
            <a:off x="6362700" y="5713413"/>
            <a:ext cx="917495" cy="30777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dirty="0">
                <a:latin typeface="Calibri" pitchFamily="34" charset="0"/>
              </a:rPr>
              <a:t>(</a:t>
            </a:r>
            <a:r>
              <a:rPr lang="en-US" sz="1400" dirty="0" err="1">
                <a:latin typeface="Calibri" pitchFamily="34" charset="0"/>
              </a:rPr>
              <a:t>PosOver</a:t>
            </a:r>
            <a:r>
              <a:rPr lang="en-US" sz="1400" dirty="0">
                <a:latin typeface="Calibri" pitchFamily="34" charset="0"/>
              </a:rPr>
              <a:t>)</a:t>
            </a:r>
          </a:p>
        </p:txBody>
      </p:sp>
      <p:grpSp>
        <p:nvGrpSpPr>
          <p:cNvPr id="2" name="Group 43"/>
          <p:cNvGrpSpPr>
            <a:grpSpLocks/>
          </p:cNvGrpSpPr>
          <p:nvPr/>
        </p:nvGrpSpPr>
        <p:grpSpPr bwMode="auto">
          <a:xfrm>
            <a:off x="4314824" y="1444625"/>
            <a:ext cx="3609976" cy="2670175"/>
            <a:chOff x="-105" y="2016"/>
            <a:chExt cx="2274" cy="1682"/>
          </a:xfrm>
        </p:grpSpPr>
        <p:sp>
          <p:nvSpPr>
            <p:cNvPr id="11272" name="Rectangle 44"/>
            <p:cNvSpPr>
              <a:spLocks noChangeArrowheads="1"/>
            </p:cNvSpPr>
            <p:nvPr/>
          </p:nvSpPr>
          <p:spPr bwMode="auto">
            <a:xfrm>
              <a:off x="720" y="2448"/>
              <a:ext cx="432" cy="38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3" name="Rectangle 45"/>
            <p:cNvSpPr>
              <a:spLocks noChangeArrowheads="1"/>
            </p:cNvSpPr>
            <p:nvPr/>
          </p:nvSpPr>
          <p:spPr bwMode="auto">
            <a:xfrm>
              <a:off x="1056" y="3312"/>
              <a:ext cx="213" cy="2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/>
                <a:t>u</a:t>
              </a:r>
            </a:p>
          </p:txBody>
        </p:sp>
        <p:sp>
          <p:nvSpPr>
            <p:cNvPr id="11274" name="Rectangle 46"/>
            <p:cNvSpPr>
              <a:spLocks noChangeArrowheads="1"/>
            </p:cNvSpPr>
            <p:nvPr/>
          </p:nvSpPr>
          <p:spPr bwMode="auto">
            <a:xfrm>
              <a:off x="192" y="2670"/>
              <a:ext cx="205" cy="2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/>
                <a:t>v</a:t>
              </a:r>
            </a:p>
          </p:txBody>
        </p:sp>
        <p:sp>
          <p:nvSpPr>
            <p:cNvPr id="11275" name="Rectangle 47"/>
            <p:cNvSpPr>
              <a:spLocks noChangeArrowheads="1"/>
            </p:cNvSpPr>
            <p:nvPr/>
          </p:nvSpPr>
          <p:spPr bwMode="auto">
            <a:xfrm>
              <a:off x="768" y="3216"/>
              <a:ext cx="696" cy="2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b="0" dirty="0">
                  <a:latin typeface="Calibri" pitchFamily="34" charset="0"/>
                </a:rPr>
                <a:t>&lt; 0</a:t>
              </a:r>
            </a:p>
          </p:txBody>
        </p:sp>
        <p:sp>
          <p:nvSpPr>
            <p:cNvPr id="11276" name="Rectangle 48"/>
            <p:cNvSpPr>
              <a:spLocks noChangeArrowheads="1"/>
            </p:cNvSpPr>
            <p:nvPr/>
          </p:nvSpPr>
          <p:spPr bwMode="auto">
            <a:xfrm>
              <a:off x="1200" y="3216"/>
              <a:ext cx="480" cy="2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b="0" dirty="0">
                  <a:latin typeface="Calibri" pitchFamily="34" charset="0"/>
                </a:rPr>
                <a:t>&gt; 0</a:t>
              </a:r>
            </a:p>
          </p:txBody>
        </p:sp>
        <p:sp>
          <p:nvSpPr>
            <p:cNvPr id="11277" name="Rectangle 49"/>
            <p:cNvSpPr>
              <a:spLocks noChangeArrowheads="1"/>
            </p:cNvSpPr>
            <p:nvPr/>
          </p:nvSpPr>
          <p:spPr bwMode="auto">
            <a:xfrm>
              <a:off x="240" y="2880"/>
              <a:ext cx="464" cy="2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b="0" dirty="0">
                  <a:latin typeface="Calibri" pitchFamily="34" charset="0"/>
                </a:rPr>
                <a:t>&lt; 0</a:t>
              </a:r>
            </a:p>
          </p:txBody>
        </p:sp>
        <p:sp>
          <p:nvSpPr>
            <p:cNvPr id="11278" name="Rectangle 50"/>
            <p:cNvSpPr>
              <a:spLocks noChangeArrowheads="1"/>
            </p:cNvSpPr>
            <p:nvPr/>
          </p:nvSpPr>
          <p:spPr bwMode="auto">
            <a:xfrm>
              <a:off x="240" y="2496"/>
              <a:ext cx="464" cy="2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b="0" dirty="0">
                  <a:latin typeface="Calibri" pitchFamily="34" charset="0"/>
                </a:rPr>
                <a:t>&gt; 0</a:t>
              </a:r>
            </a:p>
          </p:txBody>
        </p:sp>
        <p:sp>
          <p:nvSpPr>
            <p:cNvPr id="11279" name="Rectangle 51"/>
            <p:cNvSpPr>
              <a:spLocks noChangeArrowheads="1"/>
            </p:cNvSpPr>
            <p:nvPr/>
          </p:nvSpPr>
          <p:spPr bwMode="auto">
            <a:xfrm>
              <a:off x="-105" y="3504"/>
              <a:ext cx="969" cy="19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400" b="0" dirty="0">
                  <a:latin typeface="Calibri" pitchFamily="34" charset="0"/>
                </a:rPr>
                <a:t>Negative Overflow</a:t>
              </a:r>
            </a:p>
          </p:txBody>
        </p:sp>
        <p:sp>
          <p:nvSpPr>
            <p:cNvPr id="11280" name="Rectangle 52"/>
            <p:cNvSpPr>
              <a:spLocks noChangeArrowheads="1"/>
            </p:cNvSpPr>
            <p:nvPr/>
          </p:nvSpPr>
          <p:spPr bwMode="auto">
            <a:xfrm>
              <a:off x="1248" y="2016"/>
              <a:ext cx="921" cy="19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400" b="0" dirty="0">
                  <a:latin typeface="Calibri" pitchFamily="34" charset="0"/>
                </a:rPr>
                <a:t>Positive Overflow</a:t>
              </a:r>
            </a:p>
          </p:txBody>
        </p:sp>
        <p:sp>
          <p:nvSpPr>
            <p:cNvPr id="11281" name="Rectangle 53"/>
            <p:cNvSpPr>
              <a:spLocks noChangeArrowheads="1"/>
            </p:cNvSpPr>
            <p:nvPr/>
          </p:nvSpPr>
          <p:spPr bwMode="auto">
            <a:xfrm>
              <a:off x="1152" y="2448"/>
              <a:ext cx="432" cy="38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2" name="Rectangle 54"/>
            <p:cNvSpPr>
              <a:spLocks noChangeArrowheads="1"/>
            </p:cNvSpPr>
            <p:nvPr/>
          </p:nvSpPr>
          <p:spPr bwMode="auto">
            <a:xfrm>
              <a:off x="720" y="2832"/>
              <a:ext cx="432" cy="38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3" name="Rectangle 55"/>
            <p:cNvSpPr>
              <a:spLocks noChangeArrowheads="1"/>
            </p:cNvSpPr>
            <p:nvPr/>
          </p:nvSpPr>
          <p:spPr bwMode="auto">
            <a:xfrm>
              <a:off x="1152" y="2832"/>
              <a:ext cx="432" cy="38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4" name="Freeform 56"/>
            <p:cNvSpPr>
              <a:spLocks/>
            </p:cNvSpPr>
            <p:nvPr/>
          </p:nvSpPr>
          <p:spPr bwMode="auto">
            <a:xfrm rot="5400000" flipH="1">
              <a:off x="1176" y="2424"/>
              <a:ext cx="384" cy="432"/>
            </a:xfrm>
            <a:custGeom>
              <a:avLst/>
              <a:gdLst>
                <a:gd name="T0" fmla="*/ 0 w 432"/>
                <a:gd name="T1" fmla="*/ 0 h 384"/>
                <a:gd name="T2" fmla="*/ 432 w 432"/>
                <a:gd name="T3" fmla="*/ 384 h 384"/>
                <a:gd name="T4" fmla="*/ 432 w 432"/>
                <a:gd name="T5" fmla="*/ 0 h 384"/>
                <a:gd name="T6" fmla="*/ 0 w 432"/>
                <a:gd name="T7" fmla="*/ 0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2"/>
                <a:gd name="T13" fmla="*/ 0 h 384"/>
                <a:gd name="T14" fmla="*/ 432 w 432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2" h="384">
                  <a:moveTo>
                    <a:pt x="0" y="0"/>
                  </a:moveTo>
                  <a:lnTo>
                    <a:pt x="432" y="384"/>
                  </a:lnTo>
                  <a:lnTo>
                    <a:pt x="43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9999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5" name="Freeform 57"/>
            <p:cNvSpPr>
              <a:spLocks/>
            </p:cNvSpPr>
            <p:nvPr/>
          </p:nvSpPr>
          <p:spPr bwMode="auto">
            <a:xfrm rot="16200000" flipH="1">
              <a:off x="744" y="2808"/>
              <a:ext cx="384" cy="432"/>
            </a:xfrm>
            <a:custGeom>
              <a:avLst/>
              <a:gdLst>
                <a:gd name="T0" fmla="*/ 0 w 432"/>
                <a:gd name="T1" fmla="*/ 0 h 384"/>
                <a:gd name="T2" fmla="*/ 432 w 432"/>
                <a:gd name="T3" fmla="*/ 384 h 384"/>
                <a:gd name="T4" fmla="*/ 432 w 432"/>
                <a:gd name="T5" fmla="*/ 0 h 384"/>
                <a:gd name="T6" fmla="*/ 0 w 432"/>
                <a:gd name="T7" fmla="*/ 0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2"/>
                <a:gd name="T13" fmla="*/ 0 h 384"/>
                <a:gd name="T14" fmla="*/ 432 w 432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2" h="384">
                  <a:moveTo>
                    <a:pt x="0" y="0"/>
                  </a:moveTo>
                  <a:lnTo>
                    <a:pt x="432" y="384"/>
                  </a:lnTo>
                  <a:lnTo>
                    <a:pt x="43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9999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6" name="Line 58"/>
            <p:cNvSpPr>
              <a:spLocks noChangeShapeType="1"/>
            </p:cNvSpPr>
            <p:nvPr/>
          </p:nvSpPr>
          <p:spPr bwMode="auto">
            <a:xfrm flipV="1">
              <a:off x="672" y="3072"/>
              <a:ext cx="144" cy="4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7" name="Line 59"/>
            <p:cNvSpPr>
              <a:spLocks noChangeShapeType="1"/>
            </p:cNvSpPr>
            <p:nvPr/>
          </p:nvSpPr>
          <p:spPr bwMode="auto">
            <a:xfrm flipH="1">
              <a:off x="1440" y="2256"/>
              <a:ext cx="0" cy="3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8" name="Rectangle 60"/>
            <p:cNvSpPr>
              <a:spLocks noChangeArrowheads="1"/>
            </p:cNvSpPr>
            <p:nvPr/>
          </p:nvSpPr>
          <p:spPr bwMode="auto">
            <a:xfrm>
              <a:off x="144" y="2159"/>
              <a:ext cx="976" cy="28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spAutoFit/>
            </a:bodyPr>
            <a:lstStyle/>
            <a:p>
              <a:pPr>
                <a:spcBef>
                  <a:spcPct val="30000"/>
                </a:spcBef>
              </a:pPr>
              <a:r>
                <a:rPr lang="en-US" dirty="0" err="1">
                  <a:solidFill>
                    <a:schemeClr val="tx2"/>
                  </a:solidFill>
                  <a:latin typeface="Calibri" pitchFamily="34" charset="0"/>
                </a:rPr>
                <a:t>TAdd</a:t>
              </a:r>
              <a:r>
                <a:rPr lang="en-US" dirty="0">
                  <a:solidFill>
                    <a:schemeClr val="tx2"/>
                  </a:solidFill>
                  <a:latin typeface="Calibri" pitchFamily="34" charset="0"/>
                </a:rPr>
                <a:t>(</a:t>
              </a:r>
              <a:r>
                <a:rPr lang="en-US" i="1" dirty="0">
                  <a:solidFill>
                    <a:schemeClr val="tx2"/>
                  </a:solidFill>
                  <a:latin typeface="Calibri" pitchFamily="34" charset="0"/>
                </a:rPr>
                <a:t>u</a:t>
              </a:r>
              <a:r>
                <a:rPr lang="en-US" dirty="0">
                  <a:solidFill>
                    <a:schemeClr val="tx2"/>
                  </a:solidFill>
                  <a:latin typeface="Calibri" pitchFamily="34" charset="0"/>
                </a:rPr>
                <a:t> , </a:t>
              </a:r>
              <a:r>
                <a:rPr lang="en-US" i="1" dirty="0">
                  <a:solidFill>
                    <a:schemeClr val="tx2"/>
                  </a:solidFill>
                  <a:latin typeface="Calibri" pitchFamily="34" charset="0"/>
                </a:rPr>
                <a:t>v</a:t>
              </a:r>
              <a:r>
                <a:rPr lang="en-US" dirty="0">
                  <a:solidFill>
                    <a:schemeClr val="tx2"/>
                  </a:solidFill>
                  <a:latin typeface="Calibri" pitchFamily="34" charset="0"/>
                </a:rPr>
                <a:t>)</a:t>
              </a: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4235302" y="4953000"/>
            <a:ext cx="551010" cy="363534"/>
          </a:xfrm>
          <a:prstGeom prst="rect">
            <a:avLst/>
          </a:prstGeom>
          <a:solidFill>
            <a:srgbClr val="FFFF99"/>
          </a:solidFill>
        </p:spPr>
        <p:txBody>
          <a:bodyPr wrap="square" rtlCol="0">
            <a:spAutoFit/>
          </a:bodyPr>
          <a:lstStyle/>
          <a:p>
            <a:r>
              <a:rPr lang="en-US" sz="2000" b="0" i="1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000" b="0" i="1" baseline="30000" dirty="0">
                <a:latin typeface="Times New Roman" pitchFamily="18" charset="0"/>
                <a:cs typeface="Times New Roman" pitchFamily="18" charset="0"/>
              </a:rPr>
              <a:t>w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288970" y="5619690"/>
            <a:ext cx="551010" cy="400110"/>
          </a:xfrm>
          <a:prstGeom prst="rect">
            <a:avLst/>
          </a:prstGeom>
          <a:solidFill>
            <a:srgbClr val="FFFF99"/>
          </a:solidFill>
        </p:spPr>
        <p:txBody>
          <a:bodyPr wrap="square" rtlCol="0">
            <a:spAutoFit/>
          </a:bodyPr>
          <a:lstStyle/>
          <a:p>
            <a:r>
              <a:rPr lang="en-US" sz="2000" b="0" i="1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000" b="0" i="1" baseline="30000" dirty="0">
                <a:latin typeface="Times New Roman" pitchFamily="18" charset="0"/>
                <a:cs typeface="Times New Roman" pitchFamily="18" charset="0"/>
              </a:rPr>
              <a:t>w</a:t>
            </a:r>
          </a:p>
        </p:txBody>
      </p:sp>
    </p:spTree>
    <p:extLst>
      <p:ext uri="{BB962C8B-B14F-4D97-AF65-F5344CB8AC3E}">
        <p14:creationId xmlns:p14="http://schemas.microsoft.com/office/powerpoint/2010/main" val="362030628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>
          <a:xfrm>
            <a:off x="277813" y="457200"/>
            <a:ext cx="8866187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Negation: Complement &amp; Increment</a:t>
            </a:r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8450" y="1143000"/>
            <a:ext cx="7854950" cy="5224463"/>
          </a:xfrm>
        </p:spPr>
        <p:txBody>
          <a:bodyPr lIns="90487" tIns="44450" rIns="90487" bIns="44450"/>
          <a:lstStyle/>
          <a:p>
            <a:pPr eaLnBrk="1" hangingPunct="1">
              <a:tabLst>
                <a:tab pos="3200400" algn="l"/>
                <a:tab pos="4114800" algn="l"/>
              </a:tabLst>
              <a:defRPr/>
            </a:pPr>
            <a:r>
              <a:rPr lang="en-US" dirty="0"/>
              <a:t>Claim: Following Holds for 2’s Complement</a:t>
            </a:r>
          </a:p>
          <a:p>
            <a:pPr lvl="1" eaLnBrk="1" hangingPunct="1">
              <a:buFont typeface="Wingdings" pitchFamily="2" charset="2"/>
              <a:buNone/>
              <a:tabLst>
                <a:tab pos="3200400" algn="l"/>
                <a:tab pos="4114800" algn="l"/>
              </a:tabLst>
              <a:defRPr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~x + 1 == -x</a:t>
            </a:r>
          </a:p>
          <a:p>
            <a:pPr eaLnBrk="1" hangingPunct="1">
              <a:tabLst>
                <a:tab pos="3200400" algn="l"/>
                <a:tab pos="4114800" algn="l"/>
              </a:tabLst>
              <a:defRPr/>
            </a:pPr>
            <a:r>
              <a:rPr lang="en-US" dirty="0"/>
              <a:t>Complement</a:t>
            </a:r>
          </a:p>
          <a:p>
            <a:pPr lvl="1" eaLnBrk="1" hangingPunct="1">
              <a:tabLst>
                <a:tab pos="3200400" algn="l"/>
                <a:tab pos="4114800" algn="l"/>
              </a:tabLst>
              <a:defRPr/>
            </a:pPr>
            <a:r>
              <a:rPr lang="en-US" dirty="0"/>
              <a:t>Observation: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~x + x == 1111…111 == -1</a:t>
            </a:r>
          </a:p>
          <a:p>
            <a:pPr eaLnBrk="1" hangingPunct="1">
              <a:tabLst>
                <a:tab pos="3200400" algn="l"/>
                <a:tab pos="4114800" algn="l"/>
              </a:tabLst>
              <a:defRPr/>
            </a:pPr>
            <a:endParaRPr lang="en-US" dirty="0"/>
          </a:p>
          <a:p>
            <a:pPr eaLnBrk="1" hangingPunct="1">
              <a:tabLst>
                <a:tab pos="3200400" algn="l"/>
                <a:tab pos="4114800" algn="l"/>
              </a:tabLst>
              <a:defRPr/>
            </a:pPr>
            <a:endParaRPr lang="en-US" dirty="0"/>
          </a:p>
          <a:p>
            <a:pPr eaLnBrk="1" hangingPunct="1">
              <a:tabLst>
                <a:tab pos="3200400" algn="l"/>
                <a:tab pos="4114800" algn="l"/>
              </a:tabLst>
              <a:defRPr/>
            </a:pPr>
            <a:endParaRPr lang="en-US" dirty="0"/>
          </a:p>
          <a:p>
            <a:pPr eaLnBrk="1" hangingPunct="1">
              <a:tabLst>
                <a:tab pos="3200400" algn="l"/>
                <a:tab pos="4114800" algn="l"/>
              </a:tabLst>
              <a:defRPr/>
            </a:pPr>
            <a:endParaRPr lang="en-US" dirty="0"/>
          </a:p>
          <a:p>
            <a:pPr eaLnBrk="1" hangingPunct="1">
              <a:tabLst>
                <a:tab pos="3200400" algn="l"/>
                <a:tab pos="4114800" algn="l"/>
              </a:tabLst>
              <a:defRPr/>
            </a:pPr>
            <a:r>
              <a:rPr lang="en-US" dirty="0"/>
              <a:t>Complete Proof?</a:t>
            </a:r>
            <a:endParaRPr lang="en-US" sz="1800" b="1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903537" y="2819401"/>
            <a:ext cx="2971800" cy="1604963"/>
            <a:chOff x="2160" y="1968"/>
            <a:chExt cx="1872" cy="1011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2448" y="1968"/>
              <a:ext cx="1536" cy="291"/>
              <a:chOff x="2448" y="1968"/>
              <a:chExt cx="1536" cy="291"/>
            </a:xfrm>
          </p:grpSpPr>
          <p:sp>
            <p:nvSpPr>
              <p:cNvPr id="31777" name="Rectangle 6"/>
              <p:cNvSpPr>
                <a:spLocks noChangeArrowheads="1"/>
              </p:cNvSpPr>
              <p:nvPr/>
            </p:nvSpPr>
            <p:spPr bwMode="auto">
              <a:xfrm>
                <a:off x="2832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31778" name="Rectangle 7"/>
              <p:cNvSpPr>
                <a:spLocks noChangeArrowheads="1"/>
              </p:cNvSpPr>
              <p:nvPr/>
            </p:nvSpPr>
            <p:spPr bwMode="auto">
              <a:xfrm>
                <a:off x="2976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0</a:t>
                </a:r>
              </a:p>
            </p:txBody>
          </p:sp>
          <p:sp>
            <p:nvSpPr>
              <p:cNvPr id="31779" name="Rectangle 8"/>
              <p:cNvSpPr>
                <a:spLocks noChangeArrowheads="1"/>
              </p:cNvSpPr>
              <p:nvPr/>
            </p:nvSpPr>
            <p:spPr bwMode="auto">
              <a:xfrm>
                <a:off x="3120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0</a:t>
                </a:r>
              </a:p>
            </p:txBody>
          </p:sp>
          <p:sp>
            <p:nvSpPr>
              <p:cNvPr id="31780" name="Rectangle 9"/>
              <p:cNvSpPr>
                <a:spLocks noChangeArrowheads="1"/>
              </p:cNvSpPr>
              <p:nvPr/>
            </p:nvSpPr>
            <p:spPr bwMode="auto">
              <a:xfrm>
                <a:off x="3552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31781" name="Rectangle 10"/>
              <p:cNvSpPr>
                <a:spLocks noChangeArrowheads="1"/>
              </p:cNvSpPr>
              <p:nvPr/>
            </p:nvSpPr>
            <p:spPr bwMode="auto">
              <a:xfrm>
                <a:off x="3696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0</a:t>
                </a:r>
              </a:p>
            </p:txBody>
          </p:sp>
          <p:sp>
            <p:nvSpPr>
              <p:cNvPr id="31782" name="Rectangle 11"/>
              <p:cNvSpPr>
                <a:spLocks noChangeArrowheads="1"/>
              </p:cNvSpPr>
              <p:nvPr/>
            </p:nvSpPr>
            <p:spPr bwMode="auto">
              <a:xfrm>
                <a:off x="3840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31783" name="Rectangle 12"/>
              <p:cNvSpPr>
                <a:spLocks noChangeArrowheads="1"/>
              </p:cNvSpPr>
              <p:nvPr/>
            </p:nvSpPr>
            <p:spPr bwMode="auto">
              <a:xfrm>
                <a:off x="3264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31784" name="Rectangle 13"/>
              <p:cNvSpPr>
                <a:spLocks noChangeArrowheads="1"/>
              </p:cNvSpPr>
              <p:nvPr/>
            </p:nvSpPr>
            <p:spPr bwMode="auto">
              <a:xfrm>
                <a:off x="3408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31785" name="Rectangle 14"/>
              <p:cNvSpPr>
                <a:spLocks noChangeArrowheads="1"/>
              </p:cNvSpPr>
              <p:nvPr/>
            </p:nvSpPr>
            <p:spPr bwMode="auto">
              <a:xfrm>
                <a:off x="2448" y="1968"/>
                <a:ext cx="249" cy="29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2400" b="0">
                    <a:latin typeface="Calibri" pitchFamily="34" charset="0"/>
                  </a:rPr>
                  <a:t> x</a:t>
                </a:r>
              </a:p>
            </p:txBody>
          </p:sp>
        </p:grpSp>
        <p:grpSp>
          <p:nvGrpSpPr>
            <p:cNvPr id="4" name="Group 15"/>
            <p:cNvGrpSpPr>
              <a:grpSpLocks/>
            </p:cNvGrpSpPr>
            <p:nvPr/>
          </p:nvGrpSpPr>
          <p:grpSpPr bwMode="auto">
            <a:xfrm>
              <a:off x="2448" y="2304"/>
              <a:ext cx="1536" cy="291"/>
              <a:chOff x="2448" y="2448"/>
              <a:chExt cx="1536" cy="291"/>
            </a:xfrm>
          </p:grpSpPr>
          <p:sp>
            <p:nvSpPr>
              <p:cNvPr id="31768" name="Rectangle 16"/>
              <p:cNvSpPr>
                <a:spLocks noChangeArrowheads="1"/>
              </p:cNvSpPr>
              <p:nvPr/>
            </p:nvSpPr>
            <p:spPr bwMode="auto">
              <a:xfrm>
                <a:off x="2832" y="249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0</a:t>
                </a:r>
              </a:p>
            </p:txBody>
          </p:sp>
          <p:sp>
            <p:nvSpPr>
              <p:cNvPr id="31769" name="Rectangle 17"/>
              <p:cNvSpPr>
                <a:spLocks noChangeArrowheads="1"/>
              </p:cNvSpPr>
              <p:nvPr/>
            </p:nvSpPr>
            <p:spPr bwMode="auto">
              <a:xfrm>
                <a:off x="2976" y="249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31770" name="Rectangle 18"/>
              <p:cNvSpPr>
                <a:spLocks noChangeArrowheads="1"/>
              </p:cNvSpPr>
              <p:nvPr/>
            </p:nvSpPr>
            <p:spPr bwMode="auto">
              <a:xfrm>
                <a:off x="3120" y="249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31771" name="Rectangle 19"/>
              <p:cNvSpPr>
                <a:spLocks noChangeArrowheads="1"/>
              </p:cNvSpPr>
              <p:nvPr/>
            </p:nvSpPr>
            <p:spPr bwMode="auto">
              <a:xfrm>
                <a:off x="3552" y="249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0</a:t>
                </a:r>
              </a:p>
            </p:txBody>
          </p:sp>
          <p:sp>
            <p:nvSpPr>
              <p:cNvPr id="31772" name="Rectangle 20"/>
              <p:cNvSpPr>
                <a:spLocks noChangeArrowheads="1"/>
              </p:cNvSpPr>
              <p:nvPr/>
            </p:nvSpPr>
            <p:spPr bwMode="auto">
              <a:xfrm>
                <a:off x="3696" y="249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31773" name="Rectangle 21"/>
              <p:cNvSpPr>
                <a:spLocks noChangeArrowheads="1"/>
              </p:cNvSpPr>
              <p:nvPr/>
            </p:nvSpPr>
            <p:spPr bwMode="auto">
              <a:xfrm>
                <a:off x="3840" y="249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0</a:t>
                </a:r>
              </a:p>
            </p:txBody>
          </p:sp>
          <p:sp>
            <p:nvSpPr>
              <p:cNvPr id="31774" name="Rectangle 22"/>
              <p:cNvSpPr>
                <a:spLocks noChangeArrowheads="1"/>
              </p:cNvSpPr>
              <p:nvPr/>
            </p:nvSpPr>
            <p:spPr bwMode="auto">
              <a:xfrm>
                <a:off x="3264" y="249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0</a:t>
                </a:r>
              </a:p>
            </p:txBody>
          </p:sp>
          <p:sp>
            <p:nvSpPr>
              <p:cNvPr id="31775" name="Rectangle 23"/>
              <p:cNvSpPr>
                <a:spLocks noChangeArrowheads="1"/>
              </p:cNvSpPr>
              <p:nvPr/>
            </p:nvSpPr>
            <p:spPr bwMode="auto">
              <a:xfrm>
                <a:off x="3408" y="249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0</a:t>
                </a:r>
              </a:p>
            </p:txBody>
          </p:sp>
          <p:sp>
            <p:nvSpPr>
              <p:cNvPr id="31776" name="Rectangle 24"/>
              <p:cNvSpPr>
                <a:spLocks noChangeArrowheads="1"/>
              </p:cNvSpPr>
              <p:nvPr/>
            </p:nvSpPr>
            <p:spPr bwMode="auto">
              <a:xfrm>
                <a:off x="2448" y="2448"/>
                <a:ext cx="302" cy="29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2400" b="0">
                    <a:latin typeface="Calibri" pitchFamily="34" charset="0"/>
                  </a:rPr>
                  <a:t>~x</a:t>
                </a:r>
              </a:p>
            </p:txBody>
          </p:sp>
        </p:grpSp>
        <p:sp>
          <p:nvSpPr>
            <p:cNvPr id="31756" name="Rectangle 25"/>
            <p:cNvSpPr>
              <a:spLocks noChangeArrowheads="1"/>
            </p:cNvSpPr>
            <p:nvPr/>
          </p:nvSpPr>
          <p:spPr bwMode="auto">
            <a:xfrm>
              <a:off x="2160" y="2304"/>
              <a:ext cx="213" cy="2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2400" b="0">
                  <a:latin typeface="Calibri" pitchFamily="34" charset="0"/>
                </a:rPr>
                <a:t>+</a:t>
              </a:r>
            </a:p>
          </p:txBody>
        </p:sp>
        <p:sp>
          <p:nvSpPr>
            <p:cNvPr id="31757" name="Line 26"/>
            <p:cNvSpPr>
              <a:spLocks noChangeShapeType="1"/>
            </p:cNvSpPr>
            <p:nvPr/>
          </p:nvSpPr>
          <p:spPr bwMode="auto">
            <a:xfrm>
              <a:off x="2208" y="2640"/>
              <a:ext cx="182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0">
                <a:latin typeface="Calibri" pitchFamily="34" charset="0"/>
              </a:endParaRPr>
            </a:p>
          </p:txBody>
        </p:sp>
        <p:grpSp>
          <p:nvGrpSpPr>
            <p:cNvPr id="5" name="Group 27"/>
            <p:cNvGrpSpPr>
              <a:grpSpLocks/>
            </p:cNvGrpSpPr>
            <p:nvPr/>
          </p:nvGrpSpPr>
          <p:grpSpPr bwMode="auto">
            <a:xfrm>
              <a:off x="2448" y="2688"/>
              <a:ext cx="1536" cy="291"/>
              <a:chOff x="2448" y="1968"/>
              <a:chExt cx="1536" cy="291"/>
            </a:xfrm>
          </p:grpSpPr>
          <p:sp>
            <p:nvSpPr>
              <p:cNvPr id="31759" name="Rectangle 28"/>
              <p:cNvSpPr>
                <a:spLocks noChangeArrowheads="1"/>
              </p:cNvSpPr>
              <p:nvPr/>
            </p:nvSpPr>
            <p:spPr bwMode="auto">
              <a:xfrm>
                <a:off x="2832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31760" name="Rectangle 29"/>
              <p:cNvSpPr>
                <a:spLocks noChangeArrowheads="1"/>
              </p:cNvSpPr>
              <p:nvPr/>
            </p:nvSpPr>
            <p:spPr bwMode="auto">
              <a:xfrm>
                <a:off x="2976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31761" name="Rectangle 30"/>
              <p:cNvSpPr>
                <a:spLocks noChangeArrowheads="1"/>
              </p:cNvSpPr>
              <p:nvPr/>
            </p:nvSpPr>
            <p:spPr bwMode="auto">
              <a:xfrm>
                <a:off x="3120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31762" name="Rectangle 31"/>
              <p:cNvSpPr>
                <a:spLocks noChangeArrowheads="1"/>
              </p:cNvSpPr>
              <p:nvPr/>
            </p:nvSpPr>
            <p:spPr bwMode="auto">
              <a:xfrm>
                <a:off x="3552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 dirty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31763" name="Rectangle 32"/>
              <p:cNvSpPr>
                <a:spLocks noChangeArrowheads="1"/>
              </p:cNvSpPr>
              <p:nvPr/>
            </p:nvSpPr>
            <p:spPr bwMode="auto">
              <a:xfrm>
                <a:off x="3696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31764" name="Rectangle 33"/>
              <p:cNvSpPr>
                <a:spLocks noChangeArrowheads="1"/>
              </p:cNvSpPr>
              <p:nvPr/>
            </p:nvSpPr>
            <p:spPr bwMode="auto">
              <a:xfrm>
                <a:off x="3840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 dirty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31765" name="Rectangle 34"/>
              <p:cNvSpPr>
                <a:spLocks noChangeArrowheads="1"/>
              </p:cNvSpPr>
              <p:nvPr/>
            </p:nvSpPr>
            <p:spPr bwMode="auto">
              <a:xfrm>
                <a:off x="3264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31766" name="Rectangle 35"/>
              <p:cNvSpPr>
                <a:spLocks noChangeArrowheads="1"/>
              </p:cNvSpPr>
              <p:nvPr/>
            </p:nvSpPr>
            <p:spPr bwMode="auto">
              <a:xfrm>
                <a:off x="3408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31767" name="Rectangle 36"/>
              <p:cNvSpPr>
                <a:spLocks noChangeArrowheads="1"/>
              </p:cNvSpPr>
              <p:nvPr/>
            </p:nvSpPr>
            <p:spPr bwMode="auto">
              <a:xfrm>
                <a:off x="2448" y="1968"/>
                <a:ext cx="274" cy="29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2400" b="0">
                    <a:latin typeface="Calibri" pitchFamily="34" charset="0"/>
                  </a:rPr>
                  <a:t>-1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91058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533400"/>
            <a:ext cx="7256463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Complement &amp; Increment Examples</a:t>
            </a:r>
          </a:p>
        </p:txBody>
      </p:sp>
      <p:graphicFrame>
        <p:nvGraphicFramePr>
          <p:cNvPr id="6146" name="Object 3"/>
          <p:cNvGraphicFramePr>
            <a:graphicFrameLocks noChangeAspect="1"/>
          </p:cNvGraphicFramePr>
          <p:nvPr/>
        </p:nvGraphicFramePr>
        <p:xfrm>
          <a:off x="1447800" y="1828800"/>
          <a:ext cx="6015038" cy="209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94" name="Document" r:id="rId4" imgW="6184900" imgH="2108200" progId="Word.Document.8">
                  <p:embed/>
                </p:oleObj>
              </mc:Choice>
              <mc:Fallback>
                <p:oleObj name="Document" r:id="rId4" imgW="6184900" imgH="210820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1828800"/>
                        <a:ext cx="6015038" cy="2092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9" name="Text Box 4"/>
          <p:cNvSpPr txBox="1">
            <a:spLocks noChangeArrowheads="1"/>
          </p:cNvSpPr>
          <p:nvPr/>
        </p:nvSpPr>
        <p:spPr bwMode="auto">
          <a:xfrm>
            <a:off x="1143000" y="1257300"/>
            <a:ext cx="138691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x = 15213</a:t>
            </a:r>
          </a:p>
        </p:txBody>
      </p:sp>
      <p:graphicFrame>
        <p:nvGraphicFramePr>
          <p:cNvPr id="6147" name="Object 5"/>
          <p:cNvGraphicFramePr>
            <a:graphicFrameLocks noChangeAspect="1"/>
          </p:cNvGraphicFramePr>
          <p:nvPr/>
        </p:nvGraphicFramePr>
        <p:xfrm>
          <a:off x="1447800" y="4241800"/>
          <a:ext cx="5905500" cy="1358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95" name="Document" r:id="rId6" imgW="6083300" imgH="1371600" progId="Word.Document.8">
                  <p:embed/>
                </p:oleObj>
              </mc:Choice>
              <mc:Fallback>
                <p:oleObj name="Document" r:id="rId6" imgW="6083300" imgH="137160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4241800"/>
                        <a:ext cx="5905500" cy="1358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0" name="Text Box 6"/>
          <p:cNvSpPr txBox="1">
            <a:spLocks noChangeArrowheads="1"/>
          </p:cNvSpPr>
          <p:nvPr/>
        </p:nvSpPr>
        <p:spPr bwMode="auto">
          <a:xfrm>
            <a:off x="1143000" y="3746500"/>
            <a:ext cx="792205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x = 0</a:t>
            </a:r>
          </a:p>
        </p:txBody>
      </p:sp>
    </p:spTree>
    <p:extLst>
      <p:ext uri="{BB962C8B-B14F-4D97-AF65-F5344CB8AC3E}">
        <p14:creationId xmlns:p14="http://schemas.microsoft.com/office/powerpoint/2010/main" val="166283590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Code Security Example #2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50950"/>
            <a:ext cx="8307388" cy="1644650"/>
          </a:xfrm>
        </p:spPr>
        <p:txBody>
          <a:bodyPr/>
          <a:lstStyle/>
          <a:p>
            <a:r>
              <a:rPr lang="en-US" dirty="0"/>
              <a:t>SUN XDR library</a:t>
            </a:r>
          </a:p>
          <a:p>
            <a:pPr lvl="1"/>
            <a:r>
              <a:rPr lang="en-US" dirty="0"/>
              <a:t>Widely used library for transferring data between machines</a:t>
            </a:r>
          </a:p>
        </p:txBody>
      </p:sp>
      <p:sp>
        <p:nvSpPr>
          <p:cNvPr id="37892" name="Rectangle 10"/>
          <p:cNvSpPr>
            <a:spLocks noChangeArrowheads="1"/>
          </p:cNvSpPr>
          <p:nvPr/>
        </p:nvSpPr>
        <p:spPr bwMode="auto">
          <a:xfrm>
            <a:off x="381000" y="2362200"/>
            <a:ext cx="8452634" cy="335989"/>
          </a:xfrm>
          <a:prstGeom prst="rect">
            <a:avLst/>
          </a:prstGeom>
          <a:solidFill>
            <a:srgbClr val="FFFF99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void* copy_elements(void *ele_src[], int ele_cnt, size_t ele_size);</a:t>
            </a:r>
          </a:p>
        </p:txBody>
      </p:sp>
      <p:grpSp>
        <p:nvGrpSpPr>
          <p:cNvPr id="2" name="Group 32"/>
          <p:cNvGrpSpPr>
            <a:grpSpLocks/>
          </p:cNvGrpSpPr>
          <p:nvPr/>
        </p:nvGrpSpPr>
        <p:grpSpPr bwMode="auto">
          <a:xfrm>
            <a:off x="1466850" y="2968064"/>
            <a:ext cx="6762750" cy="1714500"/>
            <a:chOff x="1308" y="1224"/>
            <a:chExt cx="4260" cy="1080"/>
          </a:xfrm>
        </p:grpSpPr>
        <p:sp>
          <p:nvSpPr>
            <p:cNvPr id="37904" name="Rectangle 5"/>
            <p:cNvSpPr>
              <a:spLocks noChangeArrowheads="1"/>
            </p:cNvSpPr>
            <p:nvPr/>
          </p:nvSpPr>
          <p:spPr bwMode="auto">
            <a:xfrm>
              <a:off x="2400" y="1296"/>
              <a:ext cx="384" cy="528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7905" name="Rectangle 6"/>
            <p:cNvSpPr>
              <a:spLocks noChangeArrowheads="1"/>
            </p:cNvSpPr>
            <p:nvPr/>
          </p:nvSpPr>
          <p:spPr bwMode="auto">
            <a:xfrm>
              <a:off x="3168" y="1488"/>
              <a:ext cx="384" cy="528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7906" name="Rectangle 7"/>
            <p:cNvSpPr>
              <a:spLocks noChangeArrowheads="1"/>
            </p:cNvSpPr>
            <p:nvPr/>
          </p:nvSpPr>
          <p:spPr bwMode="auto">
            <a:xfrm>
              <a:off x="4032" y="1296"/>
              <a:ext cx="384" cy="528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7907" name="Rectangle 8"/>
            <p:cNvSpPr>
              <a:spLocks noChangeArrowheads="1"/>
            </p:cNvSpPr>
            <p:nvPr/>
          </p:nvSpPr>
          <p:spPr bwMode="auto">
            <a:xfrm>
              <a:off x="5184" y="1728"/>
              <a:ext cx="384" cy="528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grpSp>
          <p:nvGrpSpPr>
            <p:cNvPr id="3" name="Group 22"/>
            <p:cNvGrpSpPr>
              <a:grpSpLocks/>
            </p:cNvGrpSpPr>
            <p:nvPr/>
          </p:nvGrpSpPr>
          <p:grpSpPr bwMode="auto">
            <a:xfrm>
              <a:off x="1392" y="1584"/>
              <a:ext cx="384" cy="720"/>
              <a:chOff x="288" y="2352"/>
              <a:chExt cx="384" cy="720"/>
            </a:xfrm>
          </p:grpSpPr>
          <p:sp>
            <p:nvSpPr>
              <p:cNvPr id="37925" name="Oval 11"/>
              <p:cNvSpPr>
                <a:spLocks noChangeArrowheads="1"/>
              </p:cNvSpPr>
              <p:nvPr/>
            </p:nvSpPr>
            <p:spPr bwMode="auto">
              <a:xfrm>
                <a:off x="432" y="2352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5" name="Group 13"/>
              <p:cNvGrpSpPr>
                <a:grpSpLocks/>
              </p:cNvGrpSpPr>
              <p:nvPr/>
            </p:nvGrpSpPr>
            <p:grpSpPr bwMode="auto">
              <a:xfrm>
                <a:off x="288" y="2496"/>
                <a:ext cx="384" cy="192"/>
                <a:chOff x="288" y="2304"/>
                <a:chExt cx="384" cy="192"/>
              </a:xfrm>
            </p:grpSpPr>
            <p:sp>
              <p:nvSpPr>
                <p:cNvPr id="37922" name="Rectangle 14"/>
                <p:cNvSpPr>
                  <a:spLocks noChangeArrowheads="1"/>
                </p:cNvSpPr>
                <p:nvPr/>
              </p:nvSpPr>
              <p:spPr bwMode="auto">
                <a:xfrm>
                  <a:off x="288" y="2304"/>
                  <a:ext cx="384" cy="192"/>
                </a:xfrm>
                <a:prstGeom prst="rect">
                  <a:avLst/>
                </a:prstGeom>
                <a:noFill/>
                <a:ln w="190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7923" name="Oval 15"/>
                <p:cNvSpPr>
                  <a:spLocks noChangeArrowheads="1"/>
                </p:cNvSpPr>
                <p:nvPr/>
              </p:nvSpPr>
              <p:spPr bwMode="auto">
                <a:xfrm>
                  <a:off x="432" y="2352"/>
                  <a:ext cx="96" cy="96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tx1"/>
                  </a:solidFill>
                  <a:round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6" name="Group 16"/>
              <p:cNvGrpSpPr>
                <a:grpSpLocks/>
              </p:cNvGrpSpPr>
              <p:nvPr/>
            </p:nvGrpSpPr>
            <p:grpSpPr bwMode="auto">
              <a:xfrm>
                <a:off x="288" y="2688"/>
                <a:ext cx="384" cy="192"/>
                <a:chOff x="288" y="2304"/>
                <a:chExt cx="384" cy="192"/>
              </a:xfrm>
            </p:grpSpPr>
            <p:sp>
              <p:nvSpPr>
                <p:cNvPr id="37920" name="Rectangle 17"/>
                <p:cNvSpPr>
                  <a:spLocks noChangeArrowheads="1"/>
                </p:cNvSpPr>
                <p:nvPr/>
              </p:nvSpPr>
              <p:spPr bwMode="auto">
                <a:xfrm>
                  <a:off x="288" y="2304"/>
                  <a:ext cx="384" cy="192"/>
                </a:xfrm>
                <a:prstGeom prst="rect">
                  <a:avLst/>
                </a:prstGeom>
                <a:noFill/>
                <a:ln w="190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7921" name="Oval 18"/>
                <p:cNvSpPr>
                  <a:spLocks noChangeArrowheads="1"/>
                </p:cNvSpPr>
                <p:nvPr/>
              </p:nvSpPr>
              <p:spPr bwMode="auto">
                <a:xfrm>
                  <a:off x="432" y="2352"/>
                  <a:ext cx="96" cy="96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tx1"/>
                  </a:solidFill>
                  <a:round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7" name="Group 19"/>
              <p:cNvGrpSpPr>
                <a:grpSpLocks/>
              </p:cNvGrpSpPr>
              <p:nvPr/>
            </p:nvGrpSpPr>
            <p:grpSpPr bwMode="auto">
              <a:xfrm>
                <a:off x="288" y="2880"/>
                <a:ext cx="384" cy="192"/>
                <a:chOff x="288" y="2304"/>
                <a:chExt cx="384" cy="192"/>
              </a:xfrm>
            </p:grpSpPr>
            <p:sp>
              <p:nvSpPr>
                <p:cNvPr id="37918" name="Rectangle 20"/>
                <p:cNvSpPr>
                  <a:spLocks noChangeArrowheads="1"/>
                </p:cNvSpPr>
                <p:nvPr/>
              </p:nvSpPr>
              <p:spPr bwMode="auto">
                <a:xfrm>
                  <a:off x="288" y="2304"/>
                  <a:ext cx="384" cy="192"/>
                </a:xfrm>
                <a:prstGeom prst="rect">
                  <a:avLst/>
                </a:prstGeom>
                <a:noFill/>
                <a:ln w="190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7919" name="Oval 21"/>
                <p:cNvSpPr>
                  <a:spLocks noChangeArrowheads="1"/>
                </p:cNvSpPr>
                <p:nvPr/>
              </p:nvSpPr>
              <p:spPr bwMode="auto">
                <a:xfrm>
                  <a:off x="432" y="2352"/>
                  <a:ext cx="96" cy="96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tx1"/>
                  </a:solidFill>
                  <a:round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</p:grpSp>
        </p:grpSp>
        <p:sp>
          <p:nvSpPr>
            <p:cNvPr id="37909" name="Text Box 23"/>
            <p:cNvSpPr txBox="1">
              <a:spLocks noChangeArrowheads="1"/>
            </p:cNvSpPr>
            <p:nvPr/>
          </p:nvSpPr>
          <p:spPr bwMode="auto">
            <a:xfrm>
              <a:off x="1308" y="1224"/>
              <a:ext cx="660" cy="21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</p:spPr>
          <p:txBody>
            <a:bodyPr wrap="none" lIns="45720" rIns="45720">
              <a:spAutoFit/>
            </a:bodyPr>
            <a:lstStyle/>
            <a:p>
              <a:r>
                <a:rPr lang="en-US"/>
                <a:t>ele_src</a:t>
              </a:r>
            </a:p>
          </p:txBody>
        </p:sp>
        <p:sp>
          <p:nvSpPr>
            <p:cNvPr id="37910" name="Freeform 24"/>
            <p:cNvSpPr>
              <a:spLocks/>
            </p:cNvSpPr>
            <p:nvPr/>
          </p:nvSpPr>
          <p:spPr bwMode="auto">
            <a:xfrm>
              <a:off x="1584" y="1776"/>
              <a:ext cx="3600" cy="488"/>
            </a:xfrm>
            <a:custGeom>
              <a:avLst/>
              <a:gdLst>
                <a:gd name="T0" fmla="*/ 0 w 3600"/>
                <a:gd name="T1" fmla="*/ 432 h 488"/>
                <a:gd name="T2" fmla="*/ 2736 w 3600"/>
                <a:gd name="T3" fmla="*/ 432 h 488"/>
                <a:gd name="T4" fmla="*/ 3408 w 3600"/>
                <a:gd name="T5" fmla="*/ 96 h 488"/>
                <a:gd name="T6" fmla="*/ 3600 w 3600"/>
                <a:gd name="T7" fmla="*/ 0 h 4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600"/>
                <a:gd name="T13" fmla="*/ 0 h 488"/>
                <a:gd name="T14" fmla="*/ 3600 w 3600"/>
                <a:gd name="T15" fmla="*/ 488 h 4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600" h="488">
                  <a:moveTo>
                    <a:pt x="0" y="432"/>
                  </a:moveTo>
                  <a:cubicBezTo>
                    <a:pt x="1084" y="460"/>
                    <a:pt x="2168" y="488"/>
                    <a:pt x="2736" y="432"/>
                  </a:cubicBezTo>
                  <a:cubicBezTo>
                    <a:pt x="3304" y="376"/>
                    <a:pt x="3264" y="168"/>
                    <a:pt x="3408" y="96"/>
                  </a:cubicBezTo>
                  <a:cubicBezTo>
                    <a:pt x="3552" y="24"/>
                    <a:pt x="3576" y="12"/>
                    <a:pt x="3600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7911" name="Freeform 25"/>
            <p:cNvSpPr>
              <a:spLocks/>
            </p:cNvSpPr>
            <p:nvPr/>
          </p:nvSpPr>
          <p:spPr bwMode="auto">
            <a:xfrm>
              <a:off x="1584" y="1294"/>
              <a:ext cx="2448" cy="932"/>
            </a:xfrm>
            <a:custGeom>
              <a:avLst/>
              <a:gdLst>
                <a:gd name="T0" fmla="*/ 0 w 2448"/>
                <a:gd name="T1" fmla="*/ 722 h 932"/>
                <a:gd name="T2" fmla="*/ 930 w 2448"/>
                <a:gd name="T3" fmla="*/ 812 h 932"/>
                <a:gd name="T4" fmla="*/ 2064 w 2448"/>
                <a:gd name="T5" fmla="*/ 818 h 932"/>
                <a:gd name="T6" fmla="*/ 2148 w 2448"/>
                <a:gd name="T7" fmla="*/ 128 h 932"/>
                <a:gd name="T8" fmla="*/ 2448 w 2448"/>
                <a:gd name="T9" fmla="*/ 50 h 9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48"/>
                <a:gd name="T16" fmla="*/ 0 h 932"/>
                <a:gd name="T17" fmla="*/ 2448 w 2448"/>
                <a:gd name="T18" fmla="*/ 932 h 9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48" h="932">
                  <a:moveTo>
                    <a:pt x="0" y="722"/>
                  </a:moveTo>
                  <a:cubicBezTo>
                    <a:pt x="155" y="737"/>
                    <a:pt x="586" y="796"/>
                    <a:pt x="930" y="812"/>
                  </a:cubicBezTo>
                  <a:cubicBezTo>
                    <a:pt x="1274" y="828"/>
                    <a:pt x="1861" y="932"/>
                    <a:pt x="2064" y="818"/>
                  </a:cubicBezTo>
                  <a:cubicBezTo>
                    <a:pt x="2267" y="704"/>
                    <a:pt x="2084" y="256"/>
                    <a:pt x="2148" y="128"/>
                  </a:cubicBezTo>
                  <a:cubicBezTo>
                    <a:pt x="2212" y="0"/>
                    <a:pt x="2386" y="66"/>
                    <a:pt x="2448" y="5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7912" name="Freeform 26"/>
            <p:cNvSpPr>
              <a:spLocks/>
            </p:cNvSpPr>
            <p:nvPr/>
          </p:nvSpPr>
          <p:spPr bwMode="auto">
            <a:xfrm>
              <a:off x="1584" y="1505"/>
              <a:ext cx="1584" cy="416"/>
            </a:xfrm>
            <a:custGeom>
              <a:avLst/>
              <a:gdLst>
                <a:gd name="T0" fmla="*/ 0 w 1584"/>
                <a:gd name="T1" fmla="*/ 319 h 416"/>
                <a:gd name="T2" fmla="*/ 960 w 1584"/>
                <a:gd name="T3" fmla="*/ 415 h 416"/>
                <a:gd name="T4" fmla="*/ 1296 w 1584"/>
                <a:gd name="T5" fmla="*/ 325 h 416"/>
                <a:gd name="T6" fmla="*/ 1422 w 1584"/>
                <a:gd name="T7" fmla="*/ 49 h 416"/>
                <a:gd name="T8" fmla="*/ 1584 w 1584"/>
                <a:gd name="T9" fmla="*/ 31 h 4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84"/>
                <a:gd name="T16" fmla="*/ 0 h 416"/>
                <a:gd name="T17" fmla="*/ 1584 w 1584"/>
                <a:gd name="T18" fmla="*/ 416 h 4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84" h="416">
                  <a:moveTo>
                    <a:pt x="0" y="319"/>
                  </a:moveTo>
                  <a:cubicBezTo>
                    <a:pt x="364" y="367"/>
                    <a:pt x="744" y="414"/>
                    <a:pt x="960" y="415"/>
                  </a:cubicBezTo>
                  <a:cubicBezTo>
                    <a:pt x="1176" y="416"/>
                    <a:pt x="1219" y="386"/>
                    <a:pt x="1296" y="325"/>
                  </a:cubicBezTo>
                  <a:cubicBezTo>
                    <a:pt x="1373" y="264"/>
                    <a:pt x="1374" y="98"/>
                    <a:pt x="1422" y="49"/>
                  </a:cubicBezTo>
                  <a:cubicBezTo>
                    <a:pt x="1470" y="0"/>
                    <a:pt x="1550" y="35"/>
                    <a:pt x="1584" y="31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7913" name="Freeform 27"/>
            <p:cNvSpPr>
              <a:spLocks/>
            </p:cNvSpPr>
            <p:nvPr/>
          </p:nvSpPr>
          <p:spPr bwMode="auto">
            <a:xfrm>
              <a:off x="1584" y="1384"/>
              <a:ext cx="816" cy="304"/>
            </a:xfrm>
            <a:custGeom>
              <a:avLst/>
              <a:gdLst>
                <a:gd name="T0" fmla="*/ 0 w 816"/>
                <a:gd name="T1" fmla="*/ 248 h 304"/>
                <a:gd name="T2" fmla="*/ 342 w 816"/>
                <a:gd name="T3" fmla="*/ 272 h 304"/>
                <a:gd name="T4" fmla="*/ 576 w 816"/>
                <a:gd name="T5" fmla="*/ 56 h 304"/>
                <a:gd name="T6" fmla="*/ 816 w 816"/>
                <a:gd name="T7" fmla="*/ 8 h 30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16"/>
                <a:gd name="T13" fmla="*/ 0 h 304"/>
                <a:gd name="T14" fmla="*/ 816 w 816"/>
                <a:gd name="T15" fmla="*/ 304 h 30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16" h="304">
                  <a:moveTo>
                    <a:pt x="0" y="248"/>
                  </a:moveTo>
                  <a:cubicBezTo>
                    <a:pt x="57" y="252"/>
                    <a:pt x="246" y="304"/>
                    <a:pt x="342" y="272"/>
                  </a:cubicBezTo>
                  <a:cubicBezTo>
                    <a:pt x="438" y="240"/>
                    <a:pt x="497" y="100"/>
                    <a:pt x="576" y="56"/>
                  </a:cubicBezTo>
                  <a:cubicBezTo>
                    <a:pt x="655" y="12"/>
                    <a:pt x="736" y="0"/>
                    <a:pt x="816" y="8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8" name="Group 44"/>
          <p:cNvGrpSpPr>
            <a:grpSpLocks/>
          </p:cNvGrpSpPr>
          <p:nvPr/>
        </p:nvGrpSpPr>
        <p:grpSpPr bwMode="auto">
          <a:xfrm>
            <a:off x="1371600" y="5065717"/>
            <a:ext cx="2590800" cy="1335088"/>
            <a:chOff x="864" y="3191"/>
            <a:chExt cx="1632" cy="841"/>
          </a:xfrm>
        </p:grpSpPr>
        <p:sp>
          <p:nvSpPr>
            <p:cNvPr id="37902" name="Rectangle 34"/>
            <p:cNvSpPr>
              <a:spLocks noChangeArrowheads="1"/>
            </p:cNvSpPr>
            <p:nvPr/>
          </p:nvSpPr>
          <p:spPr bwMode="auto">
            <a:xfrm>
              <a:off x="960" y="3504"/>
              <a:ext cx="1536" cy="528"/>
            </a:xfrm>
            <a:prstGeom prst="rect">
              <a:avLst/>
            </a:prstGeom>
            <a:noFill/>
            <a:ln w="57150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7903" name="Text Box 42"/>
            <p:cNvSpPr txBox="1">
              <a:spLocks noChangeArrowheads="1"/>
            </p:cNvSpPr>
            <p:nvPr/>
          </p:nvSpPr>
          <p:spPr bwMode="auto">
            <a:xfrm>
              <a:off x="864" y="3191"/>
              <a:ext cx="1432" cy="21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</p:spPr>
          <p:txBody>
            <a:bodyPr wrap="none" lIns="45720" rIns="45720">
              <a:spAutoFit/>
            </a:bodyPr>
            <a:lstStyle/>
            <a:p>
              <a:r>
                <a:rPr lang="en-US" sz="1600" dirty="0" err="1">
                  <a:latin typeface="Calibri" pitchFamily="34" charset="0"/>
                </a:rPr>
                <a:t>malloc</a:t>
              </a:r>
              <a:r>
                <a:rPr lang="en-US" sz="1600" dirty="0">
                  <a:latin typeface="Calibri" pitchFamily="34" charset="0"/>
                </a:rPr>
                <a:t>(</a:t>
              </a:r>
              <a:r>
                <a:rPr lang="en-US" sz="1600" dirty="0" err="1">
                  <a:latin typeface="Calibri" pitchFamily="34" charset="0"/>
                </a:rPr>
                <a:t>ele_cnt</a:t>
              </a:r>
              <a:r>
                <a:rPr lang="en-US" sz="1600" dirty="0">
                  <a:latin typeface="Calibri" pitchFamily="34" charset="0"/>
                </a:rPr>
                <a:t> * </a:t>
              </a:r>
              <a:r>
                <a:rPr lang="en-US" sz="1600" dirty="0" err="1">
                  <a:latin typeface="Calibri" pitchFamily="34" charset="0"/>
                </a:rPr>
                <a:t>ele_size</a:t>
              </a:r>
              <a:r>
                <a:rPr lang="en-US" sz="1600" dirty="0">
                  <a:latin typeface="Calibri" pitchFamily="34" charset="0"/>
                </a:rPr>
                <a:t>)</a:t>
              </a:r>
            </a:p>
          </p:txBody>
        </p:sp>
      </p:grpSp>
      <p:grpSp>
        <p:nvGrpSpPr>
          <p:cNvPr id="9" name="Group 41"/>
          <p:cNvGrpSpPr>
            <a:grpSpLocks/>
          </p:cNvGrpSpPr>
          <p:nvPr/>
        </p:nvGrpSpPr>
        <p:grpSpPr bwMode="auto">
          <a:xfrm>
            <a:off x="1524000" y="5562600"/>
            <a:ext cx="2438400" cy="838200"/>
            <a:chOff x="2976" y="3504"/>
            <a:chExt cx="1536" cy="528"/>
          </a:xfrm>
        </p:grpSpPr>
        <p:grpSp>
          <p:nvGrpSpPr>
            <p:cNvPr id="10" name="Group 35"/>
            <p:cNvGrpSpPr>
              <a:grpSpLocks/>
            </p:cNvGrpSpPr>
            <p:nvPr/>
          </p:nvGrpSpPr>
          <p:grpSpPr bwMode="auto">
            <a:xfrm>
              <a:off x="2976" y="3504"/>
              <a:ext cx="1536" cy="528"/>
              <a:chOff x="960" y="3504"/>
              <a:chExt cx="1536" cy="528"/>
            </a:xfrm>
          </p:grpSpPr>
          <p:sp>
            <p:nvSpPr>
              <p:cNvPr id="37898" name="Rectangle 36"/>
              <p:cNvSpPr>
                <a:spLocks noChangeArrowheads="1"/>
              </p:cNvSpPr>
              <p:nvPr/>
            </p:nvSpPr>
            <p:spPr bwMode="auto">
              <a:xfrm>
                <a:off x="960" y="3504"/>
                <a:ext cx="384" cy="528"/>
              </a:xfrm>
              <a:prstGeom prst="rect">
                <a:avLst/>
              </a:prstGeom>
              <a:solidFill>
                <a:srgbClr val="FFCCFF"/>
              </a:solidFill>
              <a:ln w="9525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7899" name="Rectangle 37"/>
              <p:cNvSpPr>
                <a:spLocks noChangeArrowheads="1"/>
              </p:cNvSpPr>
              <p:nvPr/>
            </p:nvSpPr>
            <p:spPr bwMode="auto">
              <a:xfrm>
                <a:off x="1344" y="3504"/>
                <a:ext cx="384" cy="528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7900" name="Rectangle 38"/>
              <p:cNvSpPr>
                <a:spLocks noChangeArrowheads="1"/>
              </p:cNvSpPr>
              <p:nvPr/>
            </p:nvSpPr>
            <p:spPr bwMode="auto">
              <a:xfrm>
                <a:off x="1728" y="3504"/>
                <a:ext cx="384" cy="528"/>
              </a:xfrm>
              <a:prstGeom prst="rect">
                <a:avLst/>
              </a:prstGeom>
              <a:solidFill>
                <a:srgbClr val="FFCC99"/>
              </a:solidFill>
              <a:ln w="9525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7901" name="Rectangle 39"/>
              <p:cNvSpPr>
                <a:spLocks noChangeArrowheads="1"/>
              </p:cNvSpPr>
              <p:nvPr/>
            </p:nvSpPr>
            <p:spPr bwMode="auto">
              <a:xfrm>
                <a:off x="2112" y="3504"/>
                <a:ext cx="384" cy="528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37897" name="Rectangle 40"/>
            <p:cNvSpPr>
              <a:spLocks noChangeArrowheads="1"/>
            </p:cNvSpPr>
            <p:nvPr/>
          </p:nvSpPr>
          <p:spPr bwMode="auto">
            <a:xfrm>
              <a:off x="2976" y="3504"/>
              <a:ext cx="1536" cy="528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38" name="Rectangle 14"/>
          <p:cNvSpPr>
            <a:spLocks noChangeArrowheads="1"/>
          </p:cNvSpPr>
          <p:nvPr/>
        </p:nvSpPr>
        <p:spPr bwMode="auto">
          <a:xfrm>
            <a:off x="1600200" y="3460189"/>
            <a:ext cx="609600" cy="304800"/>
          </a:xfrm>
          <a:prstGeom prst="rect">
            <a:avLst/>
          </a:prstGeom>
          <a:noFill/>
          <a:ln w="19050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lIns="45720" rIns="45720"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46974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XDR Code</a:t>
            </a:r>
          </a:p>
        </p:txBody>
      </p:sp>
      <p:sp>
        <p:nvSpPr>
          <p:cNvPr id="38915" name="Rectangle 4"/>
          <p:cNvSpPr>
            <a:spLocks noChangeArrowheads="1"/>
          </p:cNvSpPr>
          <p:nvPr/>
        </p:nvSpPr>
        <p:spPr bwMode="auto">
          <a:xfrm>
            <a:off x="381000" y="1400175"/>
            <a:ext cx="8531225" cy="4772025"/>
          </a:xfrm>
          <a:prstGeom prst="rect">
            <a:avLst/>
          </a:prstGeom>
          <a:solidFill>
            <a:srgbClr val="F7F5CD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void*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copy_elements(void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ele_src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[],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ele_cnt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ele_size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/*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 * Allocate buffer for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ele_cnt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objects, each of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ele_size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bytes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 * and copy from locations designated by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ele_src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 */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void *result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malloc(ele_cnt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*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ele_size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if (result == NULL)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/*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malloc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failed */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return NULL;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void *next = result;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ele_cnt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++) {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/* Copy object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to destination */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memcpy(next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ele_src[i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ele_size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/* Move pointer to next memory region */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next +=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ele_size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result;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27968702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XDR Vulnerability</a:t>
            </a:r>
          </a:p>
        </p:txBody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089150"/>
            <a:ext cx="8307387" cy="454025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What if:</a:t>
            </a:r>
          </a:p>
          <a:p>
            <a:pPr lvl="1" eaLnBrk="1" hangingPunct="1">
              <a:defRPr/>
            </a:pPr>
            <a:r>
              <a:rPr lang="en-US" b="1" dirty="0" err="1">
                <a:latin typeface="Courier New" pitchFamily="49" charset="0"/>
              </a:rPr>
              <a:t>ele_cnt</a:t>
            </a:r>
            <a:r>
              <a:rPr lang="en-US" b="1" dirty="0">
                <a:latin typeface="Courier New" pitchFamily="49" charset="0"/>
              </a:rPr>
              <a:t> </a:t>
            </a:r>
            <a:r>
              <a:rPr lang="en-US" dirty="0"/>
              <a:t>	= 2</a:t>
            </a:r>
            <a:r>
              <a:rPr lang="en-US" baseline="30000" dirty="0"/>
              <a:t>20</a:t>
            </a:r>
            <a:r>
              <a:rPr lang="en-US" dirty="0"/>
              <a:t> + 1</a:t>
            </a:r>
          </a:p>
          <a:p>
            <a:pPr lvl="1" eaLnBrk="1" hangingPunct="1">
              <a:defRPr/>
            </a:pPr>
            <a:r>
              <a:rPr lang="en-US" b="1" dirty="0" err="1">
                <a:latin typeface="Courier New" pitchFamily="49" charset="0"/>
              </a:rPr>
              <a:t>ele_size</a:t>
            </a:r>
            <a:r>
              <a:rPr lang="en-US" dirty="0"/>
              <a:t> 	= 4096 		= 2</a:t>
            </a:r>
            <a:r>
              <a:rPr lang="en-US" baseline="30000" dirty="0"/>
              <a:t>12</a:t>
            </a:r>
          </a:p>
          <a:p>
            <a:pPr lvl="1" eaLnBrk="1" hangingPunct="1">
              <a:defRPr/>
            </a:pPr>
            <a:r>
              <a:rPr lang="en-US" dirty="0"/>
              <a:t>Allocation	= ??</a:t>
            </a:r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r>
              <a:rPr lang="en-US" dirty="0"/>
              <a:t>How can I make this function secure?</a:t>
            </a:r>
          </a:p>
        </p:txBody>
      </p:sp>
      <p:sp>
        <p:nvSpPr>
          <p:cNvPr id="39940" name="Text Box 4"/>
          <p:cNvSpPr txBox="1">
            <a:spLocks noChangeArrowheads="1"/>
          </p:cNvSpPr>
          <p:nvPr/>
        </p:nvSpPr>
        <p:spPr bwMode="auto">
          <a:xfrm>
            <a:off x="381000" y="1367135"/>
            <a:ext cx="3371500" cy="46166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none" lIns="45720" rIns="45720">
            <a:spAutoFit/>
          </a:bodyPr>
          <a:lstStyle/>
          <a:p>
            <a:r>
              <a:rPr lang="en-US" sz="2400" dirty="0" err="1">
                <a:latin typeface="Calibri" pitchFamily="34" charset="0"/>
              </a:rPr>
              <a:t>malloc</a:t>
            </a:r>
            <a:r>
              <a:rPr lang="en-US" sz="2400" dirty="0">
                <a:latin typeface="Calibri" pitchFamily="34" charset="0"/>
              </a:rPr>
              <a:t>(</a:t>
            </a:r>
            <a:r>
              <a:rPr lang="en-US" sz="2400" dirty="0" err="1">
                <a:latin typeface="Calibri" pitchFamily="34" charset="0"/>
              </a:rPr>
              <a:t>ele_cnt</a:t>
            </a:r>
            <a:r>
              <a:rPr lang="en-US" sz="2400" dirty="0">
                <a:latin typeface="Calibri" pitchFamily="34" charset="0"/>
              </a:rPr>
              <a:t> * </a:t>
            </a:r>
            <a:r>
              <a:rPr lang="en-US" sz="2400" dirty="0" err="1">
                <a:latin typeface="Calibri" pitchFamily="34" charset="0"/>
              </a:rPr>
              <a:t>ele_size</a:t>
            </a:r>
            <a:r>
              <a:rPr lang="en-US" sz="2400" dirty="0">
                <a:latin typeface="Calibri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4568301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2"/>
          <p:cNvSpPr txBox="1">
            <a:spLocks noChangeArrowheads="1"/>
          </p:cNvSpPr>
          <p:nvPr/>
        </p:nvSpPr>
        <p:spPr bwMode="auto">
          <a:xfrm>
            <a:off x="381000" y="3733800"/>
            <a:ext cx="4495800" cy="646331"/>
          </a:xfrm>
          <a:prstGeom prst="rect">
            <a:avLst/>
          </a:prstGeom>
          <a:solidFill>
            <a:srgbClr val="FFFF99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tabLst>
                <a:tab pos="228600" algn="l"/>
              </a:tabLst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leaq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	(%rax,%rax,2), %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rax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28600" algn="l"/>
              </a:tabLst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salq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	$2, %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rax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6915" name="Rectangle 3"/>
          <p:cNvSpPr>
            <a:spLocks noGrp="1" noChangeArrowheads="1"/>
          </p:cNvSpPr>
          <p:nvPr>
            <p:ph type="title"/>
          </p:nvPr>
        </p:nvSpPr>
        <p:spPr>
          <a:xfrm>
            <a:off x="296862" y="457200"/>
            <a:ext cx="7170738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Compiled Multiplication Code</a:t>
            </a:r>
          </a:p>
        </p:txBody>
      </p:sp>
      <p:sp>
        <p:nvSpPr>
          <p:cNvPr id="4301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90513" y="5257800"/>
            <a:ext cx="8307387" cy="1187450"/>
          </a:xfrm>
        </p:spPr>
        <p:txBody>
          <a:bodyPr/>
          <a:lstStyle/>
          <a:p>
            <a:r>
              <a:rPr lang="en-US" dirty="0"/>
              <a:t>C compiler automatically generates shift/add code when multiplying by constant</a:t>
            </a:r>
          </a:p>
        </p:txBody>
      </p:sp>
      <p:sp>
        <p:nvSpPr>
          <p:cNvPr id="43013" name="Text Box 5"/>
          <p:cNvSpPr txBox="1">
            <a:spLocks noChangeArrowheads="1"/>
          </p:cNvSpPr>
          <p:nvPr/>
        </p:nvSpPr>
        <p:spPr bwMode="auto">
          <a:xfrm>
            <a:off x="381000" y="1600200"/>
            <a:ext cx="2895600" cy="1200329"/>
          </a:xfrm>
          <a:prstGeom prst="rect">
            <a:avLst/>
          </a:prstGeom>
          <a:solidFill>
            <a:srgbClr val="DBF2DA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long mul12(long x)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return x*12;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3014" name="Text Box 6"/>
          <p:cNvSpPr txBox="1">
            <a:spLocks noChangeArrowheads="1"/>
          </p:cNvSpPr>
          <p:nvPr/>
        </p:nvSpPr>
        <p:spPr bwMode="auto">
          <a:xfrm>
            <a:off x="5486400" y="3733800"/>
            <a:ext cx="2514600" cy="646331"/>
          </a:xfrm>
          <a:prstGeom prst="rect">
            <a:avLst/>
          </a:prstGeom>
          <a:solidFill>
            <a:srgbClr val="FFFF99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  <a:tabLst>
                <a:tab pos="228600" algn="l"/>
              </a:tabLst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t &lt;-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x+x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*2</a:t>
            </a:r>
          </a:p>
          <a:p>
            <a:pPr>
              <a:lnSpc>
                <a:spcPct val="100000"/>
              </a:lnSpc>
              <a:tabLst>
                <a:tab pos="228600" algn="l"/>
              </a:tabLst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return t &lt;&lt; 2;</a:t>
            </a:r>
          </a:p>
        </p:txBody>
      </p:sp>
      <p:sp>
        <p:nvSpPr>
          <p:cNvPr id="43015" name="Text Box 7"/>
          <p:cNvSpPr txBox="1">
            <a:spLocks noChangeArrowheads="1"/>
          </p:cNvSpPr>
          <p:nvPr/>
        </p:nvSpPr>
        <p:spPr bwMode="auto">
          <a:xfrm>
            <a:off x="814388" y="1179513"/>
            <a:ext cx="1212833" cy="400110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none" lIns="45720" rIns="45720">
            <a:spAutoFit/>
          </a:bodyPr>
          <a:lstStyle/>
          <a:p>
            <a:pPr algn="ctr"/>
            <a:r>
              <a:rPr lang="en-US" sz="2000" dirty="0">
                <a:latin typeface="Calibri" pitchFamily="34" charset="0"/>
              </a:rPr>
              <a:t>C Function</a:t>
            </a:r>
          </a:p>
        </p:txBody>
      </p:sp>
      <p:sp>
        <p:nvSpPr>
          <p:cNvPr id="43016" name="Text Box 8"/>
          <p:cNvSpPr txBox="1">
            <a:spLocks noChangeArrowheads="1"/>
          </p:cNvSpPr>
          <p:nvPr/>
        </p:nvSpPr>
        <p:spPr bwMode="auto">
          <a:xfrm>
            <a:off x="642938" y="3254375"/>
            <a:ext cx="3530647" cy="400110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none" lIns="45720" rIns="45720">
            <a:spAutoFit/>
          </a:bodyPr>
          <a:lstStyle/>
          <a:p>
            <a:pPr algn="ctr"/>
            <a:r>
              <a:rPr lang="en-US" sz="2000" dirty="0">
                <a:latin typeface="Calibri" pitchFamily="34" charset="0"/>
              </a:rPr>
              <a:t>Compiled Arithmetic Operations</a:t>
            </a:r>
          </a:p>
        </p:txBody>
      </p:sp>
      <p:sp>
        <p:nvSpPr>
          <p:cNvPr id="43017" name="Text Box 9"/>
          <p:cNvSpPr txBox="1">
            <a:spLocks noChangeArrowheads="1"/>
          </p:cNvSpPr>
          <p:nvPr/>
        </p:nvSpPr>
        <p:spPr bwMode="auto">
          <a:xfrm>
            <a:off x="5897563" y="3254375"/>
            <a:ext cx="1351524" cy="400110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none" lIns="45720" rIns="45720">
            <a:spAutoFit/>
          </a:bodyPr>
          <a:lstStyle/>
          <a:p>
            <a:pPr algn="ctr"/>
            <a:r>
              <a:rPr lang="en-US" sz="2000" dirty="0">
                <a:latin typeface="Calibri" pitchFamily="34" charset="0"/>
              </a:rPr>
              <a:t>Explanation</a:t>
            </a:r>
          </a:p>
        </p:txBody>
      </p:sp>
    </p:spTree>
  </p:cSld>
  <p:clrMapOvr>
    <a:masterClrMapping/>
  </p:clrMapOvr>
  <p:transition/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 Box 2"/>
          <p:cNvSpPr txBox="1">
            <a:spLocks noChangeArrowheads="1"/>
          </p:cNvSpPr>
          <p:nvPr/>
        </p:nvSpPr>
        <p:spPr bwMode="auto">
          <a:xfrm>
            <a:off x="533400" y="3897868"/>
            <a:ext cx="4495800" cy="369332"/>
          </a:xfrm>
          <a:prstGeom prst="rect">
            <a:avLst/>
          </a:prstGeom>
          <a:solidFill>
            <a:srgbClr val="FFFF99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  <a:tabLst>
                <a:tab pos="228600" algn="l"/>
              </a:tabLst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shrq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	$3, %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rax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1011" name="Rectangle 3"/>
          <p:cNvSpPr>
            <a:spLocks noGrp="1" noChangeArrowheads="1"/>
          </p:cNvSpPr>
          <p:nvPr>
            <p:ph type="title"/>
          </p:nvPr>
        </p:nvSpPr>
        <p:spPr>
          <a:xfrm>
            <a:off x="304800" y="569912"/>
            <a:ext cx="7924800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Compiled Unsigned Division Code</a:t>
            </a:r>
          </a:p>
        </p:txBody>
      </p:sp>
      <p:sp>
        <p:nvSpPr>
          <p:cNvPr id="17101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90513" y="4953000"/>
            <a:ext cx="8307387" cy="1187450"/>
          </a:xfrm>
        </p:spPr>
        <p:txBody>
          <a:bodyPr/>
          <a:lstStyle/>
          <a:p>
            <a:pPr>
              <a:defRPr/>
            </a:pPr>
            <a:r>
              <a:rPr lang="en-US" dirty="0"/>
              <a:t>Uses logical shift for unsigned</a:t>
            </a:r>
          </a:p>
          <a:p>
            <a:pPr eaLnBrk="1" hangingPunct="1">
              <a:defRPr/>
            </a:pPr>
            <a:r>
              <a:rPr lang="en-US" dirty="0"/>
              <a:t>For Java Users </a:t>
            </a:r>
          </a:p>
          <a:p>
            <a:pPr lvl="1" eaLnBrk="1" hangingPunct="1">
              <a:defRPr/>
            </a:pPr>
            <a:r>
              <a:rPr lang="en-US" dirty="0"/>
              <a:t>Logical shift written as </a:t>
            </a:r>
            <a:r>
              <a:rPr lang="en-US" dirty="0">
                <a:latin typeface="Courier New" pitchFamily="49" charset="0"/>
              </a:rPr>
              <a:t>&gt;&gt;&gt;</a:t>
            </a:r>
          </a:p>
        </p:txBody>
      </p:sp>
      <p:sp>
        <p:nvSpPr>
          <p:cNvPr id="44037" name="Text Box 5"/>
          <p:cNvSpPr txBox="1">
            <a:spLocks noChangeArrowheads="1"/>
          </p:cNvSpPr>
          <p:nvPr/>
        </p:nvSpPr>
        <p:spPr bwMode="auto">
          <a:xfrm>
            <a:off x="533400" y="1764268"/>
            <a:ext cx="4572000" cy="1477328"/>
          </a:xfrm>
          <a:prstGeom prst="rect">
            <a:avLst/>
          </a:prstGeom>
          <a:solidFill>
            <a:srgbClr val="E0F4E3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unsigned long udiv8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      (unsigned long x)</a:t>
            </a:r>
          </a:p>
          <a:p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  return x/8;</a:t>
            </a:r>
          </a:p>
          <a:p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4038" name="Text Box 6"/>
          <p:cNvSpPr txBox="1">
            <a:spLocks noChangeArrowheads="1"/>
          </p:cNvSpPr>
          <p:nvPr/>
        </p:nvSpPr>
        <p:spPr bwMode="auto">
          <a:xfrm>
            <a:off x="5486400" y="3886200"/>
            <a:ext cx="3352800" cy="646331"/>
          </a:xfrm>
          <a:prstGeom prst="rect">
            <a:avLst/>
          </a:prstGeom>
          <a:solidFill>
            <a:srgbClr val="FFFF99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tabLst>
                <a:tab pos="228600" algn="l"/>
              </a:tabLst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# Logical shift</a:t>
            </a:r>
          </a:p>
          <a:p>
            <a:pPr>
              <a:tabLst>
                <a:tab pos="228600" algn="l"/>
              </a:tabLst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return x &gt;&gt; 3;</a:t>
            </a:r>
          </a:p>
        </p:txBody>
      </p:sp>
      <p:sp>
        <p:nvSpPr>
          <p:cNvPr id="44039" name="Text Box 7"/>
          <p:cNvSpPr txBox="1">
            <a:spLocks noChangeArrowheads="1"/>
          </p:cNvSpPr>
          <p:nvPr/>
        </p:nvSpPr>
        <p:spPr bwMode="auto">
          <a:xfrm>
            <a:off x="457200" y="1343581"/>
            <a:ext cx="1212833" cy="400110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none" lIns="45720" rIns="45720">
            <a:spAutoFit/>
          </a:bodyPr>
          <a:lstStyle/>
          <a:p>
            <a:pPr algn="ctr"/>
            <a:r>
              <a:rPr lang="en-US" sz="2000" dirty="0">
                <a:latin typeface="Calibri" pitchFamily="34" charset="0"/>
              </a:rPr>
              <a:t>C Function</a:t>
            </a:r>
          </a:p>
        </p:txBody>
      </p:sp>
      <p:sp>
        <p:nvSpPr>
          <p:cNvPr id="44040" name="Text Box 8"/>
          <p:cNvSpPr txBox="1">
            <a:spLocks noChangeArrowheads="1"/>
          </p:cNvSpPr>
          <p:nvPr/>
        </p:nvSpPr>
        <p:spPr bwMode="auto">
          <a:xfrm>
            <a:off x="457200" y="3497758"/>
            <a:ext cx="3530647" cy="400110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none" lIns="45720" rIns="45720">
            <a:spAutoFit/>
          </a:bodyPr>
          <a:lstStyle/>
          <a:p>
            <a:pPr algn="ctr"/>
            <a:r>
              <a:rPr lang="en-US" sz="2000" dirty="0">
                <a:latin typeface="Calibri" pitchFamily="34" charset="0"/>
              </a:rPr>
              <a:t>Compiled Arithmetic Operations</a:t>
            </a:r>
          </a:p>
        </p:txBody>
      </p:sp>
      <p:sp>
        <p:nvSpPr>
          <p:cNvPr id="44041" name="Text Box 9"/>
          <p:cNvSpPr txBox="1">
            <a:spLocks noChangeArrowheads="1"/>
          </p:cNvSpPr>
          <p:nvPr/>
        </p:nvSpPr>
        <p:spPr bwMode="auto">
          <a:xfrm>
            <a:off x="5410200" y="3505200"/>
            <a:ext cx="1351524" cy="400110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none" lIns="45720" rIns="45720">
            <a:spAutoFit/>
          </a:bodyPr>
          <a:lstStyle/>
          <a:p>
            <a:pPr algn="ctr"/>
            <a:r>
              <a:rPr lang="en-US" sz="2000" dirty="0">
                <a:latin typeface="Calibri" pitchFamily="34" charset="0"/>
              </a:rPr>
              <a:t>Explanation</a:t>
            </a: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/>
              <a:t>Boolean Algebra</a:t>
            </a:r>
          </a:p>
        </p:txBody>
      </p:sp>
      <p:sp>
        <p:nvSpPr>
          <p:cNvPr id="56325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Developed by George Boole in 19th Century</a:t>
            </a:r>
          </a:p>
          <a:p>
            <a:pPr marL="552450" lvl="1" eaLnBrk="1" hangingPunct="1"/>
            <a:r>
              <a:rPr lang="en-US" dirty="0"/>
              <a:t>Algebraic representation of logic</a:t>
            </a:r>
          </a:p>
          <a:p>
            <a:pPr marL="838200" lvl="2" eaLnBrk="1" hangingPunct="1"/>
            <a:r>
              <a:rPr lang="en-US" dirty="0"/>
              <a:t>Encode “True” as 1 and “False” as 0</a:t>
            </a:r>
          </a:p>
        </p:txBody>
      </p:sp>
      <p:sp>
        <p:nvSpPr>
          <p:cNvPr id="56326" name="Rectangle 5"/>
          <p:cNvSpPr>
            <a:spLocks/>
          </p:cNvSpPr>
          <p:nvPr/>
        </p:nvSpPr>
        <p:spPr bwMode="auto">
          <a:xfrm>
            <a:off x="317500" y="2603500"/>
            <a:ext cx="3746500" cy="825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eaLnBrk="1" hangingPunct="1">
              <a:spcBef>
                <a:spcPts val="575"/>
              </a:spcBef>
            </a:pPr>
            <a:r>
              <a:rPr lang="en-US" b="0" dirty="0">
                <a:solidFill>
                  <a:srgbClr val="0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And</a:t>
            </a:r>
          </a:p>
          <a:p>
            <a:pPr eaLnBrk="1" hangingPunct="1">
              <a:spcBef>
                <a:spcPts val="575"/>
              </a:spcBef>
              <a:buClr>
                <a:srgbClr val="980002"/>
              </a:buClr>
              <a:buSzPct val="60000"/>
              <a:buFont typeface="Wingdings" charset="2"/>
              <a:buChar char="n"/>
            </a:pPr>
            <a:r>
              <a:rPr lang="en-US" sz="2000" b="0" dirty="0">
                <a:solidFill>
                  <a:srgbClr val="0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A&amp;B = 1 when both A=1 and B=1</a:t>
            </a:r>
          </a:p>
        </p:txBody>
      </p:sp>
      <p:pic>
        <p:nvPicPr>
          <p:cNvPr id="56327" name="Picture 6"/>
          <p:cNvPicPr>
            <a:picLocks noChangeArrowheads="1"/>
          </p:cNvPicPr>
          <p:nvPr/>
        </p:nvPicPr>
        <p:blipFill>
          <a:blip r:embed="rId2"/>
          <a:srcRect r="77623"/>
          <a:stretch>
            <a:fillRect/>
          </a:stretch>
        </p:blipFill>
        <p:spPr bwMode="auto">
          <a:xfrm>
            <a:off x="584200" y="3429000"/>
            <a:ext cx="1397000" cy="1376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6328" name="Rectangle 7"/>
          <p:cNvSpPr>
            <a:spLocks/>
          </p:cNvSpPr>
          <p:nvPr/>
        </p:nvSpPr>
        <p:spPr bwMode="auto">
          <a:xfrm>
            <a:off x="4419600" y="2603500"/>
            <a:ext cx="3746500" cy="825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eaLnBrk="1" hangingPunct="1">
              <a:spcBef>
                <a:spcPts val="575"/>
              </a:spcBef>
            </a:pPr>
            <a:r>
              <a:rPr lang="en-US" b="0" dirty="0">
                <a:solidFill>
                  <a:srgbClr val="0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Or</a:t>
            </a:r>
          </a:p>
          <a:p>
            <a:pPr eaLnBrk="1" hangingPunct="1">
              <a:spcBef>
                <a:spcPts val="575"/>
              </a:spcBef>
              <a:buClr>
                <a:srgbClr val="980002"/>
              </a:buClr>
              <a:buSzPct val="60000"/>
              <a:buFont typeface="Wingdings" charset="2"/>
              <a:buChar char="n"/>
            </a:pPr>
            <a:r>
              <a:rPr lang="en-US" sz="2000" b="0" dirty="0">
                <a:solidFill>
                  <a:srgbClr val="0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A|B = 1 when either A=1 or B=1</a:t>
            </a:r>
          </a:p>
        </p:txBody>
      </p:sp>
      <p:pic>
        <p:nvPicPr>
          <p:cNvPr id="56329" name="Picture 8"/>
          <p:cNvPicPr>
            <a:picLocks noChangeArrowheads="1"/>
          </p:cNvPicPr>
          <p:nvPr/>
        </p:nvPicPr>
        <p:blipFill>
          <a:blip r:embed="rId3"/>
          <a:srcRect r="77623"/>
          <a:stretch>
            <a:fillRect/>
          </a:stretch>
        </p:blipFill>
        <p:spPr bwMode="auto">
          <a:xfrm>
            <a:off x="4762500" y="3436938"/>
            <a:ext cx="1397000" cy="1376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6330" name="Picture 9"/>
          <p:cNvPicPr>
            <a:picLocks noChangeArrowheads="1"/>
          </p:cNvPicPr>
          <p:nvPr/>
        </p:nvPicPr>
        <p:blipFill>
          <a:blip r:embed="rId4"/>
          <a:srcRect r="77623"/>
          <a:stretch>
            <a:fillRect/>
          </a:stretch>
        </p:blipFill>
        <p:spPr bwMode="auto">
          <a:xfrm>
            <a:off x="584200" y="5461000"/>
            <a:ext cx="1397000" cy="1376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6331" name="Rectangle 10"/>
          <p:cNvSpPr>
            <a:spLocks/>
          </p:cNvSpPr>
          <p:nvPr/>
        </p:nvSpPr>
        <p:spPr bwMode="auto">
          <a:xfrm>
            <a:off x="317500" y="4635500"/>
            <a:ext cx="2095500" cy="825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eaLnBrk="1" hangingPunct="1">
              <a:spcBef>
                <a:spcPts val="575"/>
              </a:spcBef>
            </a:pPr>
            <a:r>
              <a:rPr lang="en-US" b="0" dirty="0">
                <a:solidFill>
                  <a:srgbClr val="0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Not</a:t>
            </a:r>
          </a:p>
          <a:p>
            <a:pPr eaLnBrk="1" hangingPunct="1">
              <a:spcBef>
                <a:spcPts val="575"/>
              </a:spcBef>
              <a:buClr>
                <a:srgbClr val="980002"/>
              </a:buClr>
              <a:buSzPct val="60000"/>
              <a:buFont typeface="Wingdings" charset="2"/>
              <a:buChar char="n"/>
            </a:pPr>
            <a:r>
              <a:rPr lang="en-US" sz="2000" b="0" dirty="0">
                <a:solidFill>
                  <a:srgbClr val="0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~A = 1 when A=0</a:t>
            </a:r>
          </a:p>
        </p:txBody>
      </p:sp>
      <p:pic>
        <p:nvPicPr>
          <p:cNvPr id="56332" name="Picture 11"/>
          <p:cNvPicPr>
            <a:picLocks noChangeArrowheads="1"/>
          </p:cNvPicPr>
          <p:nvPr/>
        </p:nvPicPr>
        <p:blipFill>
          <a:blip r:embed="rId5"/>
          <a:srcRect r="77623"/>
          <a:stretch>
            <a:fillRect/>
          </a:stretch>
        </p:blipFill>
        <p:spPr bwMode="auto">
          <a:xfrm>
            <a:off x="4762500" y="5468938"/>
            <a:ext cx="1397000" cy="1376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6333" name="Rectangle 12"/>
          <p:cNvSpPr>
            <a:spLocks/>
          </p:cNvSpPr>
          <p:nvPr/>
        </p:nvSpPr>
        <p:spPr bwMode="auto">
          <a:xfrm>
            <a:off x="3568700" y="4635500"/>
            <a:ext cx="5181600" cy="825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eaLnBrk="1" hangingPunct="1">
              <a:spcBef>
                <a:spcPts val="575"/>
              </a:spcBef>
            </a:pPr>
            <a:r>
              <a:rPr lang="en-US" b="0" dirty="0">
                <a:solidFill>
                  <a:srgbClr val="0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Exclusive-Or (</a:t>
            </a:r>
            <a:r>
              <a:rPr lang="en-US" b="0" dirty="0" err="1">
                <a:solidFill>
                  <a:srgbClr val="0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Xor</a:t>
            </a:r>
            <a:r>
              <a:rPr lang="en-US" b="0" dirty="0">
                <a:solidFill>
                  <a:srgbClr val="0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)</a:t>
            </a:r>
          </a:p>
          <a:p>
            <a:pPr eaLnBrk="1" hangingPunct="1">
              <a:spcBef>
                <a:spcPts val="575"/>
              </a:spcBef>
              <a:buClr>
                <a:srgbClr val="980002"/>
              </a:buClr>
              <a:buSzPct val="60000"/>
              <a:buFont typeface="Wingdings" charset="2"/>
              <a:buChar char="n"/>
            </a:pPr>
            <a:r>
              <a:rPr lang="en-US" sz="2000" b="0" dirty="0">
                <a:solidFill>
                  <a:srgbClr val="0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A^B = 1 when either A=1 or B=1, but not both</a:t>
            </a:r>
          </a:p>
        </p:txBody>
      </p:sp>
    </p:spTree>
  </p:cSld>
  <p:clrMapOvr>
    <a:masterClrMapping/>
  </p:clrMapOvr>
  <p:transition/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533400"/>
            <a:ext cx="8356600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Signed Power-of-2 Divide with Shift</a:t>
            </a:r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220788"/>
            <a:ext cx="8307387" cy="1268412"/>
          </a:xfrm>
        </p:spPr>
        <p:txBody>
          <a:bodyPr/>
          <a:lstStyle/>
          <a:p>
            <a:pPr eaLnBrk="1" hangingPunct="1">
              <a:tabLst>
                <a:tab pos="2971800" algn="l"/>
              </a:tabLst>
              <a:defRPr/>
            </a:pPr>
            <a:r>
              <a:rPr lang="en-US" dirty="0"/>
              <a:t>Quotient of Signed by Power of 2</a:t>
            </a:r>
          </a:p>
          <a:p>
            <a:pPr lvl="1" eaLnBrk="1" hangingPunct="1">
              <a:tabLst>
                <a:tab pos="2971800" algn="l"/>
              </a:tabLst>
              <a:defRPr/>
            </a:pPr>
            <a:r>
              <a:rPr lang="en-US" b="1" dirty="0">
                <a:latin typeface="Courier New" pitchFamily="49" charset="0"/>
              </a:rPr>
              <a:t>x &gt;&gt; k</a:t>
            </a:r>
            <a:r>
              <a:rPr lang="en-US" b="1" dirty="0"/>
              <a:t> </a:t>
            </a:r>
            <a:r>
              <a:rPr lang="en-US" dirty="0"/>
              <a:t>gives  </a:t>
            </a:r>
            <a:r>
              <a:rPr lang="en-US" b="1" dirty="0">
                <a:sym typeface="Symbol" pitchFamily="18" charset="2"/>
              </a:rPr>
              <a:t> </a:t>
            </a:r>
            <a:r>
              <a:rPr lang="en-US" b="1" dirty="0">
                <a:latin typeface="Courier New" pitchFamily="49" charset="0"/>
              </a:rPr>
              <a:t>x / </a:t>
            </a:r>
            <a:r>
              <a:rPr lang="en-US" b="1" i="1" dirty="0"/>
              <a:t>2</a:t>
            </a:r>
            <a:r>
              <a:rPr lang="en-US" b="1" i="1" baseline="30000" dirty="0"/>
              <a:t>k </a:t>
            </a:r>
            <a:r>
              <a:rPr lang="en-US" b="1" dirty="0">
                <a:sym typeface="Symbol" pitchFamily="18" charset="2"/>
              </a:rPr>
              <a:t></a:t>
            </a:r>
            <a:endParaRPr lang="en-US" b="1" i="1" baseline="30000" dirty="0"/>
          </a:p>
          <a:p>
            <a:pPr lvl="1" eaLnBrk="1" hangingPunct="1">
              <a:tabLst>
                <a:tab pos="2971800" algn="l"/>
              </a:tabLst>
              <a:defRPr/>
            </a:pPr>
            <a:r>
              <a:rPr lang="en-US" dirty="0">
                <a:solidFill>
                  <a:schemeClr val="tx2"/>
                </a:solidFill>
              </a:rPr>
              <a:t>Uses arithmetic shift</a:t>
            </a:r>
          </a:p>
          <a:p>
            <a:pPr lvl="1" eaLnBrk="1" hangingPunct="1">
              <a:tabLst>
                <a:tab pos="2971800" algn="l"/>
              </a:tabLst>
              <a:defRPr/>
            </a:pPr>
            <a:r>
              <a:rPr lang="en-US" dirty="0">
                <a:solidFill>
                  <a:schemeClr val="tx2"/>
                </a:solidFill>
              </a:rPr>
              <a:t>Rounds wrong direction when </a:t>
            </a:r>
            <a:r>
              <a:rPr lang="en-US" b="1" dirty="0">
                <a:latin typeface="Courier New" pitchFamily="49" charset="0"/>
              </a:rPr>
              <a:t>u &lt; 0</a:t>
            </a:r>
          </a:p>
        </p:txBody>
      </p:sp>
      <p:sp>
        <p:nvSpPr>
          <p:cNvPr id="14342" name="Rectangle 5"/>
          <p:cNvSpPr>
            <a:spLocks noChangeArrowheads="1"/>
          </p:cNvSpPr>
          <p:nvPr/>
        </p:nvSpPr>
        <p:spPr bwMode="auto">
          <a:xfrm>
            <a:off x="3962400" y="2962275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sp>
        <p:nvSpPr>
          <p:cNvPr id="14343" name="Rectangle 6"/>
          <p:cNvSpPr>
            <a:spLocks noChangeArrowheads="1"/>
          </p:cNvSpPr>
          <p:nvPr/>
        </p:nvSpPr>
        <p:spPr bwMode="auto">
          <a:xfrm>
            <a:off x="4191000" y="2962275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sp>
        <p:nvSpPr>
          <p:cNvPr id="14344" name="Rectangle 7"/>
          <p:cNvSpPr>
            <a:spLocks noChangeArrowheads="1"/>
          </p:cNvSpPr>
          <p:nvPr/>
        </p:nvSpPr>
        <p:spPr bwMode="auto">
          <a:xfrm>
            <a:off x="5105400" y="2962275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sp>
        <p:nvSpPr>
          <p:cNvPr id="14345" name="Rectangle 8"/>
          <p:cNvSpPr>
            <a:spLocks noChangeArrowheads="1"/>
          </p:cNvSpPr>
          <p:nvPr/>
        </p:nvSpPr>
        <p:spPr bwMode="auto">
          <a:xfrm>
            <a:off x="3962400" y="341947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dirty="0">
                <a:latin typeface="Calibri"/>
                <a:cs typeface="Calibri"/>
              </a:rPr>
              <a:t>0</a:t>
            </a:r>
          </a:p>
        </p:txBody>
      </p:sp>
      <p:sp>
        <p:nvSpPr>
          <p:cNvPr id="14346" name="Rectangle 9"/>
          <p:cNvSpPr>
            <a:spLocks noChangeArrowheads="1"/>
          </p:cNvSpPr>
          <p:nvPr/>
        </p:nvSpPr>
        <p:spPr bwMode="auto">
          <a:xfrm>
            <a:off x="4876800" y="341947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14347" name="Rectangle 10"/>
          <p:cNvSpPr>
            <a:spLocks noChangeArrowheads="1"/>
          </p:cNvSpPr>
          <p:nvPr/>
        </p:nvSpPr>
        <p:spPr bwMode="auto">
          <a:xfrm>
            <a:off x="5105400" y="3419475"/>
            <a:ext cx="228600" cy="228600"/>
          </a:xfrm>
          <a:prstGeom prst="rect">
            <a:avLst/>
          </a:prstGeom>
          <a:solidFill>
            <a:srgbClr val="A8E7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dirty="0">
                <a:latin typeface="Calibri"/>
                <a:cs typeface="Calibri"/>
              </a:rPr>
              <a:t>1</a:t>
            </a:r>
          </a:p>
        </p:txBody>
      </p:sp>
      <p:sp>
        <p:nvSpPr>
          <p:cNvPr id="14348" name="Rectangle 11"/>
          <p:cNvSpPr>
            <a:spLocks noChangeArrowheads="1"/>
          </p:cNvSpPr>
          <p:nvPr/>
        </p:nvSpPr>
        <p:spPr bwMode="auto">
          <a:xfrm>
            <a:off x="5334000" y="341947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14349" name="Rectangle 12"/>
          <p:cNvSpPr>
            <a:spLocks noChangeArrowheads="1"/>
          </p:cNvSpPr>
          <p:nvPr/>
        </p:nvSpPr>
        <p:spPr bwMode="auto">
          <a:xfrm>
            <a:off x="6248400" y="341947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14350" name="Rectangle 13"/>
          <p:cNvSpPr>
            <a:spLocks noChangeArrowheads="1"/>
          </p:cNvSpPr>
          <p:nvPr/>
        </p:nvSpPr>
        <p:spPr bwMode="auto">
          <a:xfrm>
            <a:off x="6477000" y="341947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14351" name="Rectangle 14"/>
          <p:cNvSpPr>
            <a:spLocks noChangeArrowheads="1"/>
          </p:cNvSpPr>
          <p:nvPr/>
        </p:nvSpPr>
        <p:spPr bwMode="auto">
          <a:xfrm>
            <a:off x="4191000" y="3419475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 dirty="0">
                <a:latin typeface="Calibri"/>
                <a:cs typeface="Calibri"/>
              </a:rPr>
              <a:t>•••</a:t>
            </a:r>
          </a:p>
        </p:txBody>
      </p:sp>
      <p:sp>
        <p:nvSpPr>
          <p:cNvPr id="14352" name="Rectangle 15"/>
          <p:cNvSpPr>
            <a:spLocks noChangeArrowheads="1"/>
          </p:cNvSpPr>
          <p:nvPr/>
        </p:nvSpPr>
        <p:spPr bwMode="auto">
          <a:xfrm>
            <a:off x="3352800" y="2886075"/>
            <a:ext cx="2857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x</a:t>
            </a:r>
          </a:p>
        </p:txBody>
      </p:sp>
      <p:sp>
        <p:nvSpPr>
          <p:cNvPr id="14353" name="Rectangle 16"/>
          <p:cNvSpPr>
            <a:spLocks noChangeArrowheads="1"/>
          </p:cNvSpPr>
          <p:nvPr/>
        </p:nvSpPr>
        <p:spPr bwMode="auto">
          <a:xfrm>
            <a:off x="3352800" y="3343275"/>
            <a:ext cx="366713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>
                <a:latin typeface="Times" pitchFamily="18" charset="0"/>
              </a:rPr>
              <a:t>2</a:t>
            </a:r>
            <a:r>
              <a:rPr lang="en-US" b="0" i="1" baseline="30000">
                <a:latin typeface="Times" pitchFamily="18" charset="0"/>
              </a:rPr>
              <a:t>k</a:t>
            </a:r>
            <a:endParaRPr lang="en-US" b="0" i="1">
              <a:latin typeface="Times" pitchFamily="18" charset="0"/>
            </a:endParaRPr>
          </a:p>
        </p:txBody>
      </p:sp>
      <p:sp>
        <p:nvSpPr>
          <p:cNvPr id="14354" name="Line 17"/>
          <p:cNvSpPr>
            <a:spLocks noChangeShapeType="1"/>
          </p:cNvSpPr>
          <p:nvPr/>
        </p:nvSpPr>
        <p:spPr bwMode="auto">
          <a:xfrm>
            <a:off x="2209800" y="3724275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55" name="Rectangle 18"/>
          <p:cNvSpPr>
            <a:spLocks noChangeArrowheads="1"/>
          </p:cNvSpPr>
          <p:nvPr/>
        </p:nvSpPr>
        <p:spPr bwMode="auto">
          <a:xfrm>
            <a:off x="2971800" y="3343275"/>
            <a:ext cx="32067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/>
              <a:t>/</a:t>
            </a:r>
          </a:p>
        </p:txBody>
      </p:sp>
      <p:sp>
        <p:nvSpPr>
          <p:cNvPr id="14356" name="Rectangle 19"/>
          <p:cNvSpPr>
            <a:spLocks noChangeArrowheads="1"/>
          </p:cNvSpPr>
          <p:nvPr/>
        </p:nvSpPr>
        <p:spPr bwMode="auto">
          <a:xfrm>
            <a:off x="3060700" y="3800475"/>
            <a:ext cx="646113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x </a:t>
            </a:r>
            <a:r>
              <a:rPr lang="en-US" b="0">
                <a:latin typeface="Times" pitchFamily="18" charset="0"/>
              </a:rPr>
              <a:t>/ 2</a:t>
            </a:r>
            <a:r>
              <a:rPr lang="en-US" b="0" i="1" baseline="30000">
                <a:latin typeface="Times" pitchFamily="18" charset="0"/>
              </a:rPr>
              <a:t>k</a:t>
            </a:r>
            <a:endParaRPr lang="en-US" b="0" i="1">
              <a:latin typeface="Times" pitchFamily="18" charset="0"/>
            </a:endParaRPr>
          </a:p>
        </p:txBody>
      </p:sp>
      <p:sp>
        <p:nvSpPr>
          <p:cNvPr id="14357" name="Text Box 20"/>
          <p:cNvSpPr txBox="1">
            <a:spLocks noChangeArrowheads="1"/>
          </p:cNvSpPr>
          <p:nvPr/>
        </p:nvSpPr>
        <p:spPr bwMode="auto">
          <a:xfrm>
            <a:off x="533400" y="3800475"/>
            <a:ext cx="1131888" cy="4000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Division: </a:t>
            </a:r>
          </a:p>
        </p:txBody>
      </p:sp>
      <p:sp>
        <p:nvSpPr>
          <p:cNvPr id="14358" name="Text Box 21"/>
          <p:cNvSpPr txBox="1">
            <a:spLocks noChangeArrowheads="1"/>
          </p:cNvSpPr>
          <p:nvPr/>
        </p:nvSpPr>
        <p:spPr bwMode="auto">
          <a:xfrm>
            <a:off x="533400" y="3114675"/>
            <a:ext cx="1265238" cy="4000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Operands:</a:t>
            </a:r>
          </a:p>
        </p:txBody>
      </p:sp>
      <p:sp>
        <p:nvSpPr>
          <p:cNvPr id="14359" name="Rectangle 22"/>
          <p:cNvSpPr>
            <a:spLocks noChangeArrowheads="1"/>
          </p:cNvSpPr>
          <p:nvPr/>
        </p:nvSpPr>
        <p:spPr bwMode="auto">
          <a:xfrm>
            <a:off x="5562600" y="3419475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14360" name="Rectangle 23"/>
          <p:cNvSpPr>
            <a:spLocks noChangeArrowheads="1"/>
          </p:cNvSpPr>
          <p:nvPr/>
        </p:nvSpPr>
        <p:spPr bwMode="auto">
          <a:xfrm>
            <a:off x="5029200" y="2581275"/>
            <a:ext cx="2857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k</a:t>
            </a:r>
          </a:p>
        </p:txBody>
      </p:sp>
      <p:sp>
        <p:nvSpPr>
          <p:cNvPr id="14361" name="Rectangle 24"/>
          <p:cNvSpPr>
            <a:spLocks noChangeArrowheads="1"/>
          </p:cNvSpPr>
          <p:nvPr/>
        </p:nvSpPr>
        <p:spPr bwMode="auto">
          <a:xfrm>
            <a:off x="4419600" y="2962275"/>
            <a:ext cx="6858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b="0"/>
              <a:t>•••</a:t>
            </a:r>
          </a:p>
        </p:txBody>
      </p:sp>
      <p:grpSp>
        <p:nvGrpSpPr>
          <p:cNvPr id="3" name="Group 25"/>
          <p:cNvGrpSpPr>
            <a:grpSpLocks/>
          </p:cNvGrpSpPr>
          <p:nvPr/>
        </p:nvGrpSpPr>
        <p:grpSpPr bwMode="auto">
          <a:xfrm>
            <a:off x="5334000" y="2962275"/>
            <a:ext cx="1371600" cy="228600"/>
            <a:chOff x="3744" y="1488"/>
            <a:chExt cx="864" cy="144"/>
          </a:xfrm>
        </p:grpSpPr>
        <p:sp>
          <p:nvSpPr>
            <p:cNvPr id="14392" name="Rectangle 26"/>
            <p:cNvSpPr>
              <a:spLocks noChangeArrowheads="1"/>
            </p:cNvSpPr>
            <p:nvPr/>
          </p:nvSpPr>
          <p:spPr bwMode="auto">
            <a:xfrm>
              <a:off x="3744" y="1488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14393" name="Rectangle 27"/>
            <p:cNvSpPr>
              <a:spLocks noChangeArrowheads="1"/>
            </p:cNvSpPr>
            <p:nvPr/>
          </p:nvSpPr>
          <p:spPr bwMode="auto">
            <a:xfrm>
              <a:off x="4320" y="1488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14394" name="Rectangle 28"/>
            <p:cNvSpPr>
              <a:spLocks noChangeArrowheads="1"/>
            </p:cNvSpPr>
            <p:nvPr/>
          </p:nvSpPr>
          <p:spPr bwMode="auto">
            <a:xfrm>
              <a:off x="4464" y="1488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14395" name="Rectangle 29"/>
            <p:cNvSpPr>
              <a:spLocks noChangeArrowheads="1"/>
            </p:cNvSpPr>
            <p:nvPr/>
          </p:nvSpPr>
          <p:spPr bwMode="auto">
            <a:xfrm>
              <a:off x="3888" y="1488"/>
              <a:ext cx="432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•••</a:t>
              </a:r>
            </a:p>
          </p:txBody>
        </p:sp>
      </p:grpSp>
      <p:sp>
        <p:nvSpPr>
          <p:cNvPr id="14363" name="Rectangle 30"/>
          <p:cNvSpPr>
            <a:spLocks noChangeArrowheads="1"/>
          </p:cNvSpPr>
          <p:nvPr/>
        </p:nvSpPr>
        <p:spPr bwMode="auto">
          <a:xfrm>
            <a:off x="5334000" y="3876675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sp>
        <p:nvSpPr>
          <p:cNvPr id="14364" name="Rectangle 31"/>
          <p:cNvSpPr>
            <a:spLocks noChangeArrowheads="1"/>
          </p:cNvSpPr>
          <p:nvPr/>
        </p:nvSpPr>
        <p:spPr bwMode="auto">
          <a:xfrm>
            <a:off x="5562600" y="3876675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sp>
        <p:nvSpPr>
          <p:cNvPr id="14365" name="Rectangle 32"/>
          <p:cNvSpPr>
            <a:spLocks noChangeArrowheads="1"/>
          </p:cNvSpPr>
          <p:nvPr/>
        </p:nvSpPr>
        <p:spPr bwMode="auto">
          <a:xfrm>
            <a:off x="6477000" y="3876675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sp>
        <p:nvSpPr>
          <p:cNvPr id="14366" name="Rectangle 33"/>
          <p:cNvSpPr>
            <a:spLocks noChangeArrowheads="1"/>
          </p:cNvSpPr>
          <p:nvPr/>
        </p:nvSpPr>
        <p:spPr bwMode="auto">
          <a:xfrm>
            <a:off x="5791200" y="3876675"/>
            <a:ext cx="6858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b="0"/>
              <a:t>•••</a:t>
            </a:r>
          </a:p>
        </p:txBody>
      </p:sp>
      <p:sp>
        <p:nvSpPr>
          <p:cNvPr id="14367" name="Rectangle 34"/>
          <p:cNvSpPr>
            <a:spLocks noChangeArrowheads="1"/>
          </p:cNvSpPr>
          <p:nvPr/>
        </p:nvSpPr>
        <p:spPr bwMode="auto">
          <a:xfrm>
            <a:off x="3962400" y="387667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b="0"/>
              <a:t>0</a:t>
            </a:r>
          </a:p>
        </p:txBody>
      </p:sp>
      <p:sp>
        <p:nvSpPr>
          <p:cNvPr id="14368" name="Rectangle 35"/>
          <p:cNvSpPr>
            <a:spLocks noChangeArrowheads="1"/>
          </p:cNvSpPr>
          <p:nvPr/>
        </p:nvSpPr>
        <p:spPr bwMode="auto">
          <a:xfrm>
            <a:off x="4876800" y="3876675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sp>
        <p:nvSpPr>
          <p:cNvPr id="14369" name="Rectangle 36"/>
          <p:cNvSpPr>
            <a:spLocks noChangeArrowheads="1"/>
          </p:cNvSpPr>
          <p:nvPr/>
        </p:nvSpPr>
        <p:spPr bwMode="auto">
          <a:xfrm>
            <a:off x="5105400" y="3876675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sp>
        <p:nvSpPr>
          <p:cNvPr id="14370" name="Rectangle 37"/>
          <p:cNvSpPr>
            <a:spLocks noChangeArrowheads="1"/>
          </p:cNvSpPr>
          <p:nvPr/>
        </p:nvSpPr>
        <p:spPr bwMode="auto">
          <a:xfrm>
            <a:off x="4191000" y="3876675"/>
            <a:ext cx="6858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b="0"/>
              <a:t>•••</a:t>
            </a:r>
          </a:p>
        </p:txBody>
      </p:sp>
      <p:grpSp>
        <p:nvGrpSpPr>
          <p:cNvPr id="4" name="Group 38"/>
          <p:cNvGrpSpPr>
            <a:grpSpLocks/>
          </p:cNvGrpSpPr>
          <p:nvPr/>
        </p:nvGrpSpPr>
        <p:grpSpPr bwMode="auto">
          <a:xfrm>
            <a:off x="6781800" y="3876675"/>
            <a:ext cx="1371600" cy="228600"/>
            <a:chOff x="4416" y="2256"/>
            <a:chExt cx="864" cy="144"/>
          </a:xfrm>
        </p:grpSpPr>
        <p:sp>
          <p:nvSpPr>
            <p:cNvPr id="14388" name="Rectangle 39"/>
            <p:cNvSpPr>
              <a:spLocks noChangeArrowheads="1"/>
            </p:cNvSpPr>
            <p:nvPr/>
          </p:nvSpPr>
          <p:spPr bwMode="auto">
            <a:xfrm>
              <a:off x="4416" y="2256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14389" name="Rectangle 40"/>
            <p:cNvSpPr>
              <a:spLocks noChangeArrowheads="1"/>
            </p:cNvSpPr>
            <p:nvPr/>
          </p:nvSpPr>
          <p:spPr bwMode="auto">
            <a:xfrm>
              <a:off x="4992" y="2256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14390" name="Rectangle 41"/>
            <p:cNvSpPr>
              <a:spLocks noChangeArrowheads="1"/>
            </p:cNvSpPr>
            <p:nvPr/>
          </p:nvSpPr>
          <p:spPr bwMode="auto">
            <a:xfrm>
              <a:off x="5136" y="2256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14391" name="Rectangle 42"/>
            <p:cNvSpPr>
              <a:spLocks noChangeArrowheads="1"/>
            </p:cNvSpPr>
            <p:nvPr/>
          </p:nvSpPr>
          <p:spPr bwMode="auto">
            <a:xfrm>
              <a:off x="4560" y="2256"/>
              <a:ext cx="432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•••</a:t>
              </a:r>
            </a:p>
          </p:txBody>
        </p:sp>
      </p:grpSp>
      <p:sp>
        <p:nvSpPr>
          <p:cNvPr id="14372" name="Line 43"/>
          <p:cNvSpPr>
            <a:spLocks noChangeShapeType="1"/>
          </p:cNvSpPr>
          <p:nvPr/>
        </p:nvSpPr>
        <p:spPr bwMode="auto">
          <a:xfrm>
            <a:off x="2209800" y="4257675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73" name="Rectangle 44"/>
          <p:cNvSpPr>
            <a:spLocks noChangeArrowheads="1"/>
          </p:cNvSpPr>
          <p:nvPr/>
        </p:nvSpPr>
        <p:spPr bwMode="auto">
          <a:xfrm>
            <a:off x="1603375" y="4267200"/>
            <a:ext cx="2282825" cy="4619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2000" b="0" dirty="0" err="1">
                <a:latin typeface="Times" pitchFamily="18" charset="0"/>
              </a:rPr>
              <a:t>RoundDown</a:t>
            </a:r>
            <a:r>
              <a:rPr lang="en-US" sz="2000" b="0" dirty="0">
                <a:latin typeface="Times" pitchFamily="18" charset="0"/>
              </a:rPr>
              <a:t>(</a:t>
            </a:r>
            <a:r>
              <a:rPr lang="en-US" sz="2000" b="0" i="1" dirty="0">
                <a:latin typeface="Times" pitchFamily="18" charset="0"/>
              </a:rPr>
              <a:t>x</a:t>
            </a:r>
            <a:r>
              <a:rPr lang="en-US" b="0" i="1" dirty="0">
                <a:latin typeface="Times" pitchFamily="18" charset="0"/>
              </a:rPr>
              <a:t> </a:t>
            </a:r>
            <a:r>
              <a:rPr lang="en-US" b="0" dirty="0">
                <a:latin typeface="Times" pitchFamily="18" charset="0"/>
              </a:rPr>
              <a:t>/ 2</a:t>
            </a:r>
            <a:r>
              <a:rPr lang="en-US" b="0" i="1" baseline="30000" dirty="0">
                <a:latin typeface="Times" pitchFamily="18" charset="0"/>
              </a:rPr>
              <a:t>k</a:t>
            </a:r>
            <a:r>
              <a:rPr lang="en-US" b="0" dirty="0">
                <a:latin typeface="Times" pitchFamily="18" charset="0"/>
                <a:sym typeface="Symbol" pitchFamily="18" charset="2"/>
              </a:rPr>
              <a:t>)</a:t>
            </a:r>
            <a:endParaRPr lang="en-US" b="0" dirty="0">
              <a:latin typeface="Times" pitchFamily="18" charset="0"/>
            </a:endParaRPr>
          </a:p>
        </p:txBody>
      </p:sp>
      <p:sp>
        <p:nvSpPr>
          <p:cNvPr id="14374" name="Rectangle 45"/>
          <p:cNvSpPr>
            <a:spLocks noChangeArrowheads="1"/>
          </p:cNvSpPr>
          <p:nvPr/>
        </p:nvSpPr>
        <p:spPr bwMode="auto">
          <a:xfrm>
            <a:off x="5334000" y="4410075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sp>
        <p:nvSpPr>
          <p:cNvPr id="14375" name="Rectangle 46"/>
          <p:cNvSpPr>
            <a:spLocks noChangeArrowheads="1"/>
          </p:cNvSpPr>
          <p:nvPr/>
        </p:nvSpPr>
        <p:spPr bwMode="auto">
          <a:xfrm>
            <a:off x="5562600" y="4410075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sp>
        <p:nvSpPr>
          <p:cNvPr id="14376" name="Rectangle 47"/>
          <p:cNvSpPr>
            <a:spLocks noChangeArrowheads="1"/>
          </p:cNvSpPr>
          <p:nvPr/>
        </p:nvSpPr>
        <p:spPr bwMode="auto">
          <a:xfrm>
            <a:off x="6477000" y="4410075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sp>
        <p:nvSpPr>
          <p:cNvPr id="14377" name="Rectangle 48"/>
          <p:cNvSpPr>
            <a:spLocks noChangeArrowheads="1"/>
          </p:cNvSpPr>
          <p:nvPr/>
        </p:nvSpPr>
        <p:spPr bwMode="auto">
          <a:xfrm>
            <a:off x="5791200" y="4410075"/>
            <a:ext cx="6858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b="0"/>
              <a:t>•••</a:t>
            </a:r>
          </a:p>
        </p:txBody>
      </p:sp>
      <p:sp>
        <p:nvSpPr>
          <p:cNvPr id="14378" name="Text Box 49"/>
          <p:cNvSpPr txBox="1">
            <a:spLocks noChangeArrowheads="1"/>
          </p:cNvSpPr>
          <p:nvPr/>
        </p:nvSpPr>
        <p:spPr bwMode="auto">
          <a:xfrm>
            <a:off x="533400" y="4333875"/>
            <a:ext cx="898525" cy="4000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Result:</a:t>
            </a:r>
          </a:p>
        </p:txBody>
      </p:sp>
      <p:sp>
        <p:nvSpPr>
          <p:cNvPr id="14379" name="Text Box 50"/>
          <p:cNvSpPr txBox="1">
            <a:spLocks noChangeArrowheads="1"/>
          </p:cNvSpPr>
          <p:nvPr/>
        </p:nvSpPr>
        <p:spPr bwMode="auto">
          <a:xfrm>
            <a:off x="6629400" y="3800475"/>
            <a:ext cx="261938" cy="4619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dirty="0">
                <a:latin typeface="Calibri" pitchFamily="34" charset="0"/>
              </a:rPr>
              <a:t>.</a:t>
            </a:r>
          </a:p>
        </p:txBody>
      </p:sp>
      <p:sp>
        <p:nvSpPr>
          <p:cNvPr id="14380" name="Text Box 51"/>
          <p:cNvSpPr txBox="1">
            <a:spLocks noChangeArrowheads="1"/>
          </p:cNvSpPr>
          <p:nvPr/>
        </p:nvSpPr>
        <p:spPr bwMode="auto">
          <a:xfrm>
            <a:off x="6934200" y="2886075"/>
            <a:ext cx="1695450" cy="4619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dirty="0">
                <a:latin typeface="Calibri" pitchFamily="34" charset="0"/>
              </a:rPr>
              <a:t>Binary Point</a:t>
            </a:r>
          </a:p>
        </p:txBody>
      </p:sp>
      <p:sp>
        <p:nvSpPr>
          <p:cNvPr id="14381" name="Line 52"/>
          <p:cNvSpPr>
            <a:spLocks noChangeShapeType="1"/>
          </p:cNvSpPr>
          <p:nvPr/>
        </p:nvSpPr>
        <p:spPr bwMode="auto">
          <a:xfrm flipH="1">
            <a:off x="6781800" y="3267075"/>
            <a:ext cx="3048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82" name="Rectangle 53"/>
          <p:cNvSpPr>
            <a:spLocks noChangeArrowheads="1"/>
          </p:cNvSpPr>
          <p:nvPr/>
        </p:nvSpPr>
        <p:spPr bwMode="auto">
          <a:xfrm>
            <a:off x="3962400" y="3876675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sp>
        <p:nvSpPr>
          <p:cNvPr id="14383" name="Rectangle 54"/>
          <p:cNvSpPr>
            <a:spLocks noChangeArrowheads="1"/>
          </p:cNvSpPr>
          <p:nvPr/>
        </p:nvSpPr>
        <p:spPr bwMode="auto">
          <a:xfrm>
            <a:off x="3962400" y="4410075"/>
            <a:ext cx="228600" cy="228600"/>
          </a:xfrm>
          <a:prstGeom prst="rect">
            <a:avLst/>
          </a:prstGeom>
          <a:solidFill>
            <a:srgbClr val="00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b="0"/>
              <a:t>0</a:t>
            </a:r>
          </a:p>
        </p:txBody>
      </p:sp>
      <p:sp>
        <p:nvSpPr>
          <p:cNvPr id="14384" name="Rectangle 55"/>
          <p:cNvSpPr>
            <a:spLocks noChangeArrowheads="1"/>
          </p:cNvSpPr>
          <p:nvPr/>
        </p:nvSpPr>
        <p:spPr bwMode="auto">
          <a:xfrm>
            <a:off x="4876800" y="4410075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sp>
        <p:nvSpPr>
          <p:cNvPr id="14385" name="Rectangle 56"/>
          <p:cNvSpPr>
            <a:spLocks noChangeArrowheads="1"/>
          </p:cNvSpPr>
          <p:nvPr/>
        </p:nvSpPr>
        <p:spPr bwMode="auto">
          <a:xfrm>
            <a:off x="5105400" y="4410075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sp>
        <p:nvSpPr>
          <p:cNvPr id="14386" name="Rectangle 57"/>
          <p:cNvSpPr>
            <a:spLocks noChangeArrowheads="1"/>
          </p:cNvSpPr>
          <p:nvPr/>
        </p:nvSpPr>
        <p:spPr bwMode="auto">
          <a:xfrm>
            <a:off x="4191000" y="4410075"/>
            <a:ext cx="6858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b="0"/>
              <a:t>•••</a:t>
            </a:r>
          </a:p>
        </p:txBody>
      </p:sp>
      <p:sp>
        <p:nvSpPr>
          <p:cNvPr id="14387" name="Rectangle 58"/>
          <p:cNvSpPr>
            <a:spLocks noChangeArrowheads="1"/>
          </p:cNvSpPr>
          <p:nvPr/>
        </p:nvSpPr>
        <p:spPr bwMode="auto">
          <a:xfrm>
            <a:off x="3962400" y="4410075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graphicFrame>
        <p:nvGraphicFramePr>
          <p:cNvPr id="14338" name="Object 59"/>
          <p:cNvGraphicFramePr>
            <a:graphicFrameLocks noChangeAspect="1"/>
          </p:cNvGraphicFramePr>
          <p:nvPr/>
        </p:nvGraphicFramePr>
        <p:xfrm>
          <a:off x="687388" y="4983162"/>
          <a:ext cx="7670800" cy="164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24" name="Document" r:id="rId4" imgW="7848600" imgH="1651000" progId="Word.Document.8">
                  <p:embed/>
                </p:oleObj>
              </mc:Choice>
              <mc:Fallback>
                <p:oleObj name="Document" r:id="rId4" imgW="7848600" imgH="1651000" progId="Word.Document.8">
                  <p:embed/>
                  <p:pic>
                    <p:nvPicPr>
                      <p:cNvPr id="0" name="Object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388" y="4983162"/>
                        <a:ext cx="7670800" cy="1646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56" grpId="0"/>
      <p:bldP spid="14357" grpId="0"/>
      <p:bldP spid="14363" grpId="0" animBg="1"/>
      <p:bldP spid="14364" grpId="0" animBg="1"/>
      <p:bldP spid="14365" grpId="0" animBg="1"/>
      <p:bldP spid="14366" grpId="0" animBg="1"/>
      <p:bldP spid="14367" grpId="0" animBg="1"/>
      <p:bldP spid="14368" grpId="0" animBg="1"/>
      <p:bldP spid="14369" grpId="0" animBg="1"/>
      <p:bldP spid="14370" grpId="0" animBg="1"/>
      <p:bldP spid="14372" grpId="0" animBg="1"/>
      <p:bldP spid="14372" grpId="1" animBg="1"/>
      <p:bldP spid="14373" grpId="0"/>
      <p:bldP spid="14374" grpId="0" animBg="1"/>
      <p:bldP spid="14375" grpId="0" animBg="1"/>
      <p:bldP spid="14376" grpId="0" animBg="1"/>
      <p:bldP spid="14377" grpId="0" animBg="1"/>
      <p:bldP spid="14378" grpId="0"/>
      <p:bldP spid="14379" grpId="0"/>
      <p:bldP spid="14380" grpId="0"/>
      <p:bldP spid="14381" grpId="0" animBg="1"/>
      <p:bldP spid="14382" grpId="0" animBg="1"/>
      <p:bldP spid="14383" grpId="0" animBg="1"/>
      <p:bldP spid="14384" grpId="0" animBg="1"/>
      <p:bldP spid="14385" grpId="0" animBg="1"/>
      <p:bldP spid="14386" grpId="0" animBg="1"/>
      <p:bldP spid="14387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ChangeArrowheads="1"/>
          </p:cNvSpPr>
          <p:nvPr>
            <p:ph type="title"/>
          </p:nvPr>
        </p:nvSpPr>
        <p:spPr>
          <a:xfrm>
            <a:off x="309562" y="533400"/>
            <a:ext cx="7081838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Correct Power-of-2 Divide</a:t>
            </a:r>
          </a:p>
        </p:txBody>
      </p:sp>
      <p:sp>
        <p:nvSpPr>
          <p:cNvPr id="175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220788"/>
            <a:ext cx="8307387" cy="5484812"/>
          </a:xfrm>
        </p:spPr>
        <p:txBody>
          <a:bodyPr/>
          <a:lstStyle/>
          <a:p>
            <a:pPr eaLnBrk="1" hangingPunct="1">
              <a:tabLst>
                <a:tab pos="2971800" algn="l"/>
              </a:tabLst>
              <a:defRPr/>
            </a:pPr>
            <a:r>
              <a:rPr lang="en-US" dirty="0"/>
              <a:t>Quotient of Negative Number by Power of 2</a:t>
            </a:r>
          </a:p>
          <a:p>
            <a:pPr lvl="1" eaLnBrk="1" hangingPunct="1">
              <a:tabLst>
                <a:tab pos="2971800" algn="l"/>
              </a:tabLst>
              <a:defRPr/>
            </a:pPr>
            <a:r>
              <a:rPr lang="en-US" dirty="0"/>
              <a:t>Want  </a:t>
            </a:r>
            <a:r>
              <a:rPr lang="en-US" b="1" dirty="0">
                <a:sym typeface="Symbol" pitchFamily="18" charset="2"/>
              </a:rPr>
              <a:t> </a:t>
            </a:r>
            <a:r>
              <a:rPr lang="en-US" b="1" dirty="0">
                <a:latin typeface="Courier New" pitchFamily="49" charset="0"/>
              </a:rPr>
              <a:t>x / </a:t>
            </a:r>
            <a:r>
              <a:rPr lang="en-US" b="1" dirty="0"/>
              <a:t>2</a:t>
            </a:r>
            <a:r>
              <a:rPr lang="en-US" b="1" i="1" baseline="30000" dirty="0"/>
              <a:t>k </a:t>
            </a:r>
            <a:r>
              <a:rPr lang="en-US" b="1" dirty="0">
                <a:sym typeface="Symbol" pitchFamily="18" charset="2"/>
              </a:rPr>
              <a:t>    </a:t>
            </a:r>
            <a:r>
              <a:rPr lang="en-US" dirty="0">
                <a:sym typeface="Symbol" pitchFamily="18" charset="2"/>
              </a:rPr>
              <a:t>(</a:t>
            </a:r>
            <a:r>
              <a:rPr lang="en-US" dirty="0"/>
              <a:t>Round Toward 0)</a:t>
            </a:r>
          </a:p>
          <a:p>
            <a:pPr lvl="1" eaLnBrk="1" hangingPunct="1">
              <a:tabLst>
                <a:tab pos="2971800" algn="l"/>
              </a:tabLst>
              <a:defRPr/>
            </a:pPr>
            <a:r>
              <a:rPr lang="en-US" dirty="0"/>
              <a:t>Compute as  </a:t>
            </a:r>
            <a:r>
              <a:rPr lang="en-US" b="1" dirty="0">
                <a:sym typeface="Symbol" pitchFamily="18" charset="2"/>
              </a:rPr>
              <a:t> </a:t>
            </a:r>
            <a:r>
              <a:rPr lang="en-US" b="1" dirty="0">
                <a:latin typeface="Courier New" pitchFamily="49" charset="0"/>
              </a:rPr>
              <a:t>(x+</a:t>
            </a:r>
            <a:r>
              <a:rPr lang="en-US" b="1" dirty="0"/>
              <a:t>2</a:t>
            </a:r>
            <a:r>
              <a:rPr lang="en-US" b="1" i="1" baseline="30000" dirty="0"/>
              <a:t>k</a:t>
            </a:r>
            <a:r>
              <a:rPr lang="en-US" b="1" dirty="0">
                <a:latin typeface="Courier New" pitchFamily="49" charset="0"/>
              </a:rPr>
              <a:t>-1)/ </a:t>
            </a:r>
            <a:r>
              <a:rPr lang="en-US" b="1" dirty="0"/>
              <a:t>2</a:t>
            </a:r>
            <a:r>
              <a:rPr lang="en-US" b="1" i="1" baseline="30000" dirty="0"/>
              <a:t>k </a:t>
            </a:r>
            <a:r>
              <a:rPr lang="en-US" b="1" dirty="0">
                <a:sym typeface="Symbol" pitchFamily="18" charset="2"/>
              </a:rPr>
              <a:t></a:t>
            </a:r>
            <a:endParaRPr lang="en-US" b="1" dirty="0"/>
          </a:p>
          <a:p>
            <a:pPr lvl="2" eaLnBrk="1" hangingPunct="1">
              <a:tabLst>
                <a:tab pos="2971800" algn="l"/>
              </a:tabLst>
              <a:defRPr/>
            </a:pPr>
            <a:r>
              <a:rPr lang="en-US" dirty="0"/>
              <a:t>In C: </a:t>
            </a:r>
            <a:r>
              <a:rPr lang="en-US" b="1" dirty="0">
                <a:latin typeface="Courier New" pitchFamily="49" charset="0"/>
              </a:rPr>
              <a:t>(x + (1&lt;&lt;k)-1) &gt;&gt; k</a:t>
            </a:r>
            <a:endParaRPr lang="en-US" b="1" dirty="0"/>
          </a:p>
          <a:p>
            <a:pPr lvl="2" eaLnBrk="1" hangingPunct="1">
              <a:tabLst>
                <a:tab pos="2971800" algn="l"/>
              </a:tabLst>
              <a:defRPr/>
            </a:pPr>
            <a:r>
              <a:rPr lang="en-US" dirty="0"/>
              <a:t>Biases dividend toward 0</a:t>
            </a:r>
          </a:p>
          <a:p>
            <a:pPr lvl="2" eaLnBrk="1" hangingPunct="1">
              <a:tabLst>
                <a:tab pos="2971800" algn="l"/>
              </a:tabLst>
              <a:defRPr/>
            </a:pPr>
            <a:endParaRPr lang="en-US" dirty="0"/>
          </a:p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  <a:tabLst>
                <a:tab pos="2971800" algn="l"/>
              </a:tabLst>
              <a:defRPr/>
            </a:pPr>
            <a:r>
              <a:rPr lang="en-US" dirty="0">
                <a:effectLst/>
              </a:rPr>
              <a:t>Case 1: No rounding</a:t>
            </a:r>
            <a:endParaRPr lang="en-US" dirty="0"/>
          </a:p>
        </p:txBody>
      </p:sp>
      <p:sp>
        <p:nvSpPr>
          <p:cNvPr id="45060" name="Text Box 4"/>
          <p:cNvSpPr txBox="1">
            <a:spLocks noChangeArrowheads="1"/>
          </p:cNvSpPr>
          <p:nvPr/>
        </p:nvSpPr>
        <p:spPr bwMode="auto">
          <a:xfrm>
            <a:off x="838200" y="5029200"/>
            <a:ext cx="119455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dirty="0">
                <a:latin typeface="Calibri" pitchFamily="34" charset="0"/>
              </a:rPr>
              <a:t>Divisor: </a:t>
            </a:r>
          </a:p>
        </p:txBody>
      </p:sp>
      <p:sp>
        <p:nvSpPr>
          <p:cNvPr id="45061" name="Text Box 5"/>
          <p:cNvSpPr txBox="1">
            <a:spLocks noChangeArrowheads="1"/>
          </p:cNvSpPr>
          <p:nvPr/>
        </p:nvSpPr>
        <p:spPr bwMode="auto">
          <a:xfrm>
            <a:off x="762000" y="3813175"/>
            <a:ext cx="137569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dirty="0">
                <a:latin typeface="Calibri" pitchFamily="34" charset="0"/>
              </a:rPr>
              <a:t>Dividend:</a:t>
            </a:r>
          </a:p>
        </p:txBody>
      </p:sp>
      <p:sp>
        <p:nvSpPr>
          <p:cNvPr id="45062" name="Rectangle 6"/>
          <p:cNvSpPr>
            <a:spLocks noChangeArrowheads="1"/>
          </p:cNvSpPr>
          <p:nvPr/>
        </p:nvSpPr>
        <p:spPr bwMode="auto">
          <a:xfrm>
            <a:off x="4114800" y="51054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5063" name="Rectangle 7"/>
          <p:cNvSpPr>
            <a:spLocks noChangeArrowheads="1"/>
          </p:cNvSpPr>
          <p:nvPr/>
        </p:nvSpPr>
        <p:spPr bwMode="auto">
          <a:xfrm>
            <a:off x="5029200" y="51054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5064" name="Rectangle 8"/>
          <p:cNvSpPr>
            <a:spLocks noChangeArrowheads="1"/>
          </p:cNvSpPr>
          <p:nvPr/>
        </p:nvSpPr>
        <p:spPr bwMode="auto">
          <a:xfrm>
            <a:off x="5257800" y="5105400"/>
            <a:ext cx="228600" cy="228600"/>
          </a:xfrm>
          <a:prstGeom prst="rect">
            <a:avLst/>
          </a:prstGeom>
          <a:solidFill>
            <a:srgbClr val="A8E7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dirty="0">
                <a:latin typeface="Calibri"/>
                <a:cs typeface="Calibri"/>
              </a:rPr>
              <a:t>1</a:t>
            </a:r>
          </a:p>
        </p:txBody>
      </p:sp>
      <p:sp>
        <p:nvSpPr>
          <p:cNvPr id="45065" name="Rectangle 9"/>
          <p:cNvSpPr>
            <a:spLocks noChangeArrowheads="1"/>
          </p:cNvSpPr>
          <p:nvPr/>
        </p:nvSpPr>
        <p:spPr bwMode="auto">
          <a:xfrm>
            <a:off x="5486400" y="51054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5066" name="Rectangle 10"/>
          <p:cNvSpPr>
            <a:spLocks noChangeArrowheads="1"/>
          </p:cNvSpPr>
          <p:nvPr/>
        </p:nvSpPr>
        <p:spPr bwMode="auto">
          <a:xfrm>
            <a:off x="6400800" y="51054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5067" name="Rectangle 11"/>
          <p:cNvSpPr>
            <a:spLocks noChangeArrowheads="1"/>
          </p:cNvSpPr>
          <p:nvPr/>
        </p:nvSpPr>
        <p:spPr bwMode="auto">
          <a:xfrm>
            <a:off x="6629400" y="51054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5068" name="Rectangle 12"/>
          <p:cNvSpPr>
            <a:spLocks noChangeArrowheads="1"/>
          </p:cNvSpPr>
          <p:nvPr/>
        </p:nvSpPr>
        <p:spPr bwMode="auto">
          <a:xfrm>
            <a:off x="4343400" y="51054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45069" name="Rectangle 13"/>
          <p:cNvSpPr>
            <a:spLocks noChangeArrowheads="1"/>
          </p:cNvSpPr>
          <p:nvPr/>
        </p:nvSpPr>
        <p:spPr bwMode="auto">
          <a:xfrm>
            <a:off x="3505200" y="3813175"/>
            <a:ext cx="2984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u</a:t>
            </a:r>
          </a:p>
        </p:txBody>
      </p:sp>
      <p:sp>
        <p:nvSpPr>
          <p:cNvPr id="45070" name="Rectangle 14"/>
          <p:cNvSpPr>
            <a:spLocks noChangeArrowheads="1"/>
          </p:cNvSpPr>
          <p:nvPr/>
        </p:nvSpPr>
        <p:spPr bwMode="auto">
          <a:xfrm>
            <a:off x="3505200" y="5029200"/>
            <a:ext cx="366713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>
                <a:latin typeface="Times" pitchFamily="18" charset="0"/>
              </a:rPr>
              <a:t>2</a:t>
            </a:r>
            <a:r>
              <a:rPr lang="en-US" b="0" i="1" baseline="30000">
                <a:latin typeface="Times" pitchFamily="18" charset="0"/>
              </a:rPr>
              <a:t>k</a:t>
            </a:r>
            <a:endParaRPr lang="en-US" b="0" i="1">
              <a:latin typeface="Times" pitchFamily="18" charset="0"/>
            </a:endParaRPr>
          </a:p>
        </p:txBody>
      </p:sp>
      <p:sp>
        <p:nvSpPr>
          <p:cNvPr id="45071" name="Line 15"/>
          <p:cNvSpPr>
            <a:spLocks noChangeShapeType="1"/>
          </p:cNvSpPr>
          <p:nvPr/>
        </p:nvSpPr>
        <p:spPr bwMode="auto">
          <a:xfrm>
            <a:off x="2362200" y="5410200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72" name="Rectangle 16"/>
          <p:cNvSpPr>
            <a:spLocks noChangeArrowheads="1"/>
          </p:cNvSpPr>
          <p:nvPr/>
        </p:nvSpPr>
        <p:spPr bwMode="auto">
          <a:xfrm>
            <a:off x="3124200" y="5029200"/>
            <a:ext cx="32067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/>
              <a:t>/</a:t>
            </a:r>
          </a:p>
        </p:txBody>
      </p:sp>
      <p:sp>
        <p:nvSpPr>
          <p:cNvPr id="45073" name="Rectangle 17"/>
          <p:cNvSpPr>
            <a:spLocks noChangeArrowheads="1"/>
          </p:cNvSpPr>
          <p:nvPr/>
        </p:nvSpPr>
        <p:spPr bwMode="auto">
          <a:xfrm>
            <a:off x="2895600" y="5486400"/>
            <a:ext cx="1042988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2400" b="0">
                <a:latin typeface="Times" pitchFamily="18" charset="0"/>
              </a:rPr>
              <a:t> </a:t>
            </a:r>
            <a:r>
              <a:rPr lang="en-US" b="0">
                <a:latin typeface="Times" pitchFamily="18" charset="0"/>
                <a:sym typeface="Symbol" pitchFamily="18" charset="2"/>
              </a:rPr>
              <a:t> </a:t>
            </a:r>
            <a:r>
              <a:rPr lang="en-US" b="0" i="1">
                <a:latin typeface="Times" pitchFamily="18" charset="0"/>
              </a:rPr>
              <a:t>u </a:t>
            </a:r>
            <a:r>
              <a:rPr lang="en-US" b="0">
                <a:latin typeface="Times" pitchFamily="18" charset="0"/>
              </a:rPr>
              <a:t>/ 2</a:t>
            </a:r>
            <a:r>
              <a:rPr lang="en-US" b="0" i="1" baseline="30000">
                <a:latin typeface="Times" pitchFamily="18" charset="0"/>
              </a:rPr>
              <a:t>k </a:t>
            </a:r>
            <a:r>
              <a:rPr lang="en-US" i="1" baseline="30000">
                <a:latin typeface="Times" pitchFamily="18" charset="0"/>
              </a:rPr>
              <a:t> </a:t>
            </a:r>
            <a:r>
              <a:rPr lang="en-US" b="0">
                <a:latin typeface="Times" pitchFamily="18" charset="0"/>
                <a:sym typeface="Symbol" pitchFamily="18" charset="2"/>
              </a:rPr>
              <a:t></a:t>
            </a:r>
            <a:endParaRPr lang="en-US" sz="2400" b="0">
              <a:latin typeface="Times" pitchFamily="18" charset="0"/>
              <a:sym typeface="Symbol" pitchFamily="18" charset="2"/>
            </a:endParaRPr>
          </a:p>
        </p:txBody>
      </p:sp>
      <p:sp>
        <p:nvSpPr>
          <p:cNvPr id="45074" name="Rectangle 18"/>
          <p:cNvSpPr>
            <a:spLocks noChangeArrowheads="1"/>
          </p:cNvSpPr>
          <p:nvPr/>
        </p:nvSpPr>
        <p:spPr bwMode="auto">
          <a:xfrm>
            <a:off x="5715000" y="51054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45075" name="Rectangle 19"/>
          <p:cNvSpPr>
            <a:spLocks noChangeArrowheads="1"/>
          </p:cNvSpPr>
          <p:nvPr/>
        </p:nvSpPr>
        <p:spPr bwMode="auto">
          <a:xfrm>
            <a:off x="5222850" y="3518950"/>
            <a:ext cx="298480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i="1">
                <a:latin typeface="Times" pitchFamily="18" charset="0"/>
              </a:rPr>
              <a:t>k</a:t>
            </a:r>
          </a:p>
        </p:txBody>
      </p:sp>
      <p:sp>
        <p:nvSpPr>
          <p:cNvPr id="45076" name="Rectangle 20"/>
          <p:cNvSpPr>
            <a:spLocks noChangeArrowheads="1"/>
          </p:cNvSpPr>
          <p:nvPr/>
        </p:nvSpPr>
        <p:spPr bwMode="auto">
          <a:xfrm>
            <a:off x="4114800" y="3889375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dirty="0">
                <a:latin typeface="Calibri"/>
                <a:cs typeface="Calibri"/>
              </a:rPr>
              <a:t>1</a:t>
            </a:r>
          </a:p>
        </p:txBody>
      </p:sp>
      <p:sp>
        <p:nvSpPr>
          <p:cNvPr id="45077" name="Rectangle 21"/>
          <p:cNvSpPr>
            <a:spLocks noChangeArrowheads="1"/>
          </p:cNvSpPr>
          <p:nvPr/>
        </p:nvSpPr>
        <p:spPr bwMode="auto">
          <a:xfrm>
            <a:off x="4343400" y="3889375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45078" name="Rectangle 22"/>
          <p:cNvSpPr>
            <a:spLocks noChangeArrowheads="1"/>
          </p:cNvSpPr>
          <p:nvPr/>
        </p:nvSpPr>
        <p:spPr bwMode="auto">
          <a:xfrm>
            <a:off x="5257800" y="3889375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45079" name="Rectangle 23"/>
          <p:cNvSpPr>
            <a:spLocks noChangeArrowheads="1"/>
          </p:cNvSpPr>
          <p:nvPr/>
        </p:nvSpPr>
        <p:spPr bwMode="auto">
          <a:xfrm>
            <a:off x="4572000" y="3889375"/>
            <a:ext cx="6858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45080" name="Rectangle 24"/>
          <p:cNvSpPr>
            <a:spLocks noChangeArrowheads="1"/>
          </p:cNvSpPr>
          <p:nvPr/>
        </p:nvSpPr>
        <p:spPr bwMode="auto">
          <a:xfrm>
            <a:off x="5486400" y="388937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5081" name="Rectangle 25"/>
          <p:cNvSpPr>
            <a:spLocks noChangeArrowheads="1"/>
          </p:cNvSpPr>
          <p:nvPr/>
        </p:nvSpPr>
        <p:spPr bwMode="auto">
          <a:xfrm>
            <a:off x="6400800" y="388937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5082" name="Rectangle 26"/>
          <p:cNvSpPr>
            <a:spLocks noChangeArrowheads="1"/>
          </p:cNvSpPr>
          <p:nvPr/>
        </p:nvSpPr>
        <p:spPr bwMode="auto">
          <a:xfrm>
            <a:off x="6629400" y="388937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5083" name="Rectangle 27"/>
          <p:cNvSpPr>
            <a:spLocks noChangeArrowheads="1"/>
          </p:cNvSpPr>
          <p:nvPr/>
        </p:nvSpPr>
        <p:spPr bwMode="auto">
          <a:xfrm>
            <a:off x="5715000" y="3889375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45084" name="Rectangle 28"/>
          <p:cNvSpPr>
            <a:spLocks noChangeArrowheads="1"/>
          </p:cNvSpPr>
          <p:nvPr/>
        </p:nvSpPr>
        <p:spPr bwMode="auto">
          <a:xfrm>
            <a:off x="5486400" y="5562600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1</a:t>
            </a:r>
          </a:p>
        </p:txBody>
      </p:sp>
      <p:sp>
        <p:nvSpPr>
          <p:cNvPr id="45085" name="Rectangle 29"/>
          <p:cNvSpPr>
            <a:spLocks noChangeArrowheads="1"/>
          </p:cNvSpPr>
          <p:nvPr/>
        </p:nvSpPr>
        <p:spPr bwMode="auto">
          <a:xfrm>
            <a:off x="5715000" y="55626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45086" name="Rectangle 30"/>
          <p:cNvSpPr>
            <a:spLocks noChangeArrowheads="1"/>
          </p:cNvSpPr>
          <p:nvPr/>
        </p:nvSpPr>
        <p:spPr bwMode="auto">
          <a:xfrm>
            <a:off x="6629400" y="55626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45087" name="Rectangle 31"/>
          <p:cNvSpPr>
            <a:spLocks noChangeArrowheads="1"/>
          </p:cNvSpPr>
          <p:nvPr/>
        </p:nvSpPr>
        <p:spPr bwMode="auto">
          <a:xfrm>
            <a:off x="5943600" y="5562600"/>
            <a:ext cx="6858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45088" name="Rectangle 32"/>
          <p:cNvSpPr>
            <a:spLocks noChangeArrowheads="1"/>
          </p:cNvSpPr>
          <p:nvPr/>
        </p:nvSpPr>
        <p:spPr bwMode="auto">
          <a:xfrm>
            <a:off x="4114800" y="55626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5089" name="Rectangle 33"/>
          <p:cNvSpPr>
            <a:spLocks noChangeArrowheads="1"/>
          </p:cNvSpPr>
          <p:nvPr/>
        </p:nvSpPr>
        <p:spPr bwMode="auto">
          <a:xfrm>
            <a:off x="5029200" y="5562600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1</a:t>
            </a:r>
          </a:p>
        </p:txBody>
      </p:sp>
      <p:sp>
        <p:nvSpPr>
          <p:cNvPr id="45090" name="Rectangle 34"/>
          <p:cNvSpPr>
            <a:spLocks noChangeArrowheads="1"/>
          </p:cNvSpPr>
          <p:nvPr/>
        </p:nvSpPr>
        <p:spPr bwMode="auto">
          <a:xfrm>
            <a:off x="5257800" y="5562600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1</a:t>
            </a:r>
          </a:p>
        </p:txBody>
      </p:sp>
      <p:sp>
        <p:nvSpPr>
          <p:cNvPr id="45091" name="Rectangle 35"/>
          <p:cNvSpPr>
            <a:spLocks noChangeArrowheads="1"/>
          </p:cNvSpPr>
          <p:nvPr/>
        </p:nvSpPr>
        <p:spPr bwMode="auto">
          <a:xfrm>
            <a:off x="4343400" y="5562600"/>
            <a:ext cx="6858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45092" name="Text Box 36"/>
          <p:cNvSpPr txBox="1">
            <a:spLocks noChangeArrowheads="1"/>
          </p:cNvSpPr>
          <p:nvPr/>
        </p:nvSpPr>
        <p:spPr bwMode="auto">
          <a:xfrm>
            <a:off x="6781800" y="5486400"/>
            <a:ext cx="24293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dirty="0">
                <a:latin typeface="Calibri"/>
                <a:cs typeface="Calibri"/>
              </a:rPr>
              <a:t>.</a:t>
            </a:r>
          </a:p>
        </p:txBody>
      </p:sp>
      <p:sp>
        <p:nvSpPr>
          <p:cNvPr id="45093" name="Text Box 37"/>
          <p:cNvSpPr txBox="1">
            <a:spLocks noChangeArrowheads="1"/>
          </p:cNvSpPr>
          <p:nvPr/>
        </p:nvSpPr>
        <p:spPr bwMode="auto">
          <a:xfrm>
            <a:off x="7086600" y="4572000"/>
            <a:ext cx="1446422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Binary Point</a:t>
            </a:r>
          </a:p>
        </p:txBody>
      </p:sp>
      <p:sp>
        <p:nvSpPr>
          <p:cNvPr id="45094" name="Line 38"/>
          <p:cNvSpPr>
            <a:spLocks noChangeShapeType="1"/>
          </p:cNvSpPr>
          <p:nvPr/>
        </p:nvSpPr>
        <p:spPr bwMode="auto">
          <a:xfrm flipH="1">
            <a:off x="6934200" y="4953000"/>
            <a:ext cx="3048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 sz="1800" b="0">
              <a:latin typeface="Calibri"/>
              <a:cs typeface="Calibri"/>
            </a:endParaRPr>
          </a:p>
        </p:txBody>
      </p:sp>
      <p:sp>
        <p:nvSpPr>
          <p:cNvPr id="45095" name="Rectangle 39"/>
          <p:cNvSpPr>
            <a:spLocks noChangeArrowheads="1"/>
          </p:cNvSpPr>
          <p:nvPr/>
        </p:nvSpPr>
        <p:spPr bwMode="auto">
          <a:xfrm>
            <a:off x="4114800" y="5562600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1</a:t>
            </a:r>
          </a:p>
        </p:txBody>
      </p:sp>
      <p:sp>
        <p:nvSpPr>
          <p:cNvPr id="45096" name="Rectangle 40"/>
          <p:cNvSpPr>
            <a:spLocks noChangeArrowheads="1"/>
          </p:cNvSpPr>
          <p:nvPr/>
        </p:nvSpPr>
        <p:spPr bwMode="auto">
          <a:xfrm>
            <a:off x="4114800" y="427037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5097" name="Rectangle 41"/>
          <p:cNvSpPr>
            <a:spLocks noChangeArrowheads="1"/>
          </p:cNvSpPr>
          <p:nvPr/>
        </p:nvSpPr>
        <p:spPr bwMode="auto">
          <a:xfrm>
            <a:off x="5029200" y="427037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5098" name="Rectangle 42"/>
          <p:cNvSpPr>
            <a:spLocks noChangeArrowheads="1"/>
          </p:cNvSpPr>
          <p:nvPr/>
        </p:nvSpPr>
        <p:spPr bwMode="auto">
          <a:xfrm>
            <a:off x="5257800" y="427037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5099" name="Rectangle 43"/>
          <p:cNvSpPr>
            <a:spLocks noChangeArrowheads="1"/>
          </p:cNvSpPr>
          <p:nvPr/>
        </p:nvSpPr>
        <p:spPr bwMode="auto">
          <a:xfrm>
            <a:off x="5486400" y="427037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1</a:t>
            </a:r>
          </a:p>
        </p:txBody>
      </p:sp>
      <p:sp>
        <p:nvSpPr>
          <p:cNvPr id="45100" name="Rectangle 44"/>
          <p:cNvSpPr>
            <a:spLocks noChangeArrowheads="1"/>
          </p:cNvSpPr>
          <p:nvPr/>
        </p:nvSpPr>
        <p:spPr bwMode="auto">
          <a:xfrm>
            <a:off x="6400800" y="427037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1</a:t>
            </a:r>
          </a:p>
        </p:txBody>
      </p:sp>
      <p:sp>
        <p:nvSpPr>
          <p:cNvPr id="45101" name="Rectangle 45"/>
          <p:cNvSpPr>
            <a:spLocks noChangeArrowheads="1"/>
          </p:cNvSpPr>
          <p:nvPr/>
        </p:nvSpPr>
        <p:spPr bwMode="auto">
          <a:xfrm>
            <a:off x="6629400" y="427037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1</a:t>
            </a:r>
          </a:p>
        </p:txBody>
      </p:sp>
      <p:sp>
        <p:nvSpPr>
          <p:cNvPr id="45102" name="Rectangle 46"/>
          <p:cNvSpPr>
            <a:spLocks noChangeArrowheads="1"/>
          </p:cNvSpPr>
          <p:nvPr/>
        </p:nvSpPr>
        <p:spPr bwMode="auto">
          <a:xfrm>
            <a:off x="4343400" y="4270375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45103" name="Rectangle 47"/>
          <p:cNvSpPr>
            <a:spLocks noChangeArrowheads="1"/>
          </p:cNvSpPr>
          <p:nvPr/>
        </p:nvSpPr>
        <p:spPr bwMode="auto">
          <a:xfrm>
            <a:off x="3100388" y="4194175"/>
            <a:ext cx="7620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>
                <a:latin typeface="Times" pitchFamily="18" charset="0"/>
              </a:rPr>
              <a:t>+2</a:t>
            </a:r>
            <a:r>
              <a:rPr lang="en-US" b="0" i="1" baseline="30000">
                <a:latin typeface="Times" pitchFamily="18" charset="0"/>
              </a:rPr>
              <a:t>k </a:t>
            </a:r>
            <a:r>
              <a:rPr lang="en-US" b="0">
                <a:latin typeface="Times" pitchFamily="18" charset="0"/>
              </a:rPr>
              <a:t>–1</a:t>
            </a:r>
          </a:p>
        </p:txBody>
      </p:sp>
      <p:sp>
        <p:nvSpPr>
          <p:cNvPr id="45104" name="Rectangle 48"/>
          <p:cNvSpPr>
            <a:spLocks noChangeArrowheads="1"/>
          </p:cNvSpPr>
          <p:nvPr/>
        </p:nvSpPr>
        <p:spPr bwMode="auto">
          <a:xfrm>
            <a:off x="5715000" y="4270375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45105" name="Rectangle 49"/>
          <p:cNvSpPr>
            <a:spLocks noChangeArrowheads="1"/>
          </p:cNvSpPr>
          <p:nvPr/>
        </p:nvSpPr>
        <p:spPr bwMode="auto">
          <a:xfrm>
            <a:off x="7010400" y="55626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1</a:t>
            </a:r>
          </a:p>
        </p:txBody>
      </p:sp>
      <p:sp>
        <p:nvSpPr>
          <p:cNvPr id="45106" name="Rectangle 50"/>
          <p:cNvSpPr>
            <a:spLocks noChangeArrowheads="1"/>
          </p:cNvSpPr>
          <p:nvPr/>
        </p:nvSpPr>
        <p:spPr bwMode="auto">
          <a:xfrm>
            <a:off x="7924800" y="55626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dirty="0">
                <a:latin typeface="Calibri"/>
                <a:cs typeface="Calibri"/>
              </a:rPr>
              <a:t>1</a:t>
            </a:r>
          </a:p>
        </p:txBody>
      </p:sp>
      <p:sp>
        <p:nvSpPr>
          <p:cNvPr id="45107" name="Rectangle 51"/>
          <p:cNvSpPr>
            <a:spLocks noChangeArrowheads="1"/>
          </p:cNvSpPr>
          <p:nvPr/>
        </p:nvSpPr>
        <p:spPr bwMode="auto">
          <a:xfrm>
            <a:off x="8153400" y="55626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1</a:t>
            </a:r>
          </a:p>
        </p:txBody>
      </p:sp>
      <p:sp>
        <p:nvSpPr>
          <p:cNvPr id="45108" name="Rectangle 52"/>
          <p:cNvSpPr>
            <a:spLocks noChangeArrowheads="1"/>
          </p:cNvSpPr>
          <p:nvPr/>
        </p:nvSpPr>
        <p:spPr bwMode="auto">
          <a:xfrm>
            <a:off x="7239000" y="5562600"/>
            <a:ext cx="6858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45109" name="Line 53"/>
          <p:cNvSpPr>
            <a:spLocks noChangeShapeType="1"/>
          </p:cNvSpPr>
          <p:nvPr/>
        </p:nvSpPr>
        <p:spPr bwMode="auto">
          <a:xfrm>
            <a:off x="2514600" y="4572000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110" name="Rectangle 54"/>
          <p:cNvSpPr>
            <a:spLocks noChangeArrowheads="1"/>
          </p:cNvSpPr>
          <p:nvPr/>
        </p:nvSpPr>
        <p:spPr bwMode="auto">
          <a:xfrm>
            <a:off x="4114800" y="4724400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1</a:t>
            </a:r>
          </a:p>
        </p:txBody>
      </p:sp>
      <p:sp>
        <p:nvSpPr>
          <p:cNvPr id="45111" name="Rectangle 55"/>
          <p:cNvSpPr>
            <a:spLocks noChangeArrowheads="1"/>
          </p:cNvSpPr>
          <p:nvPr/>
        </p:nvSpPr>
        <p:spPr bwMode="auto">
          <a:xfrm>
            <a:off x="4343400" y="47244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45112" name="Rectangle 56"/>
          <p:cNvSpPr>
            <a:spLocks noChangeArrowheads="1"/>
          </p:cNvSpPr>
          <p:nvPr/>
        </p:nvSpPr>
        <p:spPr bwMode="auto">
          <a:xfrm>
            <a:off x="5257800" y="47244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45113" name="Rectangle 57"/>
          <p:cNvSpPr>
            <a:spLocks noChangeArrowheads="1"/>
          </p:cNvSpPr>
          <p:nvPr/>
        </p:nvSpPr>
        <p:spPr bwMode="auto">
          <a:xfrm>
            <a:off x="4572000" y="4724400"/>
            <a:ext cx="6858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45114" name="Rectangle 58"/>
          <p:cNvSpPr>
            <a:spLocks noChangeArrowheads="1"/>
          </p:cNvSpPr>
          <p:nvPr/>
        </p:nvSpPr>
        <p:spPr bwMode="auto">
          <a:xfrm>
            <a:off x="5486400" y="47244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dirty="0">
                <a:latin typeface="Calibri"/>
                <a:cs typeface="Calibri"/>
              </a:rPr>
              <a:t>1</a:t>
            </a:r>
          </a:p>
        </p:txBody>
      </p:sp>
      <p:sp>
        <p:nvSpPr>
          <p:cNvPr id="45115" name="Rectangle 59"/>
          <p:cNvSpPr>
            <a:spLocks noChangeArrowheads="1"/>
          </p:cNvSpPr>
          <p:nvPr/>
        </p:nvSpPr>
        <p:spPr bwMode="auto">
          <a:xfrm>
            <a:off x="6400800" y="47244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1</a:t>
            </a:r>
          </a:p>
        </p:txBody>
      </p:sp>
      <p:sp>
        <p:nvSpPr>
          <p:cNvPr id="45116" name="Rectangle 60"/>
          <p:cNvSpPr>
            <a:spLocks noChangeArrowheads="1"/>
          </p:cNvSpPr>
          <p:nvPr/>
        </p:nvSpPr>
        <p:spPr bwMode="auto">
          <a:xfrm>
            <a:off x="6629400" y="47244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1</a:t>
            </a:r>
          </a:p>
        </p:txBody>
      </p:sp>
      <p:sp>
        <p:nvSpPr>
          <p:cNvPr id="45117" name="Rectangle 61"/>
          <p:cNvSpPr>
            <a:spLocks noChangeArrowheads="1"/>
          </p:cNvSpPr>
          <p:nvPr/>
        </p:nvSpPr>
        <p:spPr bwMode="auto">
          <a:xfrm>
            <a:off x="5715000" y="4724400"/>
            <a:ext cx="6858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45118" name="Rectangle 62"/>
          <p:cNvSpPr>
            <a:spLocks noChangeArrowheads="1"/>
          </p:cNvSpPr>
          <p:nvPr/>
        </p:nvSpPr>
        <p:spPr bwMode="auto">
          <a:xfrm>
            <a:off x="1219200" y="6110288"/>
            <a:ext cx="3051926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228600" lvl="2">
              <a:lnSpc>
                <a:spcPct val="100000"/>
              </a:lnSpc>
            </a:pPr>
            <a:r>
              <a:rPr lang="en-US" i="1" dirty="0">
                <a:latin typeface="Calibri" pitchFamily="34" charset="0"/>
              </a:rPr>
              <a:t>Biasing has no effect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60" grpId="0"/>
      <p:bldP spid="45061" grpId="0"/>
      <p:bldP spid="45062" grpId="0" animBg="1"/>
      <p:bldP spid="45063" grpId="0" animBg="1"/>
      <p:bldP spid="45064" grpId="0" animBg="1"/>
      <p:bldP spid="45065" grpId="0" animBg="1"/>
      <p:bldP spid="45066" grpId="0" animBg="1"/>
      <p:bldP spid="45067" grpId="0" animBg="1"/>
      <p:bldP spid="45068" grpId="0" animBg="1"/>
      <p:bldP spid="45069" grpId="0"/>
      <p:bldP spid="45070" grpId="0"/>
      <p:bldP spid="45071" grpId="0" animBg="1"/>
      <p:bldP spid="45072" grpId="0"/>
      <p:bldP spid="45073" grpId="0"/>
      <p:bldP spid="45074" grpId="0" animBg="1"/>
      <p:bldP spid="45075" grpId="0"/>
      <p:bldP spid="45076" grpId="0" animBg="1"/>
      <p:bldP spid="45077" grpId="0" animBg="1"/>
      <p:bldP spid="45078" grpId="0" animBg="1"/>
      <p:bldP spid="45079" grpId="0" animBg="1"/>
      <p:bldP spid="45080" grpId="0" animBg="1"/>
      <p:bldP spid="45081" grpId="0" animBg="1"/>
      <p:bldP spid="45082" grpId="0" animBg="1"/>
      <p:bldP spid="45083" grpId="0" animBg="1"/>
      <p:bldP spid="45084" grpId="0" animBg="1"/>
      <p:bldP spid="45085" grpId="0" animBg="1"/>
      <p:bldP spid="45086" grpId="0" animBg="1"/>
      <p:bldP spid="45087" grpId="0" animBg="1"/>
      <p:bldP spid="45088" grpId="0" animBg="1"/>
      <p:bldP spid="45089" grpId="0" animBg="1"/>
      <p:bldP spid="45090" grpId="0" animBg="1"/>
      <p:bldP spid="45091" grpId="0" animBg="1"/>
      <p:bldP spid="45092" grpId="0"/>
      <p:bldP spid="45093" grpId="0"/>
      <p:bldP spid="45094" grpId="0" animBg="1"/>
      <p:bldP spid="45095" grpId="0" animBg="1"/>
      <p:bldP spid="45096" grpId="0" animBg="1"/>
      <p:bldP spid="45097" grpId="0" animBg="1"/>
      <p:bldP spid="45098" grpId="0" animBg="1"/>
      <p:bldP spid="45099" grpId="0" animBg="1"/>
      <p:bldP spid="45100" grpId="0" animBg="1"/>
      <p:bldP spid="45101" grpId="0" animBg="1"/>
      <p:bldP spid="45102" grpId="0" animBg="1"/>
      <p:bldP spid="45103" grpId="0"/>
      <p:bldP spid="45104" grpId="0" animBg="1"/>
      <p:bldP spid="45105" grpId="0" animBg="1"/>
      <p:bldP spid="45106" grpId="0" animBg="1"/>
      <p:bldP spid="45107" grpId="0" animBg="1"/>
      <p:bldP spid="45108" grpId="0" animBg="1"/>
      <p:bldP spid="45109" grpId="0" animBg="1"/>
      <p:bldP spid="45110" grpId="0" animBg="1"/>
      <p:bldP spid="45111" grpId="0" animBg="1"/>
      <p:bldP spid="45112" grpId="0" animBg="1"/>
      <p:bldP spid="45113" grpId="0" animBg="1"/>
      <p:bldP spid="45114" grpId="0" animBg="1"/>
      <p:bldP spid="45115" grpId="0" animBg="1"/>
      <p:bldP spid="45116" grpId="0" animBg="1"/>
      <p:bldP spid="45117" grpId="0" animBg="1"/>
      <p:bldP spid="45118" grpId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722312"/>
            <a:ext cx="7881938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Correct Power-of-2 Divide (Cont.)</a:t>
            </a:r>
          </a:p>
        </p:txBody>
      </p:sp>
      <p:sp>
        <p:nvSpPr>
          <p:cNvPr id="46083" name="Text Box 3"/>
          <p:cNvSpPr txBox="1">
            <a:spLocks noChangeArrowheads="1"/>
          </p:cNvSpPr>
          <p:nvPr/>
        </p:nvSpPr>
        <p:spPr bwMode="auto">
          <a:xfrm>
            <a:off x="838200" y="4191000"/>
            <a:ext cx="119455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dirty="0">
                <a:latin typeface="Calibri" pitchFamily="34" charset="0"/>
              </a:rPr>
              <a:t>Divisor: </a:t>
            </a:r>
          </a:p>
        </p:txBody>
      </p:sp>
      <p:sp>
        <p:nvSpPr>
          <p:cNvPr id="46084" name="Text Box 4"/>
          <p:cNvSpPr txBox="1">
            <a:spLocks noChangeArrowheads="1"/>
          </p:cNvSpPr>
          <p:nvPr/>
        </p:nvSpPr>
        <p:spPr bwMode="auto">
          <a:xfrm>
            <a:off x="762000" y="2209800"/>
            <a:ext cx="137569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dirty="0">
                <a:latin typeface="Calibri" pitchFamily="34" charset="0"/>
              </a:rPr>
              <a:t>Dividend:</a:t>
            </a:r>
          </a:p>
        </p:txBody>
      </p:sp>
      <p:sp>
        <p:nvSpPr>
          <p:cNvPr id="46085" name="Rectangle 5"/>
          <p:cNvSpPr>
            <a:spLocks noChangeArrowheads="1"/>
          </p:cNvSpPr>
          <p:nvPr/>
        </p:nvSpPr>
        <p:spPr bwMode="auto">
          <a:xfrm>
            <a:off x="304800" y="1597025"/>
            <a:ext cx="237218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dirty="0">
                <a:solidFill>
                  <a:schemeClr val="tx2"/>
                </a:solidFill>
                <a:latin typeface="Calibri" pitchFamily="34" charset="0"/>
              </a:rPr>
              <a:t>Case 2: Rounding</a:t>
            </a:r>
          </a:p>
        </p:txBody>
      </p:sp>
      <p:sp>
        <p:nvSpPr>
          <p:cNvPr id="46086" name="Rectangle 6"/>
          <p:cNvSpPr>
            <a:spLocks noChangeArrowheads="1"/>
          </p:cNvSpPr>
          <p:nvPr/>
        </p:nvSpPr>
        <p:spPr bwMode="auto">
          <a:xfrm>
            <a:off x="4114800" y="42672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6087" name="Rectangle 7"/>
          <p:cNvSpPr>
            <a:spLocks noChangeArrowheads="1"/>
          </p:cNvSpPr>
          <p:nvPr/>
        </p:nvSpPr>
        <p:spPr bwMode="auto">
          <a:xfrm>
            <a:off x="5029200" y="42672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6088" name="Rectangle 8"/>
          <p:cNvSpPr>
            <a:spLocks noChangeArrowheads="1"/>
          </p:cNvSpPr>
          <p:nvPr/>
        </p:nvSpPr>
        <p:spPr bwMode="auto">
          <a:xfrm>
            <a:off x="5257800" y="4267200"/>
            <a:ext cx="228600" cy="228600"/>
          </a:xfrm>
          <a:prstGeom prst="rect">
            <a:avLst/>
          </a:prstGeom>
          <a:solidFill>
            <a:srgbClr val="A8E7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1</a:t>
            </a:r>
          </a:p>
        </p:txBody>
      </p:sp>
      <p:sp>
        <p:nvSpPr>
          <p:cNvPr id="46089" name="Rectangle 9"/>
          <p:cNvSpPr>
            <a:spLocks noChangeArrowheads="1"/>
          </p:cNvSpPr>
          <p:nvPr/>
        </p:nvSpPr>
        <p:spPr bwMode="auto">
          <a:xfrm>
            <a:off x="5486400" y="42672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6090" name="Rectangle 10"/>
          <p:cNvSpPr>
            <a:spLocks noChangeArrowheads="1"/>
          </p:cNvSpPr>
          <p:nvPr/>
        </p:nvSpPr>
        <p:spPr bwMode="auto">
          <a:xfrm>
            <a:off x="6400800" y="42672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6091" name="Rectangle 11"/>
          <p:cNvSpPr>
            <a:spLocks noChangeArrowheads="1"/>
          </p:cNvSpPr>
          <p:nvPr/>
        </p:nvSpPr>
        <p:spPr bwMode="auto">
          <a:xfrm>
            <a:off x="6629400" y="42672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6092" name="Rectangle 12"/>
          <p:cNvSpPr>
            <a:spLocks noChangeArrowheads="1"/>
          </p:cNvSpPr>
          <p:nvPr/>
        </p:nvSpPr>
        <p:spPr bwMode="auto">
          <a:xfrm>
            <a:off x="4343400" y="42672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46093" name="Rectangle 13"/>
          <p:cNvSpPr>
            <a:spLocks noChangeArrowheads="1"/>
          </p:cNvSpPr>
          <p:nvPr/>
        </p:nvSpPr>
        <p:spPr bwMode="auto">
          <a:xfrm>
            <a:off x="3505200" y="2209800"/>
            <a:ext cx="2857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x</a:t>
            </a:r>
          </a:p>
        </p:txBody>
      </p:sp>
      <p:sp>
        <p:nvSpPr>
          <p:cNvPr id="46094" name="Rectangle 14"/>
          <p:cNvSpPr>
            <a:spLocks noChangeArrowheads="1"/>
          </p:cNvSpPr>
          <p:nvPr/>
        </p:nvSpPr>
        <p:spPr bwMode="auto">
          <a:xfrm>
            <a:off x="3505200" y="4191000"/>
            <a:ext cx="366713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>
                <a:latin typeface="Times" pitchFamily="18" charset="0"/>
              </a:rPr>
              <a:t>2</a:t>
            </a:r>
            <a:r>
              <a:rPr lang="en-US" b="0" i="1" baseline="30000">
                <a:latin typeface="Times" pitchFamily="18" charset="0"/>
              </a:rPr>
              <a:t>k</a:t>
            </a:r>
            <a:endParaRPr lang="en-US" b="0" i="1">
              <a:latin typeface="Times" pitchFamily="18" charset="0"/>
            </a:endParaRPr>
          </a:p>
        </p:txBody>
      </p:sp>
      <p:sp>
        <p:nvSpPr>
          <p:cNvPr id="46095" name="Line 15"/>
          <p:cNvSpPr>
            <a:spLocks noChangeShapeType="1"/>
          </p:cNvSpPr>
          <p:nvPr/>
        </p:nvSpPr>
        <p:spPr bwMode="auto">
          <a:xfrm>
            <a:off x="2362200" y="4572000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96" name="Rectangle 16"/>
          <p:cNvSpPr>
            <a:spLocks noChangeArrowheads="1"/>
          </p:cNvSpPr>
          <p:nvPr/>
        </p:nvSpPr>
        <p:spPr bwMode="auto">
          <a:xfrm>
            <a:off x="3124200" y="4191000"/>
            <a:ext cx="32067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/>
              <a:t>/</a:t>
            </a:r>
          </a:p>
        </p:txBody>
      </p:sp>
      <p:sp>
        <p:nvSpPr>
          <p:cNvPr id="46097" name="Rectangle 17"/>
          <p:cNvSpPr>
            <a:spLocks noChangeArrowheads="1"/>
          </p:cNvSpPr>
          <p:nvPr/>
        </p:nvSpPr>
        <p:spPr bwMode="auto">
          <a:xfrm>
            <a:off x="2828925" y="4572000"/>
            <a:ext cx="1030288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2400" b="0">
                <a:latin typeface="Times" pitchFamily="18" charset="0"/>
              </a:rPr>
              <a:t> </a:t>
            </a:r>
            <a:r>
              <a:rPr lang="en-US" b="0">
                <a:latin typeface="Times" pitchFamily="18" charset="0"/>
                <a:sym typeface="Symbol" pitchFamily="18" charset="2"/>
              </a:rPr>
              <a:t> </a:t>
            </a:r>
            <a:r>
              <a:rPr lang="en-US" b="0" i="1">
                <a:latin typeface="Times" pitchFamily="18" charset="0"/>
              </a:rPr>
              <a:t>x </a:t>
            </a:r>
            <a:r>
              <a:rPr lang="en-US" b="0">
                <a:latin typeface="Times" pitchFamily="18" charset="0"/>
              </a:rPr>
              <a:t>/ 2</a:t>
            </a:r>
            <a:r>
              <a:rPr lang="en-US" b="0" i="1" baseline="30000">
                <a:latin typeface="Times" pitchFamily="18" charset="0"/>
              </a:rPr>
              <a:t>k </a:t>
            </a:r>
            <a:r>
              <a:rPr lang="en-US" i="1" baseline="30000">
                <a:latin typeface="Times" pitchFamily="18" charset="0"/>
              </a:rPr>
              <a:t> </a:t>
            </a:r>
            <a:r>
              <a:rPr lang="en-US" b="0">
                <a:latin typeface="Times" pitchFamily="18" charset="0"/>
                <a:sym typeface="Symbol" pitchFamily="18" charset="2"/>
              </a:rPr>
              <a:t></a:t>
            </a:r>
            <a:endParaRPr lang="en-US" sz="2400" b="0">
              <a:latin typeface="Times" pitchFamily="18" charset="0"/>
              <a:sym typeface="Symbol" pitchFamily="18" charset="2"/>
            </a:endParaRPr>
          </a:p>
        </p:txBody>
      </p:sp>
      <p:sp>
        <p:nvSpPr>
          <p:cNvPr id="46098" name="Rectangle 18"/>
          <p:cNvSpPr>
            <a:spLocks noChangeArrowheads="1"/>
          </p:cNvSpPr>
          <p:nvPr/>
        </p:nvSpPr>
        <p:spPr bwMode="auto">
          <a:xfrm>
            <a:off x="5715000" y="42672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46099" name="Rectangle 19"/>
          <p:cNvSpPr>
            <a:spLocks noChangeArrowheads="1"/>
          </p:cNvSpPr>
          <p:nvPr/>
        </p:nvSpPr>
        <p:spPr bwMode="auto">
          <a:xfrm>
            <a:off x="5215465" y="1905000"/>
            <a:ext cx="2857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k</a:t>
            </a:r>
          </a:p>
        </p:txBody>
      </p:sp>
      <p:sp>
        <p:nvSpPr>
          <p:cNvPr id="46100" name="Rectangle 20"/>
          <p:cNvSpPr>
            <a:spLocks noChangeArrowheads="1"/>
          </p:cNvSpPr>
          <p:nvPr/>
        </p:nvSpPr>
        <p:spPr bwMode="auto">
          <a:xfrm>
            <a:off x="4114800" y="2286000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1</a:t>
            </a:r>
          </a:p>
        </p:txBody>
      </p:sp>
      <p:sp>
        <p:nvSpPr>
          <p:cNvPr id="46101" name="Rectangle 21"/>
          <p:cNvSpPr>
            <a:spLocks noChangeArrowheads="1"/>
          </p:cNvSpPr>
          <p:nvPr/>
        </p:nvSpPr>
        <p:spPr bwMode="auto">
          <a:xfrm>
            <a:off x="4343400" y="22860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800" b="0">
              <a:latin typeface="Calibri"/>
              <a:cs typeface="Calibri"/>
            </a:endParaRPr>
          </a:p>
        </p:txBody>
      </p:sp>
      <p:sp>
        <p:nvSpPr>
          <p:cNvPr id="46102" name="Rectangle 22"/>
          <p:cNvSpPr>
            <a:spLocks noChangeArrowheads="1"/>
          </p:cNvSpPr>
          <p:nvPr/>
        </p:nvSpPr>
        <p:spPr bwMode="auto">
          <a:xfrm>
            <a:off x="5257800" y="22860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46103" name="Rectangle 23"/>
          <p:cNvSpPr>
            <a:spLocks noChangeArrowheads="1"/>
          </p:cNvSpPr>
          <p:nvPr/>
        </p:nvSpPr>
        <p:spPr bwMode="auto">
          <a:xfrm>
            <a:off x="4572000" y="2286000"/>
            <a:ext cx="6858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46104" name="Rectangle 24"/>
          <p:cNvSpPr>
            <a:spLocks noChangeArrowheads="1"/>
          </p:cNvSpPr>
          <p:nvPr/>
        </p:nvSpPr>
        <p:spPr bwMode="auto">
          <a:xfrm>
            <a:off x="5486400" y="2286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46105" name="Rectangle 25"/>
          <p:cNvSpPr>
            <a:spLocks noChangeArrowheads="1"/>
          </p:cNvSpPr>
          <p:nvPr/>
        </p:nvSpPr>
        <p:spPr bwMode="auto">
          <a:xfrm>
            <a:off x="6400800" y="2286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46106" name="Rectangle 26"/>
          <p:cNvSpPr>
            <a:spLocks noChangeArrowheads="1"/>
          </p:cNvSpPr>
          <p:nvPr/>
        </p:nvSpPr>
        <p:spPr bwMode="auto">
          <a:xfrm>
            <a:off x="6629400" y="2286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46107" name="Rectangle 27"/>
          <p:cNvSpPr>
            <a:spLocks noChangeArrowheads="1"/>
          </p:cNvSpPr>
          <p:nvPr/>
        </p:nvSpPr>
        <p:spPr bwMode="auto">
          <a:xfrm>
            <a:off x="5715000" y="22860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46108" name="Rectangle 28"/>
          <p:cNvSpPr>
            <a:spLocks noChangeArrowheads="1"/>
          </p:cNvSpPr>
          <p:nvPr/>
        </p:nvSpPr>
        <p:spPr bwMode="auto">
          <a:xfrm>
            <a:off x="5486400" y="4724400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1</a:t>
            </a:r>
          </a:p>
        </p:txBody>
      </p:sp>
      <p:sp>
        <p:nvSpPr>
          <p:cNvPr id="46109" name="Rectangle 29"/>
          <p:cNvSpPr>
            <a:spLocks noChangeArrowheads="1"/>
          </p:cNvSpPr>
          <p:nvPr/>
        </p:nvSpPr>
        <p:spPr bwMode="auto">
          <a:xfrm>
            <a:off x="5715000" y="47244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800" b="0">
              <a:latin typeface="Calibri"/>
              <a:cs typeface="Calibri"/>
            </a:endParaRPr>
          </a:p>
        </p:txBody>
      </p:sp>
      <p:sp>
        <p:nvSpPr>
          <p:cNvPr id="46110" name="Rectangle 30"/>
          <p:cNvSpPr>
            <a:spLocks noChangeArrowheads="1"/>
          </p:cNvSpPr>
          <p:nvPr/>
        </p:nvSpPr>
        <p:spPr bwMode="auto">
          <a:xfrm>
            <a:off x="6629400" y="47244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800" b="0">
              <a:latin typeface="Calibri"/>
              <a:cs typeface="Calibri"/>
            </a:endParaRPr>
          </a:p>
        </p:txBody>
      </p:sp>
      <p:sp>
        <p:nvSpPr>
          <p:cNvPr id="46111" name="Rectangle 31"/>
          <p:cNvSpPr>
            <a:spLocks noChangeArrowheads="1"/>
          </p:cNvSpPr>
          <p:nvPr/>
        </p:nvSpPr>
        <p:spPr bwMode="auto">
          <a:xfrm>
            <a:off x="5943600" y="4724400"/>
            <a:ext cx="6858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46112" name="Rectangle 32"/>
          <p:cNvSpPr>
            <a:spLocks noChangeArrowheads="1"/>
          </p:cNvSpPr>
          <p:nvPr/>
        </p:nvSpPr>
        <p:spPr bwMode="auto">
          <a:xfrm>
            <a:off x="4114800" y="47244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6113" name="Rectangle 33"/>
          <p:cNvSpPr>
            <a:spLocks noChangeArrowheads="1"/>
          </p:cNvSpPr>
          <p:nvPr/>
        </p:nvSpPr>
        <p:spPr bwMode="auto">
          <a:xfrm>
            <a:off x="5029200" y="4724400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1</a:t>
            </a:r>
          </a:p>
        </p:txBody>
      </p:sp>
      <p:sp>
        <p:nvSpPr>
          <p:cNvPr id="46114" name="Rectangle 34"/>
          <p:cNvSpPr>
            <a:spLocks noChangeArrowheads="1"/>
          </p:cNvSpPr>
          <p:nvPr/>
        </p:nvSpPr>
        <p:spPr bwMode="auto">
          <a:xfrm>
            <a:off x="5257800" y="4724400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1</a:t>
            </a:r>
          </a:p>
        </p:txBody>
      </p:sp>
      <p:sp>
        <p:nvSpPr>
          <p:cNvPr id="46115" name="Rectangle 35"/>
          <p:cNvSpPr>
            <a:spLocks noChangeArrowheads="1"/>
          </p:cNvSpPr>
          <p:nvPr/>
        </p:nvSpPr>
        <p:spPr bwMode="auto">
          <a:xfrm>
            <a:off x="4343400" y="4724400"/>
            <a:ext cx="6858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46116" name="Text Box 36"/>
          <p:cNvSpPr txBox="1">
            <a:spLocks noChangeArrowheads="1"/>
          </p:cNvSpPr>
          <p:nvPr/>
        </p:nvSpPr>
        <p:spPr bwMode="auto">
          <a:xfrm>
            <a:off x="6781800" y="4648200"/>
            <a:ext cx="24293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dirty="0">
                <a:latin typeface="Calibri"/>
                <a:cs typeface="Calibri"/>
              </a:rPr>
              <a:t>.</a:t>
            </a:r>
          </a:p>
        </p:txBody>
      </p:sp>
      <p:sp>
        <p:nvSpPr>
          <p:cNvPr id="46117" name="Text Box 37"/>
          <p:cNvSpPr txBox="1">
            <a:spLocks noChangeArrowheads="1"/>
          </p:cNvSpPr>
          <p:nvPr/>
        </p:nvSpPr>
        <p:spPr bwMode="auto">
          <a:xfrm>
            <a:off x="7086600" y="3733800"/>
            <a:ext cx="1695144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dirty="0">
                <a:latin typeface="Calibri" pitchFamily="34" charset="0"/>
              </a:rPr>
              <a:t>Binary Point</a:t>
            </a:r>
          </a:p>
        </p:txBody>
      </p:sp>
      <p:sp>
        <p:nvSpPr>
          <p:cNvPr id="46118" name="Line 38"/>
          <p:cNvSpPr>
            <a:spLocks noChangeShapeType="1"/>
          </p:cNvSpPr>
          <p:nvPr/>
        </p:nvSpPr>
        <p:spPr bwMode="auto">
          <a:xfrm flipH="1">
            <a:off x="6934200" y="4114800"/>
            <a:ext cx="3048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46119" name="Rectangle 39"/>
          <p:cNvSpPr>
            <a:spLocks noChangeArrowheads="1"/>
          </p:cNvSpPr>
          <p:nvPr/>
        </p:nvSpPr>
        <p:spPr bwMode="auto">
          <a:xfrm>
            <a:off x="4114800" y="4724400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1</a:t>
            </a:r>
          </a:p>
        </p:txBody>
      </p:sp>
      <p:sp>
        <p:nvSpPr>
          <p:cNvPr id="46120" name="Rectangle 40"/>
          <p:cNvSpPr>
            <a:spLocks noChangeArrowheads="1"/>
          </p:cNvSpPr>
          <p:nvPr/>
        </p:nvSpPr>
        <p:spPr bwMode="auto">
          <a:xfrm>
            <a:off x="4114800" y="2667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6121" name="Rectangle 41"/>
          <p:cNvSpPr>
            <a:spLocks noChangeArrowheads="1"/>
          </p:cNvSpPr>
          <p:nvPr/>
        </p:nvSpPr>
        <p:spPr bwMode="auto">
          <a:xfrm>
            <a:off x="5029200" y="2667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6122" name="Rectangle 42"/>
          <p:cNvSpPr>
            <a:spLocks noChangeArrowheads="1"/>
          </p:cNvSpPr>
          <p:nvPr/>
        </p:nvSpPr>
        <p:spPr bwMode="auto">
          <a:xfrm>
            <a:off x="5257800" y="2667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6123" name="Rectangle 43"/>
          <p:cNvSpPr>
            <a:spLocks noChangeArrowheads="1"/>
          </p:cNvSpPr>
          <p:nvPr/>
        </p:nvSpPr>
        <p:spPr bwMode="auto">
          <a:xfrm>
            <a:off x="5486400" y="2667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1</a:t>
            </a:r>
          </a:p>
        </p:txBody>
      </p:sp>
      <p:sp>
        <p:nvSpPr>
          <p:cNvPr id="46124" name="Rectangle 44"/>
          <p:cNvSpPr>
            <a:spLocks noChangeArrowheads="1"/>
          </p:cNvSpPr>
          <p:nvPr/>
        </p:nvSpPr>
        <p:spPr bwMode="auto">
          <a:xfrm>
            <a:off x="6400800" y="2667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1</a:t>
            </a:r>
          </a:p>
        </p:txBody>
      </p:sp>
      <p:sp>
        <p:nvSpPr>
          <p:cNvPr id="46125" name="Rectangle 45"/>
          <p:cNvSpPr>
            <a:spLocks noChangeArrowheads="1"/>
          </p:cNvSpPr>
          <p:nvPr/>
        </p:nvSpPr>
        <p:spPr bwMode="auto">
          <a:xfrm>
            <a:off x="6629400" y="2667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1</a:t>
            </a:r>
          </a:p>
        </p:txBody>
      </p:sp>
      <p:sp>
        <p:nvSpPr>
          <p:cNvPr id="46126" name="Rectangle 46"/>
          <p:cNvSpPr>
            <a:spLocks noChangeArrowheads="1"/>
          </p:cNvSpPr>
          <p:nvPr/>
        </p:nvSpPr>
        <p:spPr bwMode="auto">
          <a:xfrm>
            <a:off x="4343400" y="26670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46127" name="Rectangle 47"/>
          <p:cNvSpPr>
            <a:spLocks noChangeArrowheads="1"/>
          </p:cNvSpPr>
          <p:nvPr/>
        </p:nvSpPr>
        <p:spPr bwMode="auto">
          <a:xfrm>
            <a:off x="3100388" y="2590800"/>
            <a:ext cx="7620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>
                <a:latin typeface="Times" pitchFamily="18" charset="0"/>
              </a:rPr>
              <a:t>+2</a:t>
            </a:r>
            <a:r>
              <a:rPr lang="en-US" b="0" i="1" baseline="30000">
                <a:latin typeface="Times" pitchFamily="18" charset="0"/>
              </a:rPr>
              <a:t>k </a:t>
            </a:r>
            <a:r>
              <a:rPr lang="en-US" b="0">
                <a:latin typeface="Times" pitchFamily="18" charset="0"/>
              </a:rPr>
              <a:t>–1</a:t>
            </a:r>
          </a:p>
        </p:txBody>
      </p:sp>
      <p:sp>
        <p:nvSpPr>
          <p:cNvPr id="46128" name="Rectangle 48"/>
          <p:cNvSpPr>
            <a:spLocks noChangeArrowheads="1"/>
          </p:cNvSpPr>
          <p:nvPr/>
        </p:nvSpPr>
        <p:spPr bwMode="auto">
          <a:xfrm>
            <a:off x="5715000" y="26670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46129" name="Line 49"/>
          <p:cNvSpPr>
            <a:spLocks noChangeShapeType="1"/>
          </p:cNvSpPr>
          <p:nvPr/>
        </p:nvSpPr>
        <p:spPr bwMode="auto">
          <a:xfrm>
            <a:off x="2514600" y="2968625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130" name="Rectangle 50"/>
          <p:cNvSpPr>
            <a:spLocks noChangeArrowheads="1"/>
          </p:cNvSpPr>
          <p:nvPr/>
        </p:nvSpPr>
        <p:spPr bwMode="auto">
          <a:xfrm>
            <a:off x="4114800" y="3121025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dirty="0">
                <a:latin typeface="Calibri"/>
                <a:cs typeface="Calibri"/>
              </a:rPr>
              <a:t>1</a:t>
            </a:r>
          </a:p>
        </p:txBody>
      </p:sp>
      <p:sp>
        <p:nvSpPr>
          <p:cNvPr id="46131" name="Rectangle 51"/>
          <p:cNvSpPr>
            <a:spLocks noChangeArrowheads="1"/>
          </p:cNvSpPr>
          <p:nvPr/>
        </p:nvSpPr>
        <p:spPr bwMode="auto">
          <a:xfrm>
            <a:off x="4343400" y="3121025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800" b="0">
              <a:latin typeface="Calibri"/>
              <a:cs typeface="Calibri"/>
            </a:endParaRPr>
          </a:p>
        </p:txBody>
      </p:sp>
      <p:sp>
        <p:nvSpPr>
          <p:cNvPr id="46132" name="Rectangle 52"/>
          <p:cNvSpPr>
            <a:spLocks noChangeArrowheads="1"/>
          </p:cNvSpPr>
          <p:nvPr/>
        </p:nvSpPr>
        <p:spPr bwMode="auto">
          <a:xfrm>
            <a:off x="5257800" y="3121025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46133" name="Rectangle 53"/>
          <p:cNvSpPr>
            <a:spLocks noChangeArrowheads="1"/>
          </p:cNvSpPr>
          <p:nvPr/>
        </p:nvSpPr>
        <p:spPr bwMode="auto">
          <a:xfrm>
            <a:off x="4572000" y="3121025"/>
            <a:ext cx="6858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46134" name="Rectangle 54"/>
          <p:cNvSpPr>
            <a:spLocks noChangeArrowheads="1"/>
          </p:cNvSpPr>
          <p:nvPr/>
        </p:nvSpPr>
        <p:spPr bwMode="auto">
          <a:xfrm>
            <a:off x="5486400" y="3121025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46135" name="Rectangle 55"/>
          <p:cNvSpPr>
            <a:spLocks noChangeArrowheads="1"/>
          </p:cNvSpPr>
          <p:nvPr/>
        </p:nvSpPr>
        <p:spPr bwMode="auto">
          <a:xfrm>
            <a:off x="6400800" y="3121025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46136" name="Rectangle 56"/>
          <p:cNvSpPr>
            <a:spLocks noChangeArrowheads="1"/>
          </p:cNvSpPr>
          <p:nvPr/>
        </p:nvSpPr>
        <p:spPr bwMode="auto">
          <a:xfrm>
            <a:off x="6629400" y="3121025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46137" name="Rectangle 57"/>
          <p:cNvSpPr>
            <a:spLocks noChangeArrowheads="1"/>
          </p:cNvSpPr>
          <p:nvPr/>
        </p:nvSpPr>
        <p:spPr bwMode="auto">
          <a:xfrm>
            <a:off x="5715000" y="3121025"/>
            <a:ext cx="6858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46138" name="Rectangle 58"/>
          <p:cNvSpPr>
            <a:spLocks noChangeArrowheads="1"/>
          </p:cNvSpPr>
          <p:nvPr/>
        </p:nvSpPr>
        <p:spPr bwMode="auto">
          <a:xfrm>
            <a:off x="685800" y="5939135"/>
            <a:ext cx="4018921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228600" lvl="2">
              <a:lnSpc>
                <a:spcPct val="100000"/>
              </a:lnSpc>
            </a:pPr>
            <a:r>
              <a:rPr lang="en-US" i="1" dirty="0">
                <a:latin typeface="Calibri" pitchFamily="34" charset="0"/>
              </a:rPr>
              <a:t>Biasing adds 1 to final result</a:t>
            </a:r>
          </a:p>
        </p:txBody>
      </p:sp>
      <p:sp>
        <p:nvSpPr>
          <p:cNvPr id="46139" name="Rectangle 59"/>
          <p:cNvSpPr>
            <a:spLocks noChangeArrowheads="1"/>
          </p:cNvSpPr>
          <p:nvPr/>
        </p:nvSpPr>
        <p:spPr bwMode="auto">
          <a:xfrm>
            <a:off x="7010400" y="47244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46140" name="Rectangle 60"/>
          <p:cNvSpPr>
            <a:spLocks noChangeArrowheads="1"/>
          </p:cNvSpPr>
          <p:nvPr/>
        </p:nvSpPr>
        <p:spPr bwMode="auto">
          <a:xfrm>
            <a:off x="7924800" y="47244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46141" name="Rectangle 61"/>
          <p:cNvSpPr>
            <a:spLocks noChangeArrowheads="1"/>
          </p:cNvSpPr>
          <p:nvPr/>
        </p:nvSpPr>
        <p:spPr bwMode="auto">
          <a:xfrm>
            <a:off x="8153400" y="47244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46142" name="Rectangle 62"/>
          <p:cNvSpPr>
            <a:spLocks noChangeArrowheads="1"/>
          </p:cNvSpPr>
          <p:nvPr/>
        </p:nvSpPr>
        <p:spPr bwMode="auto">
          <a:xfrm>
            <a:off x="7239000" y="4724400"/>
            <a:ext cx="6858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46143" name="AutoShape 63"/>
          <p:cNvSpPr>
            <a:spLocks/>
          </p:cNvSpPr>
          <p:nvPr/>
        </p:nvSpPr>
        <p:spPr bwMode="auto">
          <a:xfrm rot="-5400000">
            <a:off x="4800600" y="2971800"/>
            <a:ext cx="228600" cy="1143000"/>
          </a:xfrm>
          <a:prstGeom prst="leftBrace">
            <a:avLst>
              <a:gd name="adj1" fmla="val 41667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46144" name="Text Box 64"/>
          <p:cNvSpPr txBox="1">
            <a:spLocks noChangeArrowheads="1"/>
          </p:cNvSpPr>
          <p:nvPr/>
        </p:nvSpPr>
        <p:spPr bwMode="auto">
          <a:xfrm>
            <a:off x="3962400" y="3733800"/>
            <a:ext cx="2377061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dirty="0">
                <a:latin typeface="Calibri" pitchFamily="34" charset="0"/>
              </a:rPr>
              <a:t>Incremented by 1</a:t>
            </a:r>
          </a:p>
        </p:txBody>
      </p:sp>
      <p:sp>
        <p:nvSpPr>
          <p:cNvPr id="46145" name="AutoShape 65"/>
          <p:cNvSpPr>
            <a:spLocks/>
          </p:cNvSpPr>
          <p:nvPr/>
        </p:nvSpPr>
        <p:spPr bwMode="auto">
          <a:xfrm rot="-5400000">
            <a:off x="6172200" y="4648200"/>
            <a:ext cx="228600" cy="1143000"/>
          </a:xfrm>
          <a:prstGeom prst="leftBrace">
            <a:avLst>
              <a:gd name="adj1" fmla="val 41667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46146" name="Text Box 66"/>
          <p:cNvSpPr txBox="1">
            <a:spLocks noChangeArrowheads="1"/>
          </p:cNvSpPr>
          <p:nvPr/>
        </p:nvSpPr>
        <p:spPr bwMode="auto">
          <a:xfrm>
            <a:off x="5334000" y="5410200"/>
            <a:ext cx="2377061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dirty="0">
                <a:latin typeface="Calibri" pitchFamily="34" charset="0"/>
              </a:rPr>
              <a:t>Incremented by 1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3" grpId="0"/>
      <p:bldP spid="46086" grpId="0" animBg="1"/>
      <p:bldP spid="46087" grpId="0" animBg="1"/>
      <p:bldP spid="46088" grpId="0" animBg="1"/>
      <p:bldP spid="46089" grpId="0" animBg="1"/>
      <p:bldP spid="46090" grpId="0" animBg="1"/>
      <p:bldP spid="46091" grpId="0" animBg="1"/>
      <p:bldP spid="46092" grpId="0" animBg="1"/>
      <p:bldP spid="46094" grpId="0"/>
      <p:bldP spid="46095" grpId="0" animBg="1"/>
      <p:bldP spid="46096" grpId="0"/>
      <p:bldP spid="46097" grpId="0"/>
      <p:bldP spid="46098" grpId="0" animBg="1"/>
      <p:bldP spid="46108" grpId="0" animBg="1"/>
      <p:bldP spid="46109" grpId="0" animBg="1"/>
      <p:bldP spid="46110" grpId="0" animBg="1"/>
      <p:bldP spid="46111" grpId="0" animBg="1"/>
      <p:bldP spid="46112" grpId="0" animBg="1"/>
      <p:bldP spid="46113" grpId="0" animBg="1"/>
      <p:bldP spid="46114" grpId="0" animBg="1"/>
      <p:bldP spid="46115" grpId="0" animBg="1"/>
      <p:bldP spid="46116" grpId="0"/>
      <p:bldP spid="46117" grpId="0"/>
      <p:bldP spid="46118" grpId="0" animBg="1"/>
      <p:bldP spid="46119" grpId="0" animBg="1"/>
      <p:bldP spid="46138" grpId="0"/>
      <p:bldP spid="46139" grpId="0" animBg="1"/>
      <p:bldP spid="46140" grpId="0" animBg="1"/>
      <p:bldP spid="46141" grpId="0" animBg="1"/>
      <p:bldP spid="46142" grpId="0" animBg="1"/>
      <p:bldP spid="46143" grpId="0" animBg="1"/>
      <p:bldP spid="46144" grpId="0"/>
      <p:bldP spid="46145" grpId="0" animBg="1"/>
      <p:bldP spid="46146" grpId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 Box 2"/>
          <p:cNvSpPr txBox="1">
            <a:spLocks noChangeArrowheads="1"/>
          </p:cNvSpPr>
          <p:nvPr/>
        </p:nvSpPr>
        <p:spPr bwMode="auto">
          <a:xfrm>
            <a:off x="381000" y="3451225"/>
            <a:ext cx="4495800" cy="2308324"/>
          </a:xfrm>
          <a:prstGeom prst="rect">
            <a:avLst/>
          </a:prstGeom>
          <a:solidFill>
            <a:srgbClr val="FFFF99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tabLst>
                <a:tab pos="228600" algn="l"/>
              </a:tabLst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testq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%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rax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, %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rax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28600" algn="l"/>
              </a:tabLst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js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	L4</a:t>
            </a:r>
          </a:p>
          <a:p>
            <a:pPr>
              <a:tabLst>
                <a:tab pos="228600" algn="l"/>
              </a:tabLst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L3:</a:t>
            </a:r>
          </a:p>
          <a:p>
            <a:pPr>
              <a:tabLst>
                <a:tab pos="228600" algn="l"/>
              </a:tabLst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sarq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	$3, %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rax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28600" algn="l"/>
              </a:tabLst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ret</a:t>
            </a:r>
          </a:p>
          <a:p>
            <a:pPr>
              <a:tabLst>
                <a:tab pos="228600" algn="l"/>
              </a:tabLst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L4:</a:t>
            </a:r>
          </a:p>
          <a:p>
            <a:pPr>
              <a:tabLst>
                <a:tab pos="228600" algn="l"/>
              </a:tabLst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addq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	$7, %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rax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28600" algn="l"/>
              </a:tabLst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jmp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	L3</a:t>
            </a:r>
          </a:p>
        </p:txBody>
      </p:sp>
      <p:sp>
        <p:nvSpPr>
          <p:cNvPr id="179203" name="Rectangle 3"/>
          <p:cNvSpPr>
            <a:spLocks noGrp="1" noChangeArrowheads="1"/>
          </p:cNvSpPr>
          <p:nvPr>
            <p:ph type="title"/>
          </p:nvPr>
        </p:nvSpPr>
        <p:spPr>
          <a:xfrm>
            <a:off x="228600" y="533400"/>
            <a:ext cx="7924800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Compiled Signed Division Code</a:t>
            </a:r>
          </a:p>
        </p:txBody>
      </p:sp>
      <p:sp>
        <p:nvSpPr>
          <p:cNvPr id="17920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876800" y="4984750"/>
            <a:ext cx="4267200" cy="1187450"/>
          </a:xfrm>
        </p:spPr>
        <p:txBody>
          <a:bodyPr/>
          <a:lstStyle/>
          <a:p>
            <a:pPr>
              <a:defRPr/>
            </a:pPr>
            <a:r>
              <a:rPr lang="en-US" dirty="0"/>
              <a:t>Uses arithmetic shift for </a:t>
            </a:r>
            <a:r>
              <a:rPr lang="en-US" dirty="0" err="1"/>
              <a:t>int</a:t>
            </a:r>
            <a:endParaRPr lang="en-US" dirty="0"/>
          </a:p>
          <a:p>
            <a:pPr eaLnBrk="1" hangingPunct="1">
              <a:defRPr/>
            </a:pPr>
            <a:r>
              <a:rPr lang="en-US" dirty="0"/>
              <a:t>For Java Users </a:t>
            </a:r>
          </a:p>
          <a:p>
            <a:pPr lvl="1" eaLnBrk="1" hangingPunct="1">
              <a:defRPr/>
            </a:pPr>
            <a:r>
              <a:rPr lang="en-US" dirty="0" err="1"/>
              <a:t>Arith</a:t>
            </a:r>
            <a:r>
              <a:rPr lang="en-US" dirty="0"/>
              <a:t>. shift written as </a:t>
            </a:r>
            <a:r>
              <a:rPr lang="en-US" dirty="0">
                <a:latin typeface="Courier New" pitchFamily="49" charset="0"/>
              </a:rPr>
              <a:t>&gt;&gt;</a:t>
            </a:r>
          </a:p>
          <a:p>
            <a:pPr lvl="1" eaLnBrk="1" hangingPunct="1">
              <a:defRPr/>
            </a:pPr>
            <a:endParaRPr lang="en-US" dirty="0"/>
          </a:p>
        </p:txBody>
      </p:sp>
      <p:sp>
        <p:nvSpPr>
          <p:cNvPr id="47109" name="Text Box 5"/>
          <p:cNvSpPr txBox="1">
            <a:spLocks noChangeArrowheads="1"/>
          </p:cNvSpPr>
          <p:nvPr/>
        </p:nvSpPr>
        <p:spPr bwMode="auto">
          <a:xfrm>
            <a:off x="381000" y="1600200"/>
            <a:ext cx="3886200" cy="1200329"/>
          </a:xfrm>
          <a:prstGeom prst="rect">
            <a:avLst/>
          </a:prstGeom>
          <a:solidFill>
            <a:srgbClr val="E0F4E3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long idiv8(long x)</a:t>
            </a:r>
          </a:p>
          <a:p>
            <a:pPr>
              <a:lnSpc>
                <a:spcPct val="100000"/>
              </a:lnSpc>
            </a:pP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  return x/8;</a:t>
            </a:r>
          </a:p>
          <a:p>
            <a:pPr>
              <a:lnSpc>
                <a:spcPct val="100000"/>
              </a:lnSpc>
            </a:pP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7110" name="Text Box 6"/>
          <p:cNvSpPr txBox="1">
            <a:spLocks noChangeArrowheads="1"/>
          </p:cNvSpPr>
          <p:nvPr/>
        </p:nvSpPr>
        <p:spPr bwMode="auto">
          <a:xfrm>
            <a:off x="5486400" y="3451225"/>
            <a:ext cx="3352800" cy="1200329"/>
          </a:xfrm>
          <a:prstGeom prst="rect">
            <a:avLst/>
          </a:prstGeom>
          <a:solidFill>
            <a:srgbClr val="FFFF99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  <a:tabLst>
                <a:tab pos="228600" algn="l"/>
              </a:tabLst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if x &lt; 0</a:t>
            </a:r>
          </a:p>
          <a:p>
            <a:pPr>
              <a:lnSpc>
                <a:spcPct val="100000"/>
              </a:lnSpc>
              <a:tabLst>
                <a:tab pos="228600" algn="l"/>
              </a:tabLst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x += 7;</a:t>
            </a:r>
          </a:p>
          <a:p>
            <a:pPr>
              <a:lnSpc>
                <a:spcPct val="100000"/>
              </a:lnSpc>
              <a:tabLst>
                <a:tab pos="228600" algn="l"/>
              </a:tabLst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# Arithmetic shift</a:t>
            </a:r>
          </a:p>
          <a:p>
            <a:pPr>
              <a:lnSpc>
                <a:spcPct val="100000"/>
              </a:lnSpc>
              <a:tabLst>
                <a:tab pos="228600" algn="l"/>
              </a:tabLst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return x &gt;&gt; 3;</a:t>
            </a:r>
          </a:p>
        </p:txBody>
      </p:sp>
      <p:sp>
        <p:nvSpPr>
          <p:cNvPr id="47111" name="Text Box 7"/>
          <p:cNvSpPr txBox="1">
            <a:spLocks noChangeArrowheads="1"/>
          </p:cNvSpPr>
          <p:nvPr/>
        </p:nvSpPr>
        <p:spPr bwMode="auto">
          <a:xfrm>
            <a:off x="304800" y="1219200"/>
            <a:ext cx="1212833" cy="400110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none" lIns="45720" rIns="45720">
            <a:spAutoFit/>
          </a:bodyPr>
          <a:lstStyle/>
          <a:p>
            <a:pPr algn="ctr"/>
            <a:r>
              <a:rPr lang="en-US" sz="2000" dirty="0">
                <a:latin typeface="Calibri" pitchFamily="34" charset="0"/>
              </a:rPr>
              <a:t>C Function</a:t>
            </a:r>
          </a:p>
        </p:txBody>
      </p:sp>
      <p:sp>
        <p:nvSpPr>
          <p:cNvPr id="47112" name="Text Box 8"/>
          <p:cNvSpPr txBox="1">
            <a:spLocks noChangeArrowheads="1"/>
          </p:cNvSpPr>
          <p:nvPr/>
        </p:nvSpPr>
        <p:spPr bwMode="auto">
          <a:xfrm>
            <a:off x="304800" y="3048000"/>
            <a:ext cx="3530647" cy="400110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none" lIns="45720" rIns="45720">
            <a:spAutoFit/>
          </a:bodyPr>
          <a:lstStyle/>
          <a:p>
            <a:pPr algn="ctr"/>
            <a:r>
              <a:rPr lang="en-US" sz="2000" dirty="0">
                <a:latin typeface="Calibri" pitchFamily="34" charset="0"/>
              </a:rPr>
              <a:t>Compiled Arithmetic Operations</a:t>
            </a:r>
          </a:p>
        </p:txBody>
      </p:sp>
      <p:sp>
        <p:nvSpPr>
          <p:cNvPr id="47113" name="Text Box 9"/>
          <p:cNvSpPr txBox="1">
            <a:spLocks noChangeArrowheads="1"/>
          </p:cNvSpPr>
          <p:nvPr/>
        </p:nvSpPr>
        <p:spPr bwMode="auto">
          <a:xfrm>
            <a:off x="5410200" y="3028890"/>
            <a:ext cx="1351524" cy="400110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none" lIns="45720" rIns="45720">
            <a:spAutoFit/>
          </a:bodyPr>
          <a:lstStyle/>
          <a:p>
            <a:pPr algn="ctr"/>
            <a:r>
              <a:rPr lang="en-US" sz="2000" dirty="0">
                <a:latin typeface="Calibri" pitchFamily="34" charset="0"/>
              </a:rPr>
              <a:t>Explanation</a:t>
            </a:r>
          </a:p>
        </p:txBody>
      </p:sp>
    </p:spTree>
  </p:cSld>
  <p:clrMapOvr>
    <a:masterClrMapping/>
  </p:clrMapOvr>
  <p:transition/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Arithmetic: Basic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Unsigned </a:t>
            </a:r>
            <a:r>
              <a:rPr lang="en-US" dirty="0" err="1"/>
              <a:t>ints</a:t>
            </a:r>
            <a:r>
              <a:rPr lang="en-US" dirty="0"/>
              <a:t>, 2’s complement </a:t>
            </a:r>
            <a:r>
              <a:rPr lang="en-US" dirty="0" err="1"/>
              <a:t>ints</a:t>
            </a:r>
            <a:r>
              <a:rPr lang="en-US" dirty="0"/>
              <a:t> are isomorphic rings: isomorphism = casting</a:t>
            </a:r>
          </a:p>
          <a:p>
            <a:endParaRPr lang="en-US" dirty="0"/>
          </a:p>
          <a:p>
            <a:r>
              <a:rPr lang="en-US" dirty="0"/>
              <a:t>Left shift</a:t>
            </a:r>
          </a:p>
          <a:p>
            <a:pPr lvl="1"/>
            <a:r>
              <a:rPr lang="en-US" dirty="0"/>
              <a:t>Unsigned/signed: multiplication by 2</a:t>
            </a:r>
            <a:r>
              <a:rPr lang="en-US" baseline="30000" dirty="0"/>
              <a:t>k</a:t>
            </a:r>
          </a:p>
          <a:p>
            <a:pPr lvl="1"/>
            <a:r>
              <a:rPr lang="en-US" dirty="0"/>
              <a:t>Always logical shift</a:t>
            </a:r>
          </a:p>
          <a:p>
            <a:pPr lvl="1"/>
            <a:endParaRPr lang="en-US" dirty="0"/>
          </a:p>
          <a:p>
            <a:r>
              <a:rPr lang="en-US" dirty="0"/>
              <a:t>Right shift</a:t>
            </a:r>
          </a:p>
          <a:p>
            <a:pPr lvl="1"/>
            <a:r>
              <a:rPr lang="en-US" dirty="0"/>
              <a:t>Unsigned: logical shift, div (division + round to zero) by 2</a:t>
            </a:r>
            <a:r>
              <a:rPr lang="en-US" baseline="30000" dirty="0"/>
              <a:t>k</a:t>
            </a:r>
          </a:p>
          <a:p>
            <a:pPr lvl="1"/>
            <a:r>
              <a:rPr lang="en-US" dirty="0"/>
              <a:t>Signed: arithmetic shift</a:t>
            </a:r>
          </a:p>
          <a:p>
            <a:pPr lvl="2"/>
            <a:r>
              <a:rPr lang="en-US" dirty="0"/>
              <a:t>Positive numbers: div (division + round to zero) by 2</a:t>
            </a:r>
            <a:r>
              <a:rPr lang="en-US" baseline="30000" dirty="0"/>
              <a:t>k</a:t>
            </a:r>
          </a:p>
          <a:p>
            <a:pPr lvl="2"/>
            <a:r>
              <a:rPr lang="en-US" dirty="0"/>
              <a:t>Negative numbers: div (division + round away from zero) by 2</a:t>
            </a:r>
            <a:r>
              <a:rPr lang="en-US" baseline="30000" dirty="0"/>
              <a:t>k</a:t>
            </a:r>
            <a:br>
              <a:rPr lang="en-US" baseline="30000" dirty="0"/>
            </a:br>
            <a:r>
              <a:rPr lang="en-US" dirty="0"/>
              <a:t>Use biasing to fix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/>
          <p:cNvSpPr>
            <a:spLocks noGrp="1" noChangeArrowheads="1"/>
          </p:cNvSpPr>
          <p:nvPr>
            <p:ph type="title"/>
          </p:nvPr>
        </p:nvSpPr>
        <p:spPr>
          <a:xfrm>
            <a:off x="396875" y="587375"/>
            <a:ext cx="8393113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Properties of Unsigned Arithmetic</a:t>
            </a:r>
          </a:p>
        </p:txBody>
      </p:sp>
      <p:sp>
        <p:nvSpPr>
          <p:cNvPr id="181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0487" tIns="44450" rIns="90487" bIns="44450"/>
          <a:lstStyle/>
          <a:p>
            <a:pPr eaLnBrk="1" hangingPunct="1">
              <a:defRPr/>
            </a:pPr>
            <a:r>
              <a:rPr lang="en-US" dirty="0"/>
              <a:t>Unsigned Multiplication with Addition Forms Commutative Ring</a:t>
            </a:r>
          </a:p>
          <a:p>
            <a:pPr lvl="1" eaLnBrk="1" hangingPunct="1">
              <a:defRPr/>
            </a:pPr>
            <a:r>
              <a:rPr lang="en-US" dirty="0"/>
              <a:t>Addition is commutative group</a:t>
            </a:r>
          </a:p>
          <a:p>
            <a:pPr lvl="1" eaLnBrk="1" hangingPunct="1">
              <a:defRPr/>
            </a:pPr>
            <a:r>
              <a:rPr lang="en-US" dirty="0"/>
              <a:t>Closed under multiplication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dirty="0"/>
              <a:t>0  </a:t>
            </a:r>
            <a:r>
              <a:rPr lang="en-US" dirty="0">
                <a:sym typeface="Symbol" pitchFamily="18" charset="2"/>
              </a:rPr>
              <a:t></a:t>
            </a:r>
            <a:r>
              <a:rPr lang="en-US" dirty="0"/>
              <a:t> </a:t>
            </a:r>
            <a:r>
              <a:rPr lang="en-US" dirty="0" err="1"/>
              <a:t>UMult</a:t>
            </a:r>
            <a:r>
              <a:rPr lang="en-US" i="1" baseline="-25000" dirty="0" err="1"/>
              <a:t>w</a:t>
            </a:r>
            <a:r>
              <a:rPr lang="en-US" dirty="0"/>
              <a:t>(</a:t>
            </a:r>
            <a:r>
              <a:rPr lang="en-US" i="1" dirty="0"/>
              <a:t>u</a:t>
            </a:r>
            <a:r>
              <a:rPr lang="en-US" dirty="0"/>
              <a:t> , </a:t>
            </a:r>
            <a:r>
              <a:rPr lang="en-US" i="1" dirty="0"/>
              <a:t>v</a:t>
            </a:r>
            <a:r>
              <a:rPr lang="en-US" dirty="0"/>
              <a:t>)  </a:t>
            </a:r>
            <a:r>
              <a:rPr lang="en-US" dirty="0">
                <a:sym typeface="Symbol" pitchFamily="18" charset="2"/>
              </a:rPr>
              <a:t></a:t>
            </a:r>
            <a:r>
              <a:rPr lang="en-US" dirty="0"/>
              <a:t>  2</a:t>
            </a:r>
            <a:r>
              <a:rPr lang="en-US" i="1" baseline="30000" dirty="0"/>
              <a:t>w</a:t>
            </a:r>
            <a:r>
              <a:rPr lang="en-US" dirty="0"/>
              <a:t> –1</a:t>
            </a:r>
          </a:p>
          <a:p>
            <a:pPr lvl="1" eaLnBrk="1" hangingPunct="1">
              <a:defRPr/>
            </a:pPr>
            <a:r>
              <a:rPr lang="en-US" dirty="0"/>
              <a:t>Multiplication Commutative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dirty="0" err="1"/>
              <a:t>UMult</a:t>
            </a:r>
            <a:r>
              <a:rPr lang="en-US" i="1" baseline="-25000" dirty="0" err="1"/>
              <a:t>w</a:t>
            </a:r>
            <a:r>
              <a:rPr lang="en-US" dirty="0"/>
              <a:t>(</a:t>
            </a:r>
            <a:r>
              <a:rPr lang="en-US" i="1" dirty="0"/>
              <a:t>u</a:t>
            </a:r>
            <a:r>
              <a:rPr lang="en-US" dirty="0"/>
              <a:t> , </a:t>
            </a:r>
            <a:r>
              <a:rPr lang="en-US" i="1" dirty="0"/>
              <a:t>v</a:t>
            </a:r>
            <a:r>
              <a:rPr lang="en-US" dirty="0"/>
              <a:t>)  =   </a:t>
            </a:r>
            <a:r>
              <a:rPr lang="en-US" dirty="0" err="1"/>
              <a:t>UMult</a:t>
            </a:r>
            <a:r>
              <a:rPr lang="en-US" i="1" baseline="-25000" dirty="0" err="1"/>
              <a:t>w</a:t>
            </a:r>
            <a:r>
              <a:rPr lang="en-US" dirty="0"/>
              <a:t>(</a:t>
            </a:r>
            <a:r>
              <a:rPr lang="en-US" i="1" dirty="0"/>
              <a:t>v</a:t>
            </a:r>
            <a:r>
              <a:rPr lang="en-US" dirty="0"/>
              <a:t> , </a:t>
            </a:r>
            <a:r>
              <a:rPr lang="en-US" i="1" dirty="0"/>
              <a:t>u</a:t>
            </a:r>
            <a:r>
              <a:rPr lang="en-US" dirty="0"/>
              <a:t>)</a:t>
            </a:r>
          </a:p>
          <a:p>
            <a:pPr lvl="1" eaLnBrk="1" hangingPunct="1">
              <a:defRPr/>
            </a:pPr>
            <a:r>
              <a:rPr lang="en-US" dirty="0"/>
              <a:t>Multiplication is Associative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dirty="0" err="1"/>
              <a:t>UMult</a:t>
            </a:r>
            <a:r>
              <a:rPr lang="en-US" i="1" baseline="-25000" dirty="0" err="1"/>
              <a:t>w</a:t>
            </a:r>
            <a:r>
              <a:rPr lang="en-US" dirty="0"/>
              <a:t>(</a:t>
            </a:r>
            <a:r>
              <a:rPr lang="en-US" i="1" dirty="0"/>
              <a:t>t</a:t>
            </a:r>
            <a:r>
              <a:rPr lang="en-US" dirty="0"/>
              <a:t>, </a:t>
            </a:r>
            <a:r>
              <a:rPr lang="en-US" dirty="0" err="1"/>
              <a:t>UMult</a:t>
            </a:r>
            <a:r>
              <a:rPr lang="en-US" i="1" baseline="-25000" dirty="0" err="1"/>
              <a:t>w</a:t>
            </a:r>
            <a:r>
              <a:rPr lang="en-US" dirty="0"/>
              <a:t>(</a:t>
            </a:r>
            <a:r>
              <a:rPr lang="en-US" i="1" dirty="0"/>
              <a:t>u</a:t>
            </a:r>
            <a:r>
              <a:rPr lang="en-US" dirty="0"/>
              <a:t> , </a:t>
            </a:r>
            <a:r>
              <a:rPr lang="en-US" i="1" dirty="0"/>
              <a:t>v</a:t>
            </a:r>
            <a:r>
              <a:rPr lang="en-US" dirty="0"/>
              <a:t>))  =   </a:t>
            </a:r>
            <a:r>
              <a:rPr lang="en-US" dirty="0" err="1"/>
              <a:t>UMult</a:t>
            </a:r>
            <a:r>
              <a:rPr lang="en-US" i="1" baseline="-25000" dirty="0" err="1"/>
              <a:t>w</a:t>
            </a:r>
            <a:r>
              <a:rPr lang="en-US" dirty="0"/>
              <a:t>(</a:t>
            </a:r>
            <a:r>
              <a:rPr lang="en-US" dirty="0" err="1"/>
              <a:t>UMult</a:t>
            </a:r>
            <a:r>
              <a:rPr lang="en-US" i="1" baseline="-25000" dirty="0" err="1"/>
              <a:t>w</a:t>
            </a:r>
            <a:r>
              <a:rPr lang="en-US" dirty="0"/>
              <a:t>(</a:t>
            </a:r>
            <a:r>
              <a:rPr lang="en-US" i="1" dirty="0"/>
              <a:t>t</a:t>
            </a:r>
            <a:r>
              <a:rPr lang="en-US" dirty="0"/>
              <a:t>, </a:t>
            </a:r>
            <a:r>
              <a:rPr lang="en-US" i="1" dirty="0"/>
              <a:t>u</a:t>
            </a:r>
            <a:r>
              <a:rPr lang="en-US" dirty="0"/>
              <a:t> ), </a:t>
            </a:r>
            <a:r>
              <a:rPr lang="en-US" i="1" dirty="0"/>
              <a:t>v</a:t>
            </a:r>
            <a:r>
              <a:rPr lang="en-US" dirty="0"/>
              <a:t>)</a:t>
            </a:r>
          </a:p>
          <a:p>
            <a:pPr lvl="1" eaLnBrk="1" hangingPunct="1">
              <a:defRPr/>
            </a:pPr>
            <a:r>
              <a:rPr lang="en-US" dirty="0"/>
              <a:t>1 is multiplicative identity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dirty="0" err="1"/>
              <a:t>UMult</a:t>
            </a:r>
            <a:r>
              <a:rPr lang="en-US" i="1" baseline="-25000" dirty="0" err="1"/>
              <a:t>w</a:t>
            </a:r>
            <a:r>
              <a:rPr lang="en-US" dirty="0"/>
              <a:t>(</a:t>
            </a:r>
            <a:r>
              <a:rPr lang="en-US" i="1" dirty="0"/>
              <a:t>u</a:t>
            </a:r>
            <a:r>
              <a:rPr lang="en-US" dirty="0"/>
              <a:t> , 1)  =  </a:t>
            </a:r>
            <a:r>
              <a:rPr lang="en-US" i="1" dirty="0"/>
              <a:t>u</a:t>
            </a:r>
            <a:endParaRPr lang="en-US" dirty="0"/>
          </a:p>
          <a:p>
            <a:pPr lvl="1" eaLnBrk="1" hangingPunct="1">
              <a:defRPr/>
            </a:pPr>
            <a:r>
              <a:rPr lang="en-US" dirty="0"/>
              <a:t>Multiplication distributes over </a:t>
            </a:r>
            <a:r>
              <a:rPr lang="en-US" dirty="0" err="1"/>
              <a:t>addtion</a:t>
            </a:r>
            <a:endParaRPr lang="en-US" dirty="0"/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dirty="0" err="1"/>
              <a:t>UMult</a:t>
            </a:r>
            <a:r>
              <a:rPr lang="en-US" i="1" baseline="-25000" dirty="0" err="1"/>
              <a:t>w</a:t>
            </a:r>
            <a:r>
              <a:rPr lang="en-US" dirty="0"/>
              <a:t>(</a:t>
            </a:r>
            <a:r>
              <a:rPr lang="en-US" i="1" dirty="0"/>
              <a:t>t</a:t>
            </a:r>
            <a:r>
              <a:rPr lang="en-US" dirty="0"/>
              <a:t>, </a:t>
            </a:r>
            <a:r>
              <a:rPr lang="en-US" dirty="0" err="1"/>
              <a:t>UAdd</a:t>
            </a:r>
            <a:r>
              <a:rPr lang="en-US" i="1" baseline="-25000" dirty="0" err="1"/>
              <a:t>w</a:t>
            </a:r>
            <a:r>
              <a:rPr lang="en-US" dirty="0"/>
              <a:t>(</a:t>
            </a:r>
            <a:r>
              <a:rPr lang="en-US" i="1" dirty="0"/>
              <a:t>u</a:t>
            </a:r>
            <a:r>
              <a:rPr lang="en-US" dirty="0"/>
              <a:t> , </a:t>
            </a:r>
            <a:r>
              <a:rPr lang="en-US" i="1" dirty="0"/>
              <a:t>v</a:t>
            </a:r>
            <a:r>
              <a:rPr lang="en-US" dirty="0"/>
              <a:t>))  =   </a:t>
            </a:r>
            <a:r>
              <a:rPr lang="en-US" dirty="0" err="1"/>
              <a:t>UAdd</a:t>
            </a:r>
            <a:r>
              <a:rPr lang="en-US" i="1" baseline="-25000" dirty="0" err="1"/>
              <a:t>w</a:t>
            </a:r>
            <a:r>
              <a:rPr lang="en-US" dirty="0"/>
              <a:t>(</a:t>
            </a:r>
            <a:r>
              <a:rPr lang="en-US" dirty="0" err="1"/>
              <a:t>UMult</a:t>
            </a:r>
            <a:r>
              <a:rPr lang="en-US" i="1" baseline="-25000" dirty="0" err="1"/>
              <a:t>w</a:t>
            </a:r>
            <a:r>
              <a:rPr lang="en-US" dirty="0"/>
              <a:t>(</a:t>
            </a:r>
            <a:r>
              <a:rPr lang="en-US" i="1" dirty="0"/>
              <a:t>t</a:t>
            </a:r>
            <a:r>
              <a:rPr lang="en-US" dirty="0"/>
              <a:t>, </a:t>
            </a:r>
            <a:r>
              <a:rPr lang="en-US" i="1" dirty="0"/>
              <a:t>u</a:t>
            </a:r>
            <a:r>
              <a:rPr lang="en-US" dirty="0"/>
              <a:t> ), </a:t>
            </a:r>
            <a:r>
              <a:rPr lang="en-US" dirty="0" err="1"/>
              <a:t>UMult</a:t>
            </a:r>
            <a:r>
              <a:rPr lang="en-US" i="1" baseline="-25000" dirty="0" err="1"/>
              <a:t>w</a:t>
            </a:r>
            <a:r>
              <a:rPr lang="en-US" dirty="0"/>
              <a:t>(</a:t>
            </a:r>
            <a:r>
              <a:rPr lang="en-US" i="1" dirty="0"/>
              <a:t>t</a:t>
            </a:r>
            <a:r>
              <a:rPr lang="en-US" dirty="0"/>
              <a:t>, </a:t>
            </a:r>
            <a:r>
              <a:rPr lang="en-US" i="1" dirty="0"/>
              <a:t>v</a:t>
            </a:r>
            <a:r>
              <a:rPr lang="en-US" dirty="0"/>
              <a:t>))</a:t>
            </a:r>
          </a:p>
        </p:txBody>
      </p:sp>
    </p:spTree>
  </p:cSld>
  <p:clrMapOvr>
    <a:masterClrMapping/>
  </p:clrMapOvr>
  <p:transition/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57200"/>
            <a:ext cx="8755063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Properties of Two’s Comp. Arithmetic</a:t>
            </a:r>
          </a:p>
        </p:txBody>
      </p:sp>
      <p:sp>
        <p:nvSpPr>
          <p:cNvPr id="183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066800"/>
            <a:ext cx="8686800" cy="5224463"/>
          </a:xfrm>
        </p:spPr>
        <p:txBody>
          <a:bodyPr lIns="90487" tIns="44450" rIns="90487" bIns="44450"/>
          <a:lstStyle/>
          <a:p>
            <a:pPr eaLnBrk="1" hangingPunct="1">
              <a:tabLst>
                <a:tab pos="2578100" algn="l"/>
                <a:tab pos="3149600" algn="l"/>
              </a:tabLst>
              <a:defRPr/>
            </a:pPr>
            <a:r>
              <a:rPr lang="en-US" dirty="0"/>
              <a:t>Isomorphic Algebras</a:t>
            </a:r>
          </a:p>
          <a:p>
            <a:pPr lvl="1" eaLnBrk="1" hangingPunct="1">
              <a:tabLst>
                <a:tab pos="2578100" algn="l"/>
                <a:tab pos="3149600" algn="l"/>
              </a:tabLst>
              <a:defRPr/>
            </a:pPr>
            <a:r>
              <a:rPr lang="en-US" dirty="0"/>
              <a:t>Unsigned multiplication and addition</a:t>
            </a:r>
          </a:p>
          <a:p>
            <a:pPr lvl="2" eaLnBrk="1" hangingPunct="1">
              <a:tabLst>
                <a:tab pos="2578100" algn="l"/>
                <a:tab pos="3149600" algn="l"/>
              </a:tabLst>
              <a:defRPr/>
            </a:pPr>
            <a:r>
              <a:rPr lang="en-US" dirty="0"/>
              <a:t>Truncating to </a:t>
            </a:r>
            <a:r>
              <a:rPr lang="en-US" i="1" dirty="0"/>
              <a:t>w</a:t>
            </a:r>
            <a:r>
              <a:rPr lang="en-US" dirty="0"/>
              <a:t> bits</a:t>
            </a:r>
          </a:p>
          <a:p>
            <a:pPr lvl="1" eaLnBrk="1" hangingPunct="1">
              <a:tabLst>
                <a:tab pos="2578100" algn="l"/>
                <a:tab pos="3149600" algn="l"/>
              </a:tabLst>
              <a:defRPr/>
            </a:pPr>
            <a:r>
              <a:rPr lang="en-US" dirty="0"/>
              <a:t>Two’s complement multiplication and addition</a:t>
            </a:r>
          </a:p>
          <a:p>
            <a:pPr lvl="2" eaLnBrk="1" hangingPunct="1">
              <a:tabLst>
                <a:tab pos="2578100" algn="l"/>
                <a:tab pos="3149600" algn="l"/>
              </a:tabLst>
              <a:defRPr/>
            </a:pPr>
            <a:r>
              <a:rPr lang="en-US" dirty="0"/>
              <a:t>Truncating to </a:t>
            </a:r>
            <a:r>
              <a:rPr lang="en-US" i="1" dirty="0"/>
              <a:t>w</a:t>
            </a:r>
            <a:r>
              <a:rPr lang="en-US" dirty="0"/>
              <a:t> bits</a:t>
            </a:r>
          </a:p>
          <a:p>
            <a:pPr eaLnBrk="1" hangingPunct="1">
              <a:tabLst>
                <a:tab pos="2578100" algn="l"/>
                <a:tab pos="3149600" algn="l"/>
              </a:tabLst>
              <a:defRPr/>
            </a:pPr>
            <a:r>
              <a:rPr lang="en-US" dirty="0"/>
              <a:t>Both Form Rings</a:t>
            </a:r>
          </a:p>
          <a:p>
            <a:pPr lvl="1" eaLnBrk="1" hangingPunct="1">
              <a:tabLst>
                <a:tab pos="2578100" algn="l"/>
                <a:tab pos="3149600" algn="l"/>
              </a:tabLst>
              <a:defRPr/>
            </a:pPr>
            <a:r>
              <a:rPr lang="en-US" dirty="0"/>
              <a:t>Isomorphic to ring of integers mod </a:t>
            </a:r>
            <a:r>
              <a:rPr lang="en-US" b="0" dirty="0"/>
              <a:t>2</a:t>
            </a:r>
            <a:r>
              <a:rPr lang="en-US" b="0" i="1" baseline="30000" dirty="0"/>
              <a:t>w</a:t>
            </a:r>
            <a:endParaRPr lang="en-US" dirty="0"/>
          </a:p>
          <a:p>
            <a:pPr eaLnBrk="1" hangingPunct="1">
              <a:tabLst>
                <a:tab pos="2578100" algn="l"/>
                <a:tab pos="3149600" algn="l"/>
              </a:tabLst>
              <a:defRPr/>
            </a:pPr>
            <a:r>
              <a:rPr lang="en-US" dirty="0"/>
              <a:t>Comparison to (Mathematical) Integer Arithmetic</a:t>
            </a:r>
          </a:p>
          <a:p>
            <a:pPr lvl="1" eaLnBrk="1" hangingPunct="1">
              <a:tabLst>
                <a:tab pos="2578100" algn="l"/>
                <a:tab pos="3149600" algn="l"/>
              </a:tabLst>
              <a:defRPr/>
            </a:pPr>
            <a:r>
              <a:rPr lang="en-US" dirty="0"/>
              <a:t>Both are rings</a:t>
            </a:r>
          </a:p>
          <a:p>
            <a:pPr lvl="1" eaLnBrk="1" hangingPunct="1">
              <a:tabLst>
                <a:tab pos="2578100" algn="l"/>
                <a:tab pos="3149600" algn="l"/>
              </a:tabLst>
              <a:defRPr/>
            </a:pPr>
            <a:r>
              <a:rPr lang="en-US" dirty="0"/>
              <a:t>Integers obey ordering properties, e.g.,</a:t>
            </a:r>
          </a:p>
          <a:p>
            <a:pPr lvl="2" eaLnBrk="1" hangingPunct="1">
              <a:buFont typeface="Wingdings" pitchFamily="2" charset="2"/>
              <a:buNone/>
              <a:tabLst>
                <a:tab pos="2578100" algn="l"/>
                <a:tab pos="3149600" algn="l"/>
              </a:tabLst>
              <a:defRPr/>
            </a:pPr>
            <a:r>
              <a:rPr lang="en-US" i="1" dirty="0"/>
              <a:t>u</a:t>
            </a:r>
            <a:r>
              <a:rPr lang="en-US" dirty="0"/>
              <a:t> &gt; 0	</a:t>
            </a:r>
            <a:r>
              <a:rPr lang="en-US" dirty="0">
                <a:sym typeface="Symbol" pitchFamily="18" charset="2"/>
              </a:rPr>
              <a:t></a:t>
            </a:r>
            <a:r>
              <a:rPr lang="en-US" dirty="0"/>
              <a:t>	</a:t>
            </a:r>
            <a:r>
              <a:rPr lang="en-US" i="1" dirty="0"/>
              <a:t>u</a:t>
            </a:r>
            <a:r>
              <a:rPr lang="en-US" dirty="0"/>
              <a:t> + </a:t>
            </a:r>
            <a:r>
              <a:rPr lang="en-US" i="1" dirty="0"/>
              <a:t>v</a:t>
            </a:r>
            <a:r>
              <a:rPr lang="en-US" dirty="0"/>
              <a:t> &gt; </a:t>
            </a:r>
            <a:r>
              <a:rPr lang="en-US" i="1" dirty="0"/>
              <a:t>v</a:t>
            </a:r>
            <a:endParaRPr lang="en-US" dirty="0"/>
          </a:p>
          <a:p>
            <a:pPr lvl="2" eaLnBrk="1" hangingPunct="1">
              <a:buFont typeface="Wingdings" pitchFamily="2" charset="2"/>
              <a:buNone/>
              <a:tabLst>
                <a:tab pos="2578100" algn="l"/>
                <a:tab pos="3149600" algn="l"/>
              </a:tabLst>
              <a:defRPr/>
            </a:pPr>
            <a:r>
              <a:rPr lang="en-US" i="1" dirty="0"/>
              <a:t>u</a:t>
            </a:r>
            <a:r>
              <a:rPr lang="en-US" dirty="0"/>
              <a:t> &gt; 0, </a:t>
            </a:r>
            <a:r>
              <a:rPr lang="en-US" i="1" dirty="0"/>
              <a:t>v</a:t>
            </a:r>
            <a:r>
              <a:rPr lang="en-US" dirty="0"/>
              <a:t> &gt; 0	</a:t>
            </a:r>
            <a:r>
              <a:rPr lang="en-US" dirty="0">
                <a:sym typeface="Symbol" pitchFamily="18" charset="2"/>
              </a:rPr>
              <a:t></a:t>
            </a:r>
            <a:r>
              <a:rPr lang="en-US" dirty="0"/>
              <a:t>	</a:t>
            </a:r>
            <a:r>
              <a:rPr lang="en-US" i="1" dirty="0"/>
              <a:t>u</a:t>
            </a:r>
            <a:r>
              <a:rPr lang="en-US" dirty="0"/>
              <a:t> · </a:t>
            </a:r>
            <a:r>
              <a:rPr lang="en-US" i="1" dirty="0"/>
              <a:t>v</a:t>
            </a:r>
            <a:r>
              <a:rPr lang="en-US" dirty="0"/>
              <a:t> &gt; 0</a:t>
            </a:r>
          </a:p>
          <a:p>
            <a:pPr lvl="1" eaLnBrk="1" hangingPunct="1">
              <a:tabLst>
                <a:tab pos="2578100" algn="l"/>
                <a:tab pos="3149600" algn="l"/>
              </a:tabLst>
              <a:defRPr/>
            </a:pPr>
            <a:r>
              <a:rPr lang="en-US" dirty="0"/>
              <a:t>These properties are not obeyed by two’s comp. arithmetic</a:t>
            </a:r>
          </a:p>
          <a:p>
            <a:pPr lvl="2" eaLnBrk="1" hangingPunct="1">
              <a:buFont typeface="Wingdings" pitchFamily="2" charset="2"/>
              <a:buNone/>
              <a:tabLst>
                <a:tab pos="2578100" algn="l"/>
                <a:tab pos="3149600" algn="l"/>
              </a:tabLst>
              <a:defRPr/>
            </a:pPr>
            <a:r>
              <a:rPr lang="en-US" i="1" dirty="0" err="1"/>
              <a:t>TMax</a:t>
            </a:r>
            <a:r>
              <a:rPr lang="en-US" b="0" dirty="0">
                <a:latin typeface="Courier New" pitchFamily="49" charset="0"/>
              </a:rPr>
              <a:t> + 1	==	</a:t>
            </a:r>
            <a:r>
              <a:rPr lang="en-US" i="1" dirty="0" err="1"/>
              <a:t>TMin</a:t>
            </a:r>
            <a:endParaRPr lang="en-US" b="0" dirty="0">
              <a:latin typeface="Courier New" pitchFamily="49" charset="0"/>
            </a:endParaRPr>
          </a:p>
          <a:p>
            <a:pPr lvl="2" eaLnBrk="1" hangingPunct="1">
              <a:buFont typeface="Wingdings" pitchFamily="2" charset="2"/>
              <a:buNone/>
              <a:tabLst>
                <a:tab pos="2578100" algn="l"/>
                <a:tab pos="3149600" algn="l"/>
              </a:tabLst>
              <a:defRPr/>
            </a:pPr>
            <a:r>
              <a:rPr lang="en-US" b="0" dirty="0">
                <a:latin typeface="Courier New" pitchFamily="49" charset="0"/>
              </a:rPr>
              <a:t>15213 * 30426	==	-10030	</a:t>
            </a:r>
            <a:r>
              <a:rPr lang="en-US" b="0" dirty="0"/>
              <a:t>(16-bit words)</a:t>
            </a:r>
            <a:endParaRPr lang="en-US" dirty="0"/>
          </a:p>
        </p:txBody>
      </p:sp>
    </p:spTree>
  </p:cSld>
  <p:clrMapOvr>
    <a:masterClrMapping/>
  </p:clrMapOvr>
  <p:transition/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1"/>
          <p:cNvSpPr>
            <a:spLocks/>
          </p:cNvSpPr>
          <p:nvPr/>
        </p:nvSpPr>
        <p:spPr bwMode="auto">
          <a:xfrm>
            <a:off x="495300" y="3048000"/>
            <a:ext cx="8166100" cy="1193800"/>
          </a:xfrm>
          <a:prstGeom prst="rect">
            <a:avLst/>
          </a:prstGeom>
          <a:noFill/>
          <a:ln w="19050">
            <a:solidFill>
              <a:srgbClr val="000099"/>
            </a:solidFill>
            <a:miter lim="800000"/>
            <a:headEnd/>
            <a:tailEnd/>
          </a:ln>
        </p:spPr>
        <p:txBody>
          <a:bodyPr lIns="50800" tIns="50800" rIns="45720" bIns="50800">
            <a:prstTxWarp prst="textNoShape">
              <a:avLst/>
            </a:prstTxWarp>
          </a:bodyPr>
          <a:lstStyle/>
          <a:p>
            <a:pPr eaLnBrk="1" hangingPunct="1">
              <a:tabLst>
                <a:tab pos="1651000" algn="l"/>
                <a:tab pos="4737100" algn="l"/>
                <a:tab pos="5486400" algn="l"/>
              </a:tabLst>
            </a:pPr>
            <a:r>
              <a:rPr lang="en-US" sz="1800" b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</a:t>
            </a:r>
            <a:r>
              <a:rPr lang="en-US" sz="1800">
                <a:solidFill>
                  <a:srgbClr val="8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Address	Instruction Code	Assembly Rendition</a:t>
            </a:r>
          </a:p>
          <a:p>
            <a:pPr eaLnBrk="1" hangingPunct="1">
              <a:tabLst>
                <a:tab pos="1651000" algn="l"/>
                <a:tab pos="4737100" algn="l"/>
                <a:tab pos="5486400" algn="l"/>
              </a:tabLst>
            </a:pPr>
            <a:r>
              <a:rPr lang="en-US" sz="1800" b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8048365:	5b                   	pop    %ebx</a:t>
            </a:r>
          </a:p>
          <a:p>
            <a:pPr eaLnBrk="1" hangingPunct="1">
              <a:tabLst>
                <a:tab pos="1651000" algn="l"/>
                <a:tab pos="4737100" algn="l"/>
                <a:tab pos="5486400" algn="l"/>
              </a:tabLst>
            </a:pPr>
            <a:r>
              <a:rPr lang="en-US" sz="1800" b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8048366:	81 c3 ab 12 00 00    	add    $0x12ab,%ebx</a:t>
            </a:r>
          </a:p>
          <a:p>
            <a:pPr eaLnBrk="1" hangingPunct="1">
              <a:tabLst>
                <a:tab pos="1651000" algn="l"/>
                <a:tab pos="4737100" algn="l"/>
                <a:tab pos="5486400" algn="l"/>
              </a:tabLst>
            </a:pPr>
            <a:r>
              <a:rPr lang="en-US" sz="1800" b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804836c:	83 bb 28 00 00 00 00 	cmpl   $0x0,0x28(%ebx)</a:t>
            </a:r>
          </a:p>
        </p:txBody>
      </p:sp>
      <p:sp>
        <p:nvSpPr>
          <p:cNvPr id="5018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/>
              <a:t>Reading Byte-Reversed Listings</a:t>
            </a:r>
          </a:p>
        </p:txBody>
      </p:sp>
      <p:sp>
        <p:nvSpPr>
          <p:cNvPr id="15365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tabLst>
                <a:tab pos="5981700" algn="r"/>
              </a:tabLst>
            </a:pPr>
            <a:r>
              <a:rPr lang="en-US"/>
              <a:t>Disassembly</a:t>
            </a:r>
          </a:p>
          <a:p>
            <a:pPr marL="552450" lvl="1" eaLnBrk="1" hangingPunct="1">
              <a:tabLst>
                <a:tab pos="5981700" algn="r"/>
              </a:tabLst>
            </a:pPr>
            <a:r>
              <a:rPr lang="en-US"/>
              <a:t>Text representation of binary machine code</a:t>
            </a:r>
          </a:p>
          <a:p>
            <a:pPr marL="552450" lvl="1" eaLnBrk="1" hangingPunct="1">
              <a:tabLst>
                <a:tab pos="5981700" algn="r"/>
              </a:tabLst>
            </a:pPr>
            <a:r>
              <a:rPr lang="en-US"/>
              <a:t>Generated by program that reads the machine code</a:t>
            </a:r>
          </a:p>
          <a:p>
            <a:pPr eaLnBrk="1" hangingPunct="1">
              <a:tabLst>
                <a:tab pos="5981700" algn="r"/>
              </a:tabLst>
            </a:pPr>
            <a:r>
              <a:rPr lang="en-US"/>
              <a:t>Example Fragment</a:t>
            </a:r>
          </a:p>
          <a:p>
            <a:pPr eaLnBrk="1" hangingPunct="1">
              <a:spcBef>
                <a:spcPts val="11100"/>
              </a:spcBef>
              <a:tabLst>
                <a:tab pos="5981700" algn="r"/>
              </a:tabLst>
            </a:pPr>
            <a:r>
              <a:rPr lang="en-US"/>
              <a:t>Deciphering Numbers</a:t>
            </a:r>
          </a:p>
          <a:p>
            <a:pPr marL="552450" lvl="1" eaLnBrk="1" hangingPunct="1">
              <a:tabLst>
                <a:tab pos="5981700" algn="r"/>
              </a:tabLst>
            </a:pPr>
            <a:r>
              <a:rPr lang="en-US"/>
              <a:t>Value:	</a:t>
            </a:r>
            <a:r>
              <a:rPr lang="en-US" sz="1800">
                <a:latin typeface="Monaco" charset="0"/>
                <a:ea typeface="Monaco" charset="0"/>
                <a:cs typeface="Monaco" charset="0"/>
                <a:sym typeface="Monaco" charset="0"/>
              </a:rPr>
              <a:t>0x12ab</a:t>
            </a:r>
            <a:endParaRPr lang="en-US"/>
          </a:p>
          <a:p>
            <a:pPr marL="552450" lvl="1" eaLnBrk="1" hangingPunct="1">
              <a:tabLst>
                <a:tab pos="5981700" algn="r"/>
              </a:tabLst>
            </a:pPr>
            <a:r>
              <a:rPr lang="en-US"/>
              <a:t>Pad to 32 bits:	</a:t>
            </a:r>
            <a:r>
              <a:rPr lang="en-US" sz="1800">
                <a:latin typeface="Monaco" charset="0"/>
                <a:ea typeface="Monaco" charset="0"/>
                <a:cs typeface="Monaco" charset="0"/>
                <a:sym typeface="Monaco" charset="0"/>
              </a:rPr>
              <a:t>0x000012ab</a:t>
            </a:r>
            <a:endParaRPr lang="en-US"/>
          </a:p>
          <a:p>
            <a:pPr marL="552450" lvl="1" eaLnBrk="1" hangingPunct="1">
              <a:tabLst>
                <a:tab pos="5981700" algn="r"/>
              </a:tabLst>
            </a:pPr>
            <a:r>
              <a:rPr lang="en-US"/>
              <a:t>Split into bytes:	</a:t>
            </a:r>
            <a:r>
              <a:rPr lang="en-US" sz="1800">
                <a:latin typeface="Monaco" charset="0"/>
                <a:ea typeface="Monaco" charset="0"/>
                <a:cs typeface="Monaco" charset="0"/>
                <a:sym typeface="Monaco" charset="0"/>
              </a:rPr>
              <a:t>00 00 12 ab</a:t>
            </a:r>
            <a:endParaRPr lang="en-US"/>
          </a:p>
          <a:p>
            <a:pPr marL="552450" lvl="1" eaLnBrk="1" hangingPunct="1">
              <a:tabLst>
                <a:tab pos="5981700" algn="r"/>
              </a:tabLst>
            </a:pPr>
            <a:r>
              <a:rPr lang="en-US"/>
              <a:t>Reverse:	</a:t>
            </a:r>
            <a:r>
              <a:rPr lang="en-US" sz="1800">
                <a:latin typeface="Monaco" charset="0"/>
                <a:ea typeface="Monaco" charset="0"/>
                <a:cs typeface="Monaco" charset="0"/>
                <a:sym typeface="Monaco" charset="0"/>
              </a:rPr>
              <a:t>ab 12 00 00</a:t>
            </a:r>
            <a:endParaRPr lang="en-US" sz="1800">
              <a:latin typeface="Monaco" charset="0"/>
              <a:sym typeface="Monaco" charset="0"/>
            </a:endParaRPr>
          </a:p>
        </p:txBody>
      </p:sp>
      <p:sp>
        <p:nvSpPr>
          <p:cNvPr id="15366" name="Line 6"/>
          <p:cNvSpPr>
            <a:spLocks noChangeShapeType="1"/>
          </p:cNvSpPr>
          <p:nvPr/>
        </p:nvSpPr>
        <p:spPr bwMode="auto">
          <a:xfrm flipH="1">
            <a:off x="5867400" y="3886200"/>
            <a:ext cx="609600" cy="914400"/>
          </a:xfrm>
          <a:prstGeom prst="line">
            <a:avLst/>
          </a:prstGeom>
          <a:noFill/>
          <a:ln w="38100">
            <a:solidFill>
              <a:srgbClr val="FF5050"/>
            </a:solidFill>
            <a:round/>
            <a:headEnd/>
            <a:tailEnd type="triangl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2971800" y="3886200"/>
            <a:ext cx="1866900" cy="2286000"/>
            <a:chOff x="0" y="0"/>
            <a:chExt cx="1176" cy="1440"/>
          </a:xfrm>
        </p:grpSpPr>
        <p:sp>
          <p:nvSpPr>
            <p:cNvPr id="50185" name="Freeform 8"/>
            <p:cNvSpPr>
              <a:spLocks/>
            </p:cNvSpPr>
            <p:nvPr/>
          </p:nvSpPr>
          <p:spPr bwMode="auto">
            <a:xfrm rot="-5400000">
              <a:off x="476" y="-476"/>
              <a:ext cx="56" cy="1007"/>
            </a:xfrm>
            <a:custGeom>
              <a:avLst/>
              <a:gdLst>
                <a:gd name="T0" fmla="*/ 21600 w 21600"/>
                <a:gd name="T1" fmla="*/ 0 h 21600"/>
                <a:gd name="T2" fmla="*/ 10800 w 21600"/>
                <a:gd name="T3" fmla="*/ 1800 h 21600"/>
                <a:gd name="T4" fmla="*/ 10800 w 21600"/>
                <a:gd name="T5" fmla="*/ 9000 h 21600"/>
                <a:gd name="T6" fmla="*/ 0 w 21600"/>
                <a:gd name="T7" fmla="*/ 10800 h 21600"/>
                <a:gd name="T8" fmla="*/ 10800 w 21600"/>
                <a:gd name="T9" fmla="*/ 12600 h 21600"/>
                <a:gd name="T10" fmla="*/ 10800 w 21600"/>
                <a:gd name="T11" fmla="*/ 19800 h 21600"/>
                <a:gd name="T12" fmla="*/ 21600 w 21600"/>
                <a:gd name="T13" fmla="*/ 21600 h 2160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1600"/>
                <a:gd name="T22" fmla="*/ 0 h 21600"/>
                <a:gd name="T23" fmla="*/ 21600 w 21600"/>
                <a:gd name="T24" fmla="*/ 21600 h 2160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1600" h="21600">
                  <a:moveTo>
                    <a:pt x="21600" y="0"/>
                  </a:moveTo>
                  <a:cubicBezTo>
                    <a:pt x="15635" y="0"/>
                    <a:pt x="10800" y="806"/>
                    <a:pt x="10800" y="1800"/>
                  </a:cubicBezTo>
                  <a:lnTo>
                    <a:pt x="10800" y="9000"/>
                  </a:lnTo>
                  <a:cubicBezTo>
                    <a:pt x="10800" y="9994"/>
                    <a:pt x="5965" y="10800"/>
                    <a:pt x="0" y="10800"/>
                  </a:cubicBezTo>
                  <a:cubicBezTo>
                    <a:pt x="5965" y="10800"/>
                    <a:pt x="10800" y="11606"/>
                    <a:pt x="10800" y="12600"/>
                  </a:cubicBezTo>
                  <a:lnTo>
                    <a:pt x="10800" y="19800"/>
                  </a:lnTo>
                  <a:cubicBezTo>
                    <a:pt x="10800" y="20794"/>
                    <a:pt x="15635" y="21600"/>
                    <a:pt x="21600" y="21600"/>
                  </a:cubicBezTo>
                </a:path>
              </a:pathLst>
            </a:custGeom>
            <a:noFill/>
            <a:ln w="28575">
              <a:solidFill>
                <a:srgbClr val="FF5050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0186" name="Line 9"/>
            <p:cNvSpPr>
              <a:spLocks noChangeShapeType="1"/>
            </p:cNvSpPr>
            <p:nvPr/>
          </p:nvSpPr>
          <p:spPr bwMode="auto">
            <a:xfrm rot="10800000">
              <a:off x="512" y="60"/>
              <a:ext cx="664" cy="1380"/>
            </a:xfrm>
            <a:prstGeom prst="line">
              <a:avLst/>
            </a:prstGeom>
            <a:noFill/>
            <a:ln w="38100">
              <a:solidFill>
                <a:srgbClr val="FF5050"/>
              </a:solidFill>
              <a:round/>
              <a:headEnd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</p:grp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/>
              <a:t>General Boolean Algebras</a:t>
            </a:r>
          </a:p>
        </p:txBody>
      </p:sp>
      <p:sp>
        <p:nvSpPr>
          <p:cNvPr id="58373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Operate on Bit Vectors</a:t>
            </a:r>
          </a:p>
          <a:p>
            <a:pPr marL="552450" lvl="1" eaLnBrk="1" hangingPunct="1"/>
            <a:r>
              <a:rPr lang="en-US"/>
              <a:t>Operations applied bitwise</a:t>
            </a:r>
          </a:p>
          <a:p>
            <a:pPr eaLnBrk="1" hangingPunct="1"/>
            <a:endParaRPr lang="en-US"/>
          </a:p>
          <a:p>
            <a:pPr eaLnBrk="1" hangingPunct="1"/>
            <a:endParaRPr lang="en-US"/>
          </a:p>
          <a:p>
            <a:pPr eaLnBrk="1" hangingPunct="1"/>
            <a:endParaRPr lang="en-US"/>
          </a:p>
          <a:p>
            <a:pPr eaLnBrk="1" hangingPunct="1"/>
            <a:r>
              <a:rPr lang="en-US"/>
              <a:t>All of the Properties of Boolean Algebra Apply</a:t>
            </a:r>
          </a:p>
        </p:txBody>
      </p:sp>
      <p:sp>
        <p:nvSpPr>
          <p:cNvPr id="58374" name="Rectangle 5"/>
          <p:cNvSpPr>
            <a:spLocks/>
          </p:cNvSpPr>
          <p:nvPr/>
        </p:nvSpPr>
        <p:spPr bwMode="auto">
          <a:xfrm>
            <a:off x="787400" y="2349500"/>
            <a:ext cx="1677988" cy="9779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b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01101001</a:t>
            </a:r>
          </a:p>
          <a:p>
            <a:pPr eaLnBrk="1" hangingPunct="1"/>
            <a:r>
              <a:rPr lang="en-US" sz="2000" b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&amp; 01010101</a:t>
            </a:r>
          </a:p>
          <a:p>
            <a:pPr eaLnBrk="1" hangingPunct="1"/>
            <a:r>
              <a:rPr lang="en-US" sz="2000" b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</a:t>
            </a:r>
            <a:r>
              <a:rPr lang="en-US" sz="2000" b="0">
                <a:solidFill>
                  <a:srgbClr val="FFFFFF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01000001</a:t>
            </a:r>
          </a:p>
        </p:txBody>
      </p:sp>
      <p:sp>
        <p:nvSpPr>
          <p:cNvPr id="58375" name="Line 6"/>
          <p:cNvSpPr>
            <a:spLocks noChangeShapeType="1"/>
          </p:cNvSpPr>
          <p:nvPr/>
        </p:nvSpPr>
        <p:spPr bwMode="auto">
          <a:xfrm>
            <a:off x="863600" y="2981325"/>
            <a:ext cx="1524000" cy="1588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8376" name="Rectangle 7"/>
          <p:cNvSpPr>
            <a:spLocks/>
          </p:cNvSpPr>
          <p:nvPr/>
        </p:nvSpPr>
        <p:spPr bwMode="auto">
          <a:xfrm>
            <a:off x="2616200" y="2349500"/>
            <a:ext cx="1677988" cy="9779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b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01101001</a:t>
            </a:r>
          </a:p>
          <a:p>
            <a:pPr eaLnBrk="1" hangingPunct="1"/>
            <a:r>
              <a:rPr lang="en-US" sz="2000" b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| 01010101</a:t>
            </a:r>
          </a:p>
          <a:p>
            <a:pPr eaLnBrk="1" hangingPunct="1"/>
            <a:r>
              <a:rPr lang="en-US" sz="2000" b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</a:t>
            </a:r>
            <a:r>
              <a:rPr lang="en-US" sz="2000" b="0">
                <a:solidFill>
                  <a:srgbClr val="FFFFFF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01111101</a:t>
            </a:r>
          </a:p>
        </p:txBody>
      </p:sp>
      <p:sp>
        <p:nvSpPr>
          <p:cNvPr id="58377" name="Line 8"/>
          <p:cNvSpPr>
            <a:spLocks noChangeShapeType="1"/>
          </p:cNvSpPr>
          <p:nvPr/>
        </p:nvSpPr>
        <p:spPr bwMode="auto">
          <a:xfrm>
            <a:off x="2692400" y="2981325"/>
            <a:ext cx="1524000" cy="1588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8378" name="Rectangle 9"/>
          <p:cNvSpPr>
            <a:spLocks/>
          </p:cNvSpPr>
          <p:nvPr/>
        </p:nvSpPr>
        <p:spPr bwMode="auto">
          <a:xfrm>
            <a:off x="4445000" y="2349500"/>
            <a:ext cx="1677988" cy="9779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b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01101001</a:t>
            </a:r>
          </a:p>
          <a:p>
            <a:pPr eaLnBrk="1" hangingPunct="1"/>
            <a:r>
              <a:rPr lang="en-US" sz="2000" b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^ 01010101</a:t>
            </a:r>
          </a:p>
          <a:p>
            <a:pPr eaLnBrk="1" hangingPunct="1"/>
            <a:r>
              <a:rPr lang="en-US" sz="2000" b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</a:t>
            </a:r>
            <a:r>
              <a:rPr lang="en-US" sz="2000" b="0">
                <a:solidFill>
                  <a:srgbClr val="FFFFFF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00111100</a:t>
            </a:r>
          </a:p>
        </p:txBody>
      </p:sp>
      <p:sp>
        <p:nvSpPr>
          <p:cNvPr id="58379" name="Line 10"/>
          <p:cNvSpPr>
            <a:spLocks noChangeShapeType="1"/>
          </p:cNvSpPr>
          <p:nvPr/>
        </p:nvSpPr>
        <p:spPr bwMode="auto">
          <a:xfrm>
            <a:off x="4597400" y="2981325"/>
            <a:ext cx="1524000" cy="1588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8380" name="Rectangle 11"/>
          <p:cNvSpPr>
            <a:spLocks/>
          </p:cNvSpPr>
          <p:nvPr/>
        </p:nvSpPr>
        <p:spPr bwMode="auto">
          <a:xfrm>
            <a:off x="6348413" y="2349500"/>
            <a:ext cx="1679575" cy="9779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b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</a:t>
            </a:r>
          </a:p>
          <a:p>
            <a:pPr eaLnBrk="1" hangingPunct="1"/>
            <a:r>
              <a:rPr lang="en-US" sz="2000" b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~ 01010101</a:t>
            </a:r>
          </a:p>
          <a:p>
            <a:pPr eaLnBrk="1" hangingPunct="1"/>
            <a:r>
              <a:rPr lang="en-US" sz="2000" b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</a:t>
            </a:r>
            <a:r>
              <a:rPr lang="en-US" sz="2000" b="0">
                <a:solidFill>
                  <a:srgbClr val="FFFFFF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10101010</a:t>
            </a:r>
          </a:p>
        </p:txBody>
      </p:sp>
      <p:sp>
        <p:nvSpPr>
          <p:cNvPr id="58381" name="Line 12"/>
          <p:cNvSpPr>
            <a:spLocks noChangeShapeType="1"/>
          </p:cNvSpPr>
          <p:nvPr/>
        </p:nvSpPr>
        <p:spPr bwMode="auto">
          <a:xfrm>
            <a:off x="6426200" y="2981325"/>
            <a:ext cx="1600200" cy="1588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3565" name="Rectangle 13"/>
          <p:cNvSpPr>
            <a:spLocks/>
          </p:cNvSpPr>
          <p:nvPr/>
        </p:nvSpPr>
        <p:spPr bwMode="auto">
          <a:xfrm>
            <a:off x="787400" y="3035300"/>
            <a:ext cx="1677988" cy="3937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b="0">
                <a:solidFill>
                  <a:srgbClr val="CC0000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01000001</a:t>
            </a:r>
          </a:p>
        </p:txBody>
      </p:sp>
      <p:sp>
        <p:nvSpPr>
          <p:cNvPr id="23566" name="Rectangle 14"/>
          <p:cNvSpPr>
            <a:spLocks/>
          </p:cNvSpPr>
          <p:nvPr/>
        </p:nvSpPr>
        <p:spPr bwMode="auto">
          <a:xfrm>
            <a:off x="2921000" y="3035300"/>
            <a:ext cx="1373188" cy="3937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b="0">
                <a:solidFill>
                  <a:srgbClr val="CC0000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01111101</a:t>
            </a:r>
          </a:p>
        </p:txBody>
      </p:sp>
      <p:sp>
        <p:nvSpPr>
          <p:cNvPr id="23567" name="Rectangle 15"/>
          <p:cNvSpPr>
            <a:spLocks/>
          </p:cNvSpPr>
          <p:nvPr/>
        </p:nvSpPr>
        <p:spPr bwMode="auto">
          <a:xfrm>
            <a:off x="4749800" y="3035300"/>
            <a:ext cx="1373188" cy="3937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b="0">
                <a:solidFill>
                  <a:srgbClr val="CC0000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00111100</a:t>
            </a:r>
          </a:p>
        </p:txBody>
      </p:sp>
      <p:sp>
        <p:nvSpPr>
          <p:cNvPr id="23568" name="Rectangle 16"/>
          <p:cNvSpPr>
            <a:spLocks/>
          </p:cNvSpPr>
          <p:nvPr/>
        </p:nvSpPr>
        <p:spPr bwMode="auto">
          <a:xfrm>
            <a:off x="6654800" y="3035300"/>
            <a:ext cx="1373188" cy="3937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b="0">
                <a:solidFill>
                  <a:srgbClr val="CC0000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10101010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35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35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35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35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65" grpId="0" build="p" autoUpdateAnimBg="0"/>
      <p:bldP spid="23566" grpId="0" build="p" autoUpdateAnimBg="0"/>
      <p:bldP spid="23567" grpId="0" build="p" autoUpdateAnimBg="0"/>
      <p:bldP spid="23568" grpId="0" build="p" autoUpdateAnimBg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begin{document}&#10;&#10;\end{document}&#10;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0.8"/>
  <p:tag name="DEFAULTFONTSIZE" val="10"/>
  <p:tag name="DEFAULTWIDTH" val="418"/>
  <p:tag name="DEFAULTHEIGHT" val="316"/>
</p:tagLst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itle and Content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99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C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and Content">
      <a:majorFont>
        <a:latin typeface="Calibri Bold"/>
        <a:ea typeface="ヒラギノ角ゴ ProN W6"/>
        <a:cs typeface="ヒラギノ角ゴ ProN W6"/>
      </a:majorFont>
      <a:minorFont>
        <a:latin typeface="Calibri Bold"/>
        <a:ea typeface="ヒラギノ角ゴ ProN W6"/>
        <a:cs typeface="ヒラギノ角ゴ ProN W6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lnDef>
  </a:objectDefaults>
  <a:extraClrSchemeLst>
    <a:extraClrScheme>
      <a:clrScheme name="Title and Conten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itle Only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99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C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Only">
      <a:majorFont>
        <a:latin typeface="Calibri Bold"/>
        <a:ea typeface="ヒラギノ角ゴ ProN W6"/>
        <a:cs typeface="ヒラギノ角ゴ ProN W6"/>
      </a:majorFont>
      <a:minorFont>
        <a:latin typeface="Calibri Bold"/>
        <a:ea typeface="ヒラギノ角ゴ ProN W6"/>
        <a:cs typeface="ヒラギノ角ゴ ProN W6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lnDef>
  </a:objectDefaults>
  <a:extraClrSchemeLst>
    <a:extraClrScheme>
      <a:clrScheme name="Title Only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template2007</Template>
  <TotalTime>14980</TotalTime>
  <Words>4939</Words>
  <Application>Microsoft Office PowerPoint</Application>
  <PresentationFormat>全屏显示(4:3)</PresentationFormat>
  <Paragraphs>1734</Paragraphs>
  <Slides>87</Slides>
  <Notes>65</Notes>
  <HiddenSlides>0</HiddenSlides>
  <MMClips>0</MMClips>
  <ScaleCrop>false</ScaleCrop>
  <HeadingPairs>
    <vt:vector size="8" baseType="variant">
      <vt:variant>
        <vt:lpstr>已用的字体</vt:lpstr>
      </vt:variant>
      <vt:variant>
        <vt:i4>22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87</vt:i4>
      </vt:variant>
    </vt:vector>
  </HeadingPairs>
  <TitlesOfParts>
    <vt:vector size="115" baseType="lpstr">
      <vt:lpstr>Gill Sans</vt:lpstr>
      <vt:lpstr>Monaco</vt:lpstr>
      <vt:lpstr>ＭＳ ゴシック</vt:lpstr>
      <vt:lpstr>ＭＳ Ｐゴシック</vt:lpstr>
      <vt:lpstr>Zapf Dingbats</vt:lpstr>
      <vt:lpstr>ヒラギノ角ゴ ProN W3</vt:lpstr>
      <vt:lpstr>ヒラギノ角ゴ ProN W6</vt:lpstr>
      <vt:lpstr>Arial</vt:lpstr>
      <vt:lpstr>Arial Narrow</vt:lpstr>
      <vt:lpstr>Arial Narrow Bold</vt:lpstr>
      <vt:lpstr>Calibri</vt:lpstr>
      <vt:lpstr>Calibri Bold</vt:lpstr>
      <vt:lpstr>Calibri Italic</vt:lpstr>
      <vt:lpstr>Courier New</vt:lpstr>
      <vt:lpstr>Courier New Bold</vt:lpstr>
      <vt:lpstr>Courier New Bold Italic</vt:lpstr>
      <vt:lpstr>Helvetica</vt:lpstr>
      <vt:lpstr>Symbol</vt:lpstr>
      <vt:lpstr>Times</vt:lpstr>
      <vt:lpstr>Times New Roman</vt:lpstr>
      <vt:lpstr>Wingdings</vt:lpstr>
      <vt:lpstr>Wingdings 2</vt:lpstr>
      <vt:lpstr>template2007</vt:lpstr>
      <vt:lpstr>Title and Content</vt:lpstr>
      <vt:lpstr>Title Only</vt:lpstr>
      <vt:lpstr>Equation</vt:lpstr>
      <vt:lpstr>Document</vt:lpstr>
      <vt:lpstr>Chart</vt:lpstr>
      <vt:lpstr>Bits, Bytes, and Integers  15-213: Introduction to Computer Systems 2nd and 3rd Lectures,  Sep. 3 and Sep. 8, 2015</vt:lpstr>
      <vt:lpstr>Today: Bits, Bytes, and Integers</vt:lpstr>
      <vt:lpstr>Everything is bits</vt:lpstr>
      <vt:lpstr>For example, can count in binary</vt:lpstr>
      <vt:lpstr>Encoding Byte Values</vt:lpstr>
      <vt:lpstr>Example Data Representations</vt:lpstr>
      <vt:lpstr>Today: Bits, Bytes, and Integers</vt:lpstr>
      <vt:lpstr>Boolean Algebra</vt:lpstr>
      <vt:lpstr>General Boolean Algebras</vt:lpstr>
      <vt:lpstr>Example: Representing &amp; Manipulating Sets</vt:lpstr>
      <vt:lpstr>Bit-Level Operations in C</vt:lpstr>
      <vt:lpstr>Contrast: Logic Operations in C</vt:lpstr>
      <vt:lpstr>Contrast: Logic Operations in C</vt:lpstr>
      <vt:lpstr>Shift Operations</vt:lpstr>
      <vt:lpstr>Today: Bits, Bytes, and Integers</vt:lpstr>
      <vt:lpstr>Encoding Integers</vt:lpstr>
      <vt:lpstr>Two-complement Encoding Example (Cont.)</vt:lpstr>
      <vt:lpstr>Numeric Ranges</vt:lpstr>
      <vt:lpstr>Values for Different Word Sizes</vt:lpstr>
      <vt:lpstr>Unsigned &amp; Signed Numeric Values</vt:lpstr>
      <vt:lpstr>Today: Bits, Bytes, and Integers</vt:lpstr>
      <vt:lpstr>Mapping Between Signed &amp; Unsigned</vt:lpstr>
      <vt:lpstr>Mapping Signed  Unsigned</vt:lpstr>
      <vt:lpstr>Mapping Signed  Unsigned</vt:lpstr>
      <vt:lpstr>Relation between Signed &amp; Unsigned</vt:lpstr>
      <vt:lpstr>Conversion Visualized</vt:lpstr>
      <vt:lpstr>Signed vs. Unsigned in C</vt:lpstr>
      <vt:lpstr>Casting Surprises</vt:lpstr>
      <vt:lpstr>Summary Casting Signed ↔ Unsigned: Basic Rules</vt:lpstr>
      <vt:lpstr>Today: Bits, Bytes, and Integers</vt:lpstr>
      <vt:lpstr>Sign Extension</vt:lpstr>
      <vt:lpstr>Sign Extension Example</vt:lpstr>
      <vt:lpstr>Summary: Expanding, Truncating: Basic Rules</vt:lpstr>
      <vt:lpstr>Today: Bits, Bytes, and Integers</vt:lpstr>
      <vt:lpstr>Unsigned Addition</vt:lpstr>
      <vt:lpstr>Visualizing (Mathematical) Integer Addition</vt:lpstr>
      <vt:lpstr>Visualizing Unsigned Addition</vt:lpstr>
      <vt:lpstr>Two’s Complement Addition</vt:lpstr>
      <vt:lpstr>TAdd Overflow</vt:lpstr>
      <vt:lpstr>Visualizing 2’s Complement Addition</vt:lpstr>
      <vt:lpstr>Multiplication</vt:lpstr>
      <vt:lpstr>Unsigned Multiplication in C</vt:lpstr>
      <vt:lpstr>Signed Multiplication in C</vt:lpstr>
      <vt:lpstr>Power-of-2 Multiply with Shift</vt:lpstr>
      <vt:lpstr>Unsigned Power-of-2 Divide with Shift</vt:lpstr>
      <vt:lpstr>Today: Bits, Bytes, and Integers</vt:lpstr>
      <vt:lpstr>Arithmetic: Basic Rules</vt:lpstr>
      <vt:lpstr>Why Should I Use Unsigned?</vt:lpstr>
      <vt:lpstr>Counting Down with Unsigned</vt:lpstr>
      <vt:lpstr>Why Should I Use Unsigned? (cont.)</vt:lpstr>
      <vt:lpstr>Today: Bits, Bytes, and Integers</vt:lpstr>
      <vt:lpstr>Byte-Oriented Memory Organization</vt:lpstr>
      <vt:lpstr>Machine Words</vt:lpstr>
      <vt:lpstr>Word-Oriented Memory Organization</vt:lpstr>
      <vt:lpstr>Example Data Representations</vt:lpstr>
      <vt:lpstr>Byte Ordering</vt:lpstr>
      <vt:lpstr>Byte Ordering Example</vt:lpstr>
      <vt:lpstr>Representing Integers</vt:lpstr>
      <vt:lpstr>Examining Data Representations</vt:lpstr>
      <vt:lpstr>show_bytes Execution Example</vt:lpstr>
      <vt:lpstr>Representing Pointers</vt:lpstr>
      <vt:lpstr>Representing Strings</vt:lpstr>
      <vt:lpstr>Integer C Puzzles</vt:lpstr>
      <vt:lpstr>Bonus extras</vt:lpstr>
      <vt:lpstr>Application of Boolean Algebra</vt:lpstr>
      <vt:lpstr>Binary Number Property</vt:lpstr>
      <vt:lpstr>Code Security Example</vt:lpstr>
      <vt:lpstr>Typical Usage</vt:lpstr>
      <vt:lpstr>Malicious Usage</vt:lpstr>
      <vt:lpstr>Mathematical Properties</vt:lpstr>
      <vt:lpstr>Mathematical Properties of TAdd</vt:lpstr>
      <vt:lpstr>Characterizing TAdd</vt:lpstr>
      <vt:lpstr>Negation: Complement &amp; Increment</vt:lpstr>
      <vt:lpstr>Complement &amp; Increment Examples</vt:lpstr>
      <vt:lpstr>Code Security Example #2</vt:lpstr>
      <vt:lpstr>XDR Code</vt:lpstr>
      <vt:lpstr>XDR Vulnerability</vt:lpstr>
      <vt:lpstr>Compiled Multiplication Code</vt:lpstr>
      <vt:lpstr>Compiled Unsigned Division Code</vt:lpstr>
      <vt:lpstr>Signed Power-of-2 Divide with Shift</vt:lpstr>
      <vt:lpstr>Correct Power-of-2 Divide</vt:lpstr>
      <vt:lpstr>Correct Power-of-2 Divide (Cont.)</vt:lpstr>
      <vt:lpstr>Compiled Signed Division Code</vt:lpstr>
      <vt:lpstr>Arithmetic: Basic Rules</vt:lpstr>
      <vt:lpstr>Properties of Unsigned Arithmetic</vt:lpstr>
      <vt:lpstr>Properties of Two’s Comp. Arithmetic</vt:lpstr>
      <vt:lpstr>Reading Byte-Reversed Listings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 1st Lecture, Jan. 12th</dc:title>
  <dc:creator>Markus Pueschel</dc:creator>
  <dc:description>Redesign of slides created by Randal E. Bryant and David R. O'Hallaron</dc:description>
  <cp:lastModifiedBy>Wang Ziang</cp:lastModifiedBy>
  <cp:revision>118</cp:revision>
  <cp:lastPrinted>2014-08-28T06:23:39Z</cp:lastPrinted>
  <dcterms:created xsi:type="dcterms:W3CDTF">2012-09-04T17:29:26Z</dcterms:created>
  <dcterms:modified xsi:type="dcterms:W3CDTF">2018-09-11T16:24:30Z</dcterms:modified>
</cp:coreProperties>
</file>