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542" r:id="rId2"/>
    <p:sldId id="645" r:id="rId3"/>
    <p:sldId id="580" r:id="rId4"/>
    <p:sldId id="581" r:id="rId5"/>
    <p:sldId id="582" r:id="rId6"/>
    <p:sldId id="662" r:id="rId7"/>
    <p:sldId id="584" r:id="rId8"/>
    <p:sldId id="585" r:id="rId9"/>
    <p:sldId id="586" r:id="rId10"/>
    <p:sldId id="646" r:id="rId11"/>
    <p:sldId id="632" r:id="rId12"/>
    <p:sldId id="661" r:id="rId13"/>
    <p:sldId id="588" r:id="rId14"/>
    <p:sldId id="589" r:id="rId15"/>
    <p:sldId id="590" r:id="rId16"/>
    <p:sldId id="637" r:id="rId17"/>
    <p:sldId id="591" r:id="rId18"/>
    <p:sldId id="592" r:id="rId19"/>
    <p:sldId id="593" r:id="rId20"/>
    <p:sldId id="594" r:id="rId21"/>
    <p:sldId id="595" r:id="rId22"/>
    <p:sldId id="647" r:id="rId23"/>
    <p:sldId id="651" r:id="rId24"/>
    <p:sldId id="639" r:id="rId25"/>
    <p:sldId id="649" r:id="rId26"/>
    <p:sldId id="597" r:id="rId27"/>
    <p:sldId id="598" r:id="rId28"/>
    <p:sldId id="599" r:id="rId29"/>
    <p:sldId id="601" r:id="rId30"/>
    <p:sldId id="602" r:id="rId31"/>
    <p:sldId id="663" r:id="rId32"/>
    <p:sldId id="664" r:id="rId33"/>
    <p:sldId id="665" r:id="rId34"/>
    <p:sldId id="666" r:id="rId35"/>
    <p:sldId id="667" r:id="rId36"/>
    <p:sldId id="668" r:id="rId37"/>
    <p:sldId id="669" r:id="rId38"/>
    <p:sldId id="678" r:id="rId39"/>
    <p:sldId id="670" r:id="rId40"/>
    <p:sldId id="672" r:id="rId41"/>
    <p:sldId id="673" r:id="rId42"/>
    <p:sldId id="674" r:id="rId43"/>
    <p:sldId id="679" r:id="rId44"/>
    <p:sldId id="659" r:id="rId45"/>
  </p:sldIdLst>
  <p:sldSz cx="9144000" cy="6858000" type="screen4x3"/>
  <p:notesSz cx="7302500" cy="9586913"/>
  <p:custDataLst>
    <p:tags r:id="rId4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EFBFBF"/>
    <a:srgbClr val="F6F5BD"/>
    <a:srgbClr val="CC6600"/>
    <a:srgbClr val="FF9999"/>
    <a:srgbClr val="A8E799"/>
    <a:srgbClr val="FFFF99"/>
    <a:srgbClr val="CDF1C5"/>
    <a:srgbClr val="F1C7C7"/>
    <a:srgbClr val="C5FEB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 snapToObjects="1">
      <p:cViewPr varScale="1">
        <p:scale>
          <a:sx n="58" d="100"/>
          <a:sy n="58" d="100"/>
        </p:scale>
        <p:origin x="1195" y="48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57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65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8B12C5-B8B1-41C6-B29F-6FC9FEB127AE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71423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82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69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92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35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58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18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49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42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06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2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532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93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41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589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922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927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10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884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48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159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923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703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793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841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288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974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0xf000 + 0x8 =</a:t>
            </a:r>
            <a:r>
              <a:rPr lang="en-US" baseline="0" dirty="0" smtClean="0"/>
              <a:t> 0xf008</a:t>
            </a:r>
          </a:p>
          <a:p>
            <a:r>
              <a:rPr lang="en-US" baseline="0" dirty="0" smtClean="0"/>
              <a:t>0xf000 + 0x0100 = 0xf100</a:t>
            </a:r>
          </a:p>
          <a:p>
            <a:r>
              <a:rPr lang="en-US" baseline="0" dirty="0" smtClean="0"/>
              <a:t>0xf000 + 4*0x0100 = 0xf400</a:t>
            </a:r>
          </a:p>
          <a:p>
            <a:r>
              <a:rPr lang="en-US" baseline="0" dirty="0" smtClean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16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39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8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16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3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13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74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15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40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Machine-Level Programming I: Basics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15-213/18-213</a:t>
            </a:r>
            <a:r>
              <a:rPr lang="en-US" sz="2000" b="0" dirty="0" smtClean="0">
                <a:solidFill>
                  <a:srgbClr val="000000"/>
                </a:solidFill>
                <a:latin typeface="Calibri" charset="0"/>
                <a:sym typeface="Calibri" charset="0"/>
              </a:rPr>
              <a:t>:</a:t>
            </a:r>
            <a:r>
              <a:rPr lang="en-US" sz="2000" b="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Introduction to Computer Systems 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5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Sep. 15, 2015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 smtClean="0"/>
              <a:t>C, assembly, machine code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pPr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Definitions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Architecture:</a:t>
            </a:r>
            <a:r>
              <a:rPr lang="en-US" dirty="0" smtClean="0"/>
              <a:t> (also ISA: instruction set architecture) The parts of a processor design that one needs to understand or write assembly/machine code. 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instruction set specification, registers.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Microarchitecture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  <a:r>
              <a:rPr lang="en-US" dirty="0" smtClean="0"/>
              <a:t> Implementation of the architecture.</a:t>
            </a:r>
          </a:p>
          <a:p>
            <a:pPr lvl="1"/>
            <a:r>
              <a:rPr lang="en-US" dirty="0" smtClean="0"/>
              <a:t>Examples: cache sizes and core frequency.</a:t>
            </a:r>
          </a:p>
          <a:p>
            <a:r>
              <a:rPr lang="en-US" dirty="0" smtClean="0"/>
              <a:t>Code Forms: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Machine Code</a:t>
            </a:r>
            <a:r>
              <a:rPr lang="en-US" dirty="0" smtClean="0"/>
              <a:t>: The byte-level programs that a processor executes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Assembly Code</a:t>
            </a:r>
            <a:r>
              <a:rPr lang="en-US" dirty="0" smtClean="0"/>
              <a:t>: A text representation of machine code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Example ISAs: </a:t>
            </a:r>
          </a:p>
          <a:p>
            <a:pPr lvl="1"/>
            <a:r>
              <a:rPr lang="en-US" dirty="0" smtClean="0"/>
              <a:t>Intel: x86, IA32, Itanium, x86-64</a:t>
            </a:r>
          </a:p>
          <a:p>
            <a:pPr lvl="1"/>
            <a:r>
              <a:rPr lang="en-US" dirty="0" smtClean="0"/>
              <a:t>ARM: Used in almost all mobile phones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 dirty="0" smtClean="0"/>
              <a:t>Assembly/Machine Code </a:t>
            </a:r>
            <a:r>
              <a:rPr lang="en-US" dirty="0"/>
              <a:t>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3352800"/>
            <a:ext cx="4852987" cy="3092450"/>
          </a:xfrm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 smtClean="0"/>
              <a:t>PC: Program counter</a:t>
            </a:r>
            <a:endParaRPr lang="en-US" sz="2000" b="1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 smtClean="0"/>
              <a:t>Called </a:t>
            </a:r>
            <a:r>
              <a:rPr lang="en-US" sz="1800" dirty="0"/>
              <a:t>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Register </a:t>
            </a:r>
            <a:r>
              <a:rPr lang="en-US" sz="2000" b="1" dirty="0" smtClean="0"/>
              <a:t>file</a:t>
            </a:r>
            <a:endParaRPr lang="en-US" sz="2000" b="1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Condition </a:t>
            </a:r>
            <a:r>
              <a:rPr lang="en-US" sz="2000" b="1" dirty="0" smtClean="0"/>
              <a:t>codes</a:t>
            </a:r>
            <a:endParaRPr lang="en-US" sz="2000" b="1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Store status information about most recent arithmetic </a:t>
            </a:r>
            <a:r>
              <a:rPr lang="en-US" sz="1800" dirty="0" smtClean="0"/>
              <a:t>or logical operation</a:t>
            </a:r>
            <a:endParaRPr lang="en-US" sz="1800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9812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PC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371600"/>
            <a:ext cx="16764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7301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smtClean="0">
                <a:latin typeface="Calibri" pitchFamily="34" charset="0"/>
              </a:rPr>
              <a:t>Code</a:t>
            </a: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latin typeface="Calibri" pitchFamily="34" charset="0"/>
              </a:rPr>
              <a:t>Data</a:t>
            </a: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latin typeface="Calibri" pitchFamily="34" charset="0"/>
              </a:rPr>
              <a:t>Stack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0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3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76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2954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854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3876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667000" y="2286000"/>
            <a:ext cx="10668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Condition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372100" y="370205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800" dirty="0"/>
              <a:t>Byte addressable array</a:t>
            </a:r>
          </a:p>
          <a:p>
            <a:pPr marL="571500" lvl="2" indent="-165100"/>
            <a:r>
              <a:rPr lang="en-US" sz="1800" dirty="0" smtClean="0"/>
              <a:t>Code and user data</a:t>
            </a:r>
          </a:p>
          <a:p>
            <a:pPr marL="571500" lvl="2" indent="-165100"/>
            <a:r>
              <a:rPr lang="en-US" sz="1800" dirty="0" smtClean="0"/>
              <a:t>Stack to support procedures</a:t>
            </a:r>
          </a:p>
          <a:p>
            <a:pPr marL="0" indent="0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01725" y="25146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101725" y="36557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8675" y="4724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828675" y="5867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3989388" y="2977233"/>
            <a:ext cx="0" cy="680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95774" y="3124200"/>
            <a:ext cx="30321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Compiler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–</a:t>
            </a:r>
            <a:r>
              <a:rPr lang="en-US" sz="2000" dirty="0" err="1" smtClean="0">
                <a:latin typeface="Courier New" pitchFamily="49" charset="0"/>
              </a:rPr>
              <a:t>Og</a:t>
            </a:r>
            <a:r>
              <a:rPr lang="en-US" sz="2000" dirty="0" smtClean="0">
                <a:latin typeface="Courier New" pitchFamily="49" charset="0"/>
              </a:rPr>
              <a:t> -</a:t>
            </a:r>
            <a:r>
              <a:rPr lang="en-US" sz="2000" dirty="0">
                <a:latin typeface="Courier New" pitchFamily="49" charset="0"/>
              </a:rPr>
              <a:t>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79900" y="4191000"/>
            <a:ext cx="30480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Assembler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 </a:t>
            </a:r>
            <a:r>
              <a:rPr lang="en-US" sz="2000" dirty="0">
                <a:latin typeface="Courier New" pitchFamily="49" charset="0"/>
              </a:rPr>
              <a:t>as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295775" y="5334000"/>
            <a:ext cx="26384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Linker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</a:t>
            </a:r>
            <a:r>
              <a:rPr lang="en-US" sz="2000" dirty="0">
                <a:latin typeface="Courier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ld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373313" y="2579688"/>
            <a:ext cx="32639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 program (</a:t>
            </a:r>
            <a:r>
              <a:rPr lang="en-US" sz="2000" dirty="0">
                <a:latin typeface="Courier New" pitchFamily="49" charset="0"/>
              </a:rPr>
              <a:t>p1.c p2.c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59013" y="3657600"/>
            <a:ext cx="34925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 pitchFamily="34" charset="0"/>
              </a:rPr>
              <a:t>Asm</a:t>
            </a:r>
            <a:r>
              <a:rPr lang="en-US" sz="2000" dirty="0">
                <a:latin typeface="Calibri" pitchFamily="34" charset="0"/>
              </a:rPr>
              <a:t> program (</a:t>
            </a:r>
            <a:r>
              <a:rPr lang="en-US" sz="2000" dirty="0">
                <a:latin typeface="Courier New" pitchFamily="49" charset="0"/>
              </a:rPr>
              <a:t>p1.s p2.s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144713" y="4800600"/>
            <a:ext cx="372110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program (</a:t>
            </a:r>
            <a:r>
              <a:rPr lang="en-US" sz="2000" dirty="0">
                <a:latin typeface="Courier New" pitchFamily="49" charset="0"/>
              </a:rPr>
              <a:t>p1.o p2.o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131219" y="5943600"/>
            <a:ext cx="3748088" cy="39754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Executable program (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3989388" y="4055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3989388" y="5198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858000" y="4800600"/>
            <a:ext cx="2044700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Static libraries (</a:t>
            </a:r>
            <a:r>
              <a:rPr lang="en-US" sz="2000" dirty="0">
                <a:latin typeface="Courier New" pitchFamily="49" charset="0"/>
              </a:rPr>
              <a:t>.a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5865813" y="5334000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341312"/>
            <a:ext cx="6997700" cy="573088"/>
          </a:xfrm>
        </p:spPr>
        <p:txBody>
          <a:bodyPr/>
          <a:lstStyle/>
          <a:p>
            <a:r>
              <a:rPr lang="en-US"/>
              <a:t>Turning C into Object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463675"/>
          </a:xfrm>
        </p:spPr>
        <p:txBody>
          <a:bodyPr/>
          <a:lstStyle/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Code in files</a:t>
            </a:r>
            <a:r>
              <a:rPr lang="en-US" dirty="0" smtClean="0"/>
              <a:t>  </a:t>
            </a:r>
            <a:r>
              <a:rPr lang="en-US" b="1" dirty="0" smtClean="0">
                <a:latin typeface="Courier New" pitchFamily="49" charset="0"/>
              </a:rPr>
              <a:t>p1</a:t>
            </a:r>
            <a:r>
              <a:rPr lang="en-US" b="1" dirty="0">
                <a:latin typeface="Courier New" pitchFamily="49" charset="0"/>
              </a:rPr>
              <a:t>.c p2.c</a:t>
            </a:r>
            <a:endParaRPr lang="en-US" b="1" dirty="0">
              <a:latin typeface="Courier" pitchFamily="49" charset="0"/>
            </a:endParaRPr>
          </a:p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Compile with command:</a:t>
            </a:r>
            <a:r>
              <a:rPr lang="en-US" dirty="0" smtClean="0"/>
              <a:t>  </a:t>
            </a:r>
            <a:r>
              <a:rPr lang="en-US" b="1" dirty="0" err="1" smtClean="0">
                <a:latin typeface="Courier New" pitchFamily="49" charset="0"/>
              </a:rPr>
              <a:t>gcc</a:t>
            </a:r>
            <a:r>
              <a:rPr lang="en-US" b="1" dirty="0" smtClean="0">
                <a:latin typeface="Courier New" pitchFamily="49" charset="0"/>
              </a:rPr>
              <a:t> –</a:t>
            </a:r>
            <a:r>
              <a:rPr lang="en-US" b="1" dirty="0" err="1" smtClean="0">
                <a:latin typeface="Courier New" pitchFamily="49" charset="0"/>
              </a:rPr>
              <a:t>Og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p1.c p2.c -o p</a:t>
            </a:r>
            <a:endParaRPr lang="en-US" b="1" dirty="0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Use </a:t>
            </a:r>
            <a:r>
              <a:rPr lang="en-US" dirty="0" smtClean="0"/>
              <a:t>basic optimizations </a:t>
            </a:r>
            <a:r>
              <a:rPr lang="en-US" dirty="0"/>
              <a:t>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Og</a:t>
            </a:r>
            <a:r>
              <a:rPr lang="en-US" dirty="0" smtClean="0"/>
              <a:t>) [New to recent versions of GCC]</a:t>
            </a:r>
            <a:endParaRPr lang="en-US" dirty="0"/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Put resulting binary in file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6845300" cy="555625"/>
          </a:xfrm>
          <a:noFill/>
          <a:ln/>
          <a:effectLst/>
        </p:spPr>
        <p:txBody>
          <a:bodyPr/>
          <a:lstStyle/>
          <a:p>
            <a:r>
              <a:rPr lang="en-US"/>
              <a:t>Compiling Into Assembly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46150"/>
            <a:ext cx="2438400" cy="363538"/>
          </a:xfrm>
          <a:noFill/>
          <a:ln/>
        </p:spPr>
        <p:txBody>
          <a:bodyPr lIns="90487" tIns="44450" rIns="90487" bIns="44450"/>
          <a:lstStyle/>
          <a:p>
            <a:pPr>
              <a:buNone/>
            </a:pPr>
            <a:r>
              <a:rPr lang="en-US" dirty="0"/>
              <a:t>C </a:t>
            </a:r>
            <a:r>
              <a:rPr lang="en-US" dirty="0" smtClean="0"/>
              <a:t>Code (</a:t>
            </a:r>
            <a:r>
              <a:rPr lang="en-US" dirty="0" err="1" smtClean="0"/>
              <a:t>sum.c</a:t>
            </a:r>
            <a:r>
              <a:rPr lang="en-US" dirty="0" smtClean="0"/>
              <a:t>)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76200" y="1403350"/>
            <a:ext cx="4343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long plus(long x, long y</a:t>
            </a:r>
            <a:r>
              <a:rPr lang="en-US" sz="1800" dirty="0" smtClean="0">
                <a:latin typeface="Courier New" pitchFamily="49" charset="0"/>
              </a:rPr>
              <a:t>); </a:t>
            </a:r>
          </a:p>
          <a:p>
            <a:pPr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 smtClean="0">
                <a:latin typeface="Courier New" pitchFamily="49" charset="0"/>
              </a:rPr>
              <a:t>sumstore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</a:rPr>
              <a:t>long x, long y, 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           long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long t = plus(x, y);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419600" y="914400"/>
            <a:ext cx="41148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Generated 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x86-64 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Assembly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495800" y="1395413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pushq</a:t>
            </a: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movq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call    </a:t>
            </a:r>
            <a:r>
              <a:rPr lang="en-US" sz="1800" dirty="0">
                <a:latin typeface="Courier New" pitchFamily="49" charset="0"/>
              </a:rPr>
              <a:t>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movq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popq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54025" y="3638098"/>
            <a:ext cx="7467600" cy="34137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Obtain </a:t>
            </a:r>
            <a:r>
              <a:rPr lang="en-US" dirty="0" smtClean="0">
                <a:latin typeface="Calibri" pitchFamily="34" charset="0"/>
              </a:rPr>
              <a:t>(on shark machine) with </a:t>
            </a:r>
            <a:r>
              <a:rPr lang="en-US" dirty="0">
                <a:latin typeface="Calibri" pitchFamily="34" charset="0"/>
              </a:rPr>
              <a:t>command</a:t>
            </a:r>
          </a:p>
          <a:p>
            <a:pPr lvl="1" algn="l">
              <a:lnSpc>
                <a:spcPct val="100000"/>
              </a:lnSpc>
              <a:spcBef>
                <a:spcPct val="50000"/>
              </a:spcBef>
            </a:pPr>
            <a:r>
              <a:rPr lang="en-US" dirty="0" err="1" smtClean="0">
                <a:latin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</a:rPr>
              <a:t>Og</a:t>
            </a:r>
            <a:r>
              <a:rPr lang="en-US" dirty="0" smtClean="0">
                <a:latin typeface="Courier New" pitchFamily="49" charset="0"/>
              </a:rPr>
              <a:t> –S </a:t>
            </a:r>
            <a:r>
              <a:rPr lang="en-US" dirty="0" err="1" smtClean="0">
                <a:latin typeface="Courier New" pitchFamily="49" charset="0"/>
              </a:rPr>
              <a:t>sum.c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Produces file </a:t>
            </a:r>
            <a:r>
              <a:rPr lang="en-US" dirty="0" err="1" smtClean="0">
                <a:latin typeface="Courier New" pitchFamily="49" charset="0"/>
              </a:rPr>
              <a:t>sum.s</a:t>
            </a:r>
            <a:endParaRPr lang="en-US" dirty="0" smtClean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rgbClr val="FF0000"/>
                </a:solidFill>
                <a:latin typeface="Calibri" pitchFamily="34" charset="0"/>
              </a:rPr>
              <a:t>Warning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: Will get very different results on non-Shark machines (Andrew Linux, Mac OS-X, …) due to different versions of </a:t>
            </a:r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</a:rPr>
              <a:t>gcc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 and different compiler settings.</a:t>
            </a:r>
            <a:endParaRPr lang="en-US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</a:t>
            </a:r>
            <a:r>
              <a:rPr lang="en-US" dirty="0" smtClean="0"/>
              <a:t>Characteristics: Data Types</a:t>
            </a:r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548687" cy="553085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Integer” data of 1, 2</a:t>
            </a:r>
            <a:r>
              <a:rPr lang="en-US" dirty="0" smtClean="0"/>
              <a:t>, 4, or 8 </a:t>
            </a:r>
            <a:r>
              <a:rPr lang="en-US" dirty="0"/>
              <a:t>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 smtClean="0"/>
          </a:p>
          <a:p>
            <a:r>
              <a:rPr lang="en-US" dirty="0" smtClean="0"/>
              <a:t>Floating </a:t>
            </a:r>
            <a:r>
              <a:rPr lang="en-US" dirty="0"/>
              <a:t>point data of 4, 8, or 10 </a:t>
            </a:r>
            <a:r>
              <a:rPr lang="en-US" dirty="0" smtClean="0"/>
              <a:t>bytes</a:t>
            </a:r>
          </a:p>
          <a:p>
            <a:endParaRPr lang="en-US" dirty="0"/>
          </a:p>
          <a:p>
            <a:r>
              <a:rPr lang="en-US" dirty="0" smtClean="0"/>
              <a:t>Code: Byte sequences encoding series of instructions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/>
              <a:t>aggregate types such as arrays or structures</a:t>
            </a:r>
          </a:p>
          <a:p>
            <a:pPr lvl="1"/>
            <a:r>
              <a:rPr lang="en-US" dirty="0"/>
              <a:t>Just contiguously allocated bytes in </a:t>
            </a:r>
            <a:r>
              <a:rPr lang="en-US" dirty="0" smtClean="0"/>
              <a:t>memory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</a:t>
            </a:r>
            <a:r>
              <a:rPr lang="en-US" dirty="0" smtClean="0"/>
              <a:t>Characteristics: Operations</a:t>
            </a:r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27150"/>
            <a:ext cx="8548687" cy="4921250"/>
          </a:xfrm>
        </p:spPr>
        <p:txBody>
          <a:bodyPr/>
          <a:lstStyle/>
          <a:p>
            <a:r>
              <a:rPr lang="en-US" dirty="0" smtClean="0"/>
              <a:t>Perform </a:t>
            </a:r>
            <a:r>
              <a:rPr lang="en-US" dirty="0"/>
              <a:t>arithmetic function on register or memory data</a:t>
            </a:r>
          </a:p>
          <a:p>
            <a:endParaRPr lang="en-US" dirty="0" smtClean="0"/>
          </a:p>
          <a:p>
            <a:r>
              <a:rPr lang="en-US" dirty="0" smtClean="0"/>
              <a:t>Transfer </a:t>
            </a:r>
            <a:r>
              <a:rPr lang="en-US" dirty="0"/>
              <a:t>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endParaRPr lang="en-US" dirty="0" smtClean="0"/>
          </a:p>
          <a:p>
            <a:r>
              <a:rPr lang="en-US" dirty="0" smtClean="0"/>
              <a:t>Transfer </a:t>
            </a:r>
            <a:r>
              <a:rPr lang="en-US" dirty="0"/>
              <a:t>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42900" y="914400"/>
            <a:ext cx="30099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Code for </a:t>
            </a:r>
            <a:r>
              <a:rPr lang="en-US" sz="2400" dirty="0" err="1" smtClean="0">
                <a:latin typeface="Courier New" pitchFamily="49" charset="0"/>
              </a:rPr>
              <a:t>sumstore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44488" y="1447800"/>
            <a:ext cx="2511425" cy="42447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0x0400595: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0xd3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0xe8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0xf2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0x03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0x5b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0xc3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524500" cy="573088"/>
          </a:xfrm>
        </p:spPr>
        <p:txBody>
          <a:bodyPr/>
          <a:lstStyle/>
          <a:p>
            <a:r>
              <a:rPr lang="en-US"/>
              <a:t>Object Code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5200" y="1143000"/>
            <a:ext cx="5486400" cy="5486400"/>
          </a:xfrm>
        </p:spPr>
        <p:txBody>
          <a:bodyPr/>
          <a:lstStyle/>
          <a:p>
            <a:r>
              <a:rPr lang="en-US" dirty="0"/>
              <a:t>Assembler</a:t>
            </a:r>
          </a:p>
          <a:p>
            <a:pPr lvl="1"/>
            <a:r>
              <a:rPr lang="en-US" dirty="0"/>
              <a:t>Translates </a:t>
            </a:r>
            <a:r>
              <a:rPr lang="en-US" dirty="0">
                <a:latin typeface="Courier New" pitchFamily="49" charset="0"/>
              </a:rPr>
              <a:t>.s</a:t>
            </a:r>
            <a:r>
              <a:rPr lang="en-US" dirty="0"/>
              <a:t> into </a:t>
            </a:r>
            <a:r>
              <a:rPr lang="en-US" dirty="0">
                <a:latin typeface="Courier New" pitchFamily="49" charset="0"/>
              </a:rPr>
              <a:t>.o</a:t>
            </a:r>
          </a:p>
          <a:p>
            <a:pPr lvl="1"/>
            <a:r>
              <a:rPr lang="en-US" dirty="0"/>
              <a:t>Binary encoding of each instruction</a:t>
            </a:r>
          </a:p>
          <a:p>
            <a:pPr lvl="1"/>
            <a:r>
              <a:rPr lang="en-US" dirty="0"/>
              <a:t>Nearly-complete image of executable code</a:t>
            </a:r>
          </a:p>
          <a:p>
            <a:pPr lvl="1"/>
            <a:r>
              <a:rPr lang="en-US" dirty="0"/>
              <a:t>Missing linkages between code in different files</a:t>
            </a:r>
          </a:p>
          <a:p>
            <a:r>
              <a:rPr lang="en-US" dirty="0"/>
              <a:t>Linker</a:t>
            </a:r>
          </a:p>
          <a:p>
            <a:pPr lvl="1"/>
            <a:r>
              <a:rPr lang="en-US" dirty="0"/>
              <a:t>Resolves references between files</a:t>
            </a:r>
          </a:p>
          <a:p>
            <a:pPr lvl="1"/>
            <a:r>
              <a:rPr lang="en-US" dirty="0"/>
              <a:t>Combines with static run-time libraries</a:t>
            </a:r>
          </a:p>
          <a:p>
            <a:pPr lvl="2"/>
            <a:r>
              <a:rPr lang="en-US" dirty="0"/>
              <a:t>E.g., code for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/>
            <a:r>
              <a:rPr lang="en-US" dirty="0"/>
              <a:t>Some libraries are </a:t>
            </a:r>
            <a:r>
              <a:rPr lang="en-US" i="1" dirty="0"/>
              <a:t>dynamically linked</a:t>
            </a:r>
          </a:p>
          <a:p>
            <a:pPr lvl="2"/>
            <a:r>
              <a:rPr lang="en-US" dirty="0"/>
              <a:t>Linking occurs when program begins execution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295400" y="4038600"/>
            <a:ext cx="23622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Total of </a:t>
            </a:r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14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Each instruction 1, </a:t>
            </a:r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3,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or </a:t>
            </a:r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5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Starts at address 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0x0400595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264400" cy="573088"/>
          </a:xfrm>
        </p:spPr>
        <p:txBody>
          <a:bodyPr/>
          <a:lstStyle/>
          <a:p>
            <a:r>
              <a:rPr lang="en-US"/>
              <a:t>Machine Instruction Example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838200"/>
            <a:ext cx="4572000" cy="5791200"/>
          </a:xfrm>
        </p:spPr>
        <p:txBody>
          <a:bodyPr/>
          <a:lstStyle/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C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 smtClean="0"/>
              <a:t>Store value </a:t>
            </a:r>
            <a:r>
              <a:rPr lang="en-US" b="1" dirty="0" smtClean="0">
                <a:latin typeface="Courier New"/>
                <a:cs typeface="Courier New"/>
              </a:rPr>
              <a:t>t</a:t>
            </a:r>
            <a:r>
              <a:rPr lang="en-US" dirty="0" smtClean="0"/>
              <a:t> where designated by </a:t>
            </a:r>
            <a:r>
              <a:rPr lang="en-US" b="1" dirty="0" err="1" smtClean="0">
                <a:latin typeface="Courier New"/>
                <a:cs typeface="Courier New"/>
              </a:rPr>
              <a:t>dest</a:t>
            </a:r>
            <a:endParaRPr lang="en-US" b="1" dirty="0">
              <a:latin typeface="Courier New"/>
              <a:cs typeface="Courier New"/>
            </a:endParaRPr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Assembly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 smtClean="0"/>
              <a:t>Move 8-byte value to memory</a:t>
            </a:r>
            <a:endParaRPr lang="en-US" dirty="0"/>
          </a:p>
          <a:p>
            <a:pPr marL="839788" lvl="2" indent="-165100" defTabSz="895350">
              <a:tabLst>
                <a:tab pos="1603375" algn="l"/>
                <a:tab pos="2514600" algn="l"/>
              </a:tabLst>
            </a:pPr>
            <a:r>
              <a:rPr lang="en-US" dirty="0" smtClean="0"/>
              <a:t>Quad words in x86-64 parlance</a:t>
            </a:r>
            <a:endParaRPr lang="en-US" dirty="0"/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 smtClean="0"/>
              <a:t>Operands</a:t>
            </a:r>
            <a:r>
              <a:rPr lang="en-US" dirty="0"/>
              <a:t>:</a:t>
            </a:r>
          </a:p>
          <a:p>
            <a:pPr marL="839788" lvl="2" indent="-165100" defTabSz="895350">
              <a:buNone/>
              <a:tabLst>
                <a:tab pos="1603375" algn="l"/>
                <a:tab pos="2514600" algn="l"/>
              </a:tabLst>
            </a:pPr>
            <a:r>
              <a:rPr lang="en-US" b="1" dirty="0" smtClean="0">
                <a:latin typeface="Courier New" pitchFamily="49" charset="0"/>
              </a:rPr>
              <a:t>t</a:t>
            </a:r>
            <a:r>
              <a:rPr lang="en-US" b="1" dirty="0" smtClean="0"/>
              <a:t>:	</a:t>
            </a:r>
            <a:r>
              <a:rPr lang="en-US" dirty="0" smtClean="0"/>
              <a:t>Register</a:t>
            </a:r>
            <a:r>
              <a:rPr lang="en-US" dirty="0"/>
              <a:t>	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endParaRPr lang="en-US" b="1" dirty="0"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 err="1" smtClean="0">
                <a:latin typeface="Courier New" pitchFamily="49" charset="0"/>
              </a:rPr>
              <a:t>dest</a:t>
            </a:r>
            <a:r>
              <a:rPr lang="en-US" b="1" dirty="0" smtClean="0"/>
              <a:t>:</a:t>
            </a:r>
            <a:r>
              <a:rPr lang="en-US" dirty="0"/>
              <a:t>	</a:t>
            </a:r>
            <a:r>
              <a:rPr lang="en-US" dirty="0" smtClean="0"/>
              <a:t>Register</a:t>
            </a:r>
            <a:r>
              <a:rPr lang="en-US" dirty="0"/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rbx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 smtClean="0">
                <a:latin typeface="Courier New" pitchFamily="49" charset="0"/>
              </a:rPr>
              <a:t>*</a:t>
            </a:r>
            <a:r>
              <a:rPr lang="en-US" b="1" dirty="0" err="1" smtClean="0">
                <a:latin typeface="Courier New" pitchFamily="49" charset="0"/>
              </a:rPr>
              <a:t>dest</a:t>
            </a:r>
            <a:r>
              <a:rPr lang="en-US" b="1" dirty="0" smtClean="0"/>
              <a:t>:</a:t>
            </a:r>
            <a:r>
              <a:rPr lang="en-US" dirty="0"/>
              <a:t> </a:t>
            </a:r>
            <a:r>
              <a:rPr lang="en-US" dirty="0" smtClean="0"/>
              <a:t>	Memory</a:t>
            </a:r>
            <a:r>
              <a:rPr lang="en-US" dirty="0"/>
              <a:t>	</a:t>
            </a:r>
            <a:r>
              <a:rPr lang="en-US" b="1" dirty="0"/>
              <a:t>M[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rbx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]</a:t>
            </a:r>
            <a:endParaRPr lang="en-US" b="1" dirty="0"/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 smtClean="0"/>
              <a:t>Object </a:t>
            </a:r>
            <a:r>
              <a:rPr lang="en-US" dirty="0"/>
              <a:t>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3-byte instruction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Stored at address </a:t>
            </a:r>
            <a:r>
              <a:rPr lang="en-US" b="1" dirty="0" smtClean="0">
                <a:latin typeface="Courier New" pitchFamily="49" charset="0"/>
              </a:rPr>
              <a:t>0x40059e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33400" y="1143000"/>
            <a:ext cx="3883025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 = t;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33400" y="22860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549400" algn="l"/>
              </a:tabLst>
            </a:pPr>
            <a:r>
              <a:rPr lang="en-US" sz="1800" dirty="0" err="1" smtClean="0">
                <a:latin typeface="Courier New" pitchFamily="49" charset="0"/>
              </a:rPr>
              <a:t>movq</a:t>
            </a:r>
            <a:r>
              <a:rPr lang="en-US" sz="1800" dirty="0" smtClean="0">
                <a:latin typeface="Courier New" pitchFamily="49" charset="0"/>
              </a:rPr>
              <a:t> %</a:t>
            </a:r>
            <a:r>
              <a:rPr lang="en-US" sz="1800" dirty="0" err="1" smtClean="0">
                <a:latin typeface="Courier New" pitchFamily="49" charset="0"/>
              </a:rPr>
              <a:t>rax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rbx</a:t>
            </a:r>
            <a:r>
              <a:rPr lang="en-US" sz="1800" dirty="0" smtClean="0">
                <a:latin typeface="Courier New" pitchFamily="49" charset="0"/>
              </a:rPr>
              <a:t>)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530225" y="4912519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92100" algn="l"/>
              </a:tabLst>
            </a:pPr>
            <a:r>
              <a:rPr lang="en-US" sz="1800" dirty="0" smtClean="0">
                <a:latin typeface="Courier New" pitchFamily="49" charset="0"/>
              </a:rPr>
              <a:t>0x40059e:  48 89 03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901700" y="103505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819900" cy="573088"/>
          </a:xfrm>
        </p:spPr>
        <p:txBody>
          <a:bodyPr/>
          <a:lstStyle/>
          <a:p>
            <a:r>
              <a:rPr lang="en-US"/>
              <a:t>Disassembling Object Code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140700" cy="2249488"/>
          </a:xfrm>
        </p:spPr>
        <p:txBody>
          <a:bodyPr/>
          <a:lstStyle/>
          <a:p>
            <a:r>
              <a:rPr lang="en-US" dirty="0" err="1"/>
              <a:t>Disassembler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–d sum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Useful tool for examining object code</a:t>
            </a:r>
          </a:p>
          <a:p>
            <a:pPr lvl="1"/>
            <a:r>
              <a:rPr lang="en-US" dirty="0"/>
              <a:t>Analyzes bit pattern of series of instructions</a:t>
            </a:r>
          </a:p>
          <a:p>
            <a:pPr lvl="1"/>
            <a:r>
              <a:rPr lang="en-US" dirty="0"/>
              <a:t>Produces approximate rendition of assembly code</a:t>
            </a:r>
          </a:p>
          <a:p>
            <a:pPr lvl="1"/>
            <a:r>
              <a:rPr lang="en-US" dirty="0"/>
              <a:t>Can be run on either </a:t>
            </a:r>
            <a:r>
              <a:rPr lang="en-US" dirty="0" err="1">
                <a:latin typeface="Courier New" pitchFamily="49" charset="0"/>
              </a:rPr>
              <a:t>a.out</a:t>
            </a:r>
            <a:r>
              <a:rPr lang="en-US" dirty="0"/>
              <a:t> (complete executable) or </a:t>
            </a:r>
            <a:r>
              <a:rPr lang="en-US" dirty="0">
                <a:latin typeface="Courier New" pitchFamily="49" charset="0"/>
              </a:rPr>
              <a:t>.o</a:t>
            </a:r>
            <a:r>
              <a:rPr lang="en-US" dirty="0"/>
              <a:t> file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4900" y="1628839"/>
            <a:ext cx="7493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0000000000400595 &lt;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400595:  </a:t>
            </a:r>
            <a:r>
              <a:rPr lang="en-US" sz="1800" dirty="0" smtClean="0">
                <a:latin typeface="Courier New" pitchFamily="49" charset="0"/>
              </a:rPr>
              <a:t>53               push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400596:  </a:t>
            </a:r>
            <a:r>
              <a:rPr lang="en-US" sz="1800" dirty="0" smtClean="0">
                <a:latin typeface="Courier New" pitchFamily="49" charset="0"/>
              </a:rPr>
              <a:t>48 </a:t>
            </a:r>
            <a:r>
              <a:rPr lang="en-US" sz="1800" dirty="0">
                <a:latin typeface="Courier New" pitchFamily="49" charset="0"/>
              </a:rPr>
              <a:t>89 d3        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400599:  </a:t>
            </a:r>
            <a:r>
              <a:rPr lang="en-US" sz="1800" dirty="0" smtClean="0">
                <a:latin typeface="Courier New" pitchFamily="49" charset="0"/>
              </a:rPr>
              <a:t>e8 </a:t>
            </a:r>
            <a:r>
              <a:rPr lang="en-US" sz="1800" dirty="0">
                <a:latin typeface="Courier New" pitchFamily="49" charset="0"/>
              </a:rPr>
              <a:t>f2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callq</a:t>
            </a: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>
                <a:latin typeface="Courier New" pitchFamily="49" charset="0"/>
              </a:rPr>
              <a:t>400590 &lt;plus&gt;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40059e:  </a:t>
            </a:r>
            <a:r>
              <a:rPr lang="en-US" sz="1800" dirty="0" smtClean="0">
                <a:latin typeface="Courier New" pitchFamily="49" charset="0"/>
              </a:rPr>
              <a:t>48 </a:t>
            </a:r>
            <a:r>
              <a:rPr lang="en-US" sz="1800" dirty="0">
                <a:latin typeface="Courier New" pitchFamily="49" charset="0"/>
              </a:rPr>
              <a:t>89 03        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4005a1:  </a:t>
            </a:r>
            <a:r>
              <a:rPr lang="en-US" sz="1800" dirty="0" smtClean="0">
                <a:latin typeface="Courier New" pitchFamily="49" charset="0"/>
              </a:rPr>
              <a:t>5b               pop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4005a2:  </a:t>
            </a:r>
            <a:r>
              <a:rPr lang="en-US" sz="1800" dirty="0" smtClean="0">
                <a:latin typeface="Courier New" pitchFamily="49" charset="0"/>
              </a:rPr>
              <a:t>c3               </a:t>
            </a:r>
            <a:r>
              <a:rPr lang="en-US" sz="1800" dirty="0" err="1" smtClean="0">
                <a:latin typeface="Courier New" pitchFamily="49" charset="0"/>
              </a:rPr>
              <a:t>retq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 of Intel processors and architectures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4191000" y="91440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2297113" y="1705039"/>
            <a:ext cx="6846887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Dump of assembler code for function 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0x0000000000400595 </a:t>
            </a:r>
            <a:r>
              <a:rPr lang="en-US" sz="1800" dirty="0">
                <a:latin typeface="Courier New" pitchFamily="49" charset="0"/>
              </a:rPr>
              <a:t>&lt;+0&gt;</a:t>
            </a:r>
            <a:r>
              <a:rPr lang="en-US" sz="1800" dirty="0" smtClean="0">
                <a:latin typeface="Courier New" pitchFamily="49" charset="0"/>
              </a:rPr>
              <a:t>: push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0x0000000000400596 </a:t>
            </a:r>
            <a:r>
              <a:rPr lang="en-US" sz="1800" dirty="0">
                <a:latin typeface="Courier New" pitchFamily="49" charset="0"/>
              </a:rPr>
              <a:t>&lt;+1&gt;: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0x0000000000400599 </a:t>
            </a:r>
            <a:r>
              <a:rPr lang="en-US" sz="1800" dirty="0">
                <a:latin typeface="Courier New" pitchFamily="49" charset="0"/>
              </a:rPr>
              <a:t>&lt;+4&gt;</a:t>
            </a:r>
            <a:r>
              <a:rPr lang="en-US" sz="1800" dirty="0" smtClean="0">
                <a:latin typeface="Courier New" pitchFamily="49" charset="0"/>
              </a:rPr>
              <a:t>: </a:t>
            </a:r>
            <a:r>
              <a:rPr lang="en-US" sz="1800" dirty="0" err="1" smtClean="0">
                <a:latin typeface="Courier New" pitchFamily="49" charset="0"/>
              </a:rPr>
              <a:t>callq</a:t>
            </a:r>
            <a:r>
              <a:rPr lang="en-US" sz="1800" dirty="0" smtClean="0">
                <a:latin typeface="Courier New" pitchFamily="49" charset="0"/>
              </a:rPr>
              <a:t>  0x400590 &lt;</a:t>
            </a:r>
            <a:r>
              <a:rPr lang="en-US" sz="1800" dirty="0">
                <a:latin typeface="Courier New" pitchFamily="49" charset="0"/>
              </a:rPr>
              <a:t>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0x000000000040059e </a:t>
            </a:r>
            <a:r>
              <a:rPr lang="en-US" sz="1800" dirty="0">
                <a:latin typeface="Courier New" pitchFamily="49" charset="0"/>
              </a:rPr>
              <a:t>&lt;+9&gt;: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0x00000000004005a1 </a:t>
            </a:r>
            <a:r>
              <a:rPr lang="en-US" sz="1800" dirty="0">
                <a:latin typeface="Courier New" pitchFamily="49" charset="0"/>
              </a:rPr>
              <a:t>&lt;+12&gt;</a:t>
            </a:r>
            <a:r>
              <a:rPr lang="en-US" sz="1800" dirty="0" smtClean="0">
                <a:latin typeface="Courier New" pitchFamily="49" charset="0"/>
              </a:rPr>
              <a:t>:pop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0x00000000004005a2 </a:t>
            </a:r>
            <a:r>
              <a:rPr lang="en-US" sz="1800" dirty="0">
                <a:latin typeface="Courier New" pitchFamily="49" charset="0"/>
              </a:rPr>
              <a:t>&lt;+13&gt;</a:t>
            </a:r>
            <a:r>
              <a:rPr lang="en-US" sz="1800" dirty="0" smtClean="0">
                <a:latin typeface="Courier New" pitchFamily="49" charset="0"/>
              </a:rPr>
              <a:t>:</a:t>
            </a:r>
            <a:r>
              <a:rPr lang="en-US" sz="1800" dirty="0" err="1" smtClean="0">
                <a:latin typeface="Courier New" pitchFamily="49" charset="0"/>
              </a:rPr>
              <a:t>retq</a:t>
            </a:r>
            <a:r>
              <a:rPr lang="en-US" sz="1800" dirty="0" smtClean="0">
                <a:latin typeface="Courier New" pitchFamily="49" charset="0"/>
              </a:rPr>
              <a:t> </a:t>
            </a:r>
            <a:endParaRPr lang="en-US" sz="1800" i="1" dirty="0">
              <a:latin typeface="Courier New" pitchFamily="49" charset="0"/>
            </a:endParaRPr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sum</a:t>
            </a:r>
            <a:endParaRPr lang="en-US" b="1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</a:t>
            </a:r>
            <a:r>
              <a:rPr lang="en-US" b="1" dirty="0" err="1" smtClean="0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x/14xb </a:t>
            </a:r>
            <a:r>
              <a:rPr lang="en-US" b="1" dirty="0" err="1" smtClean="0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Examine the </a:t>
            </a:r>
            <a:r>
              <a:rPr lang="en-US" dirty="0" smtClean="0"/>
              <a:t>14 </a:t>
            </a:r>
            <a:r>
              <a:rPr lang="en-US" dirty="0"/>
              <a:t>bytes starting at </a:t>
            </a:r>
            <a:r>
              <a:rPr lang="en-US" dirty="0" err="1" smtClean="0">
                <a:latin typeface="Courier New" pitchFamily="49" charset="0"/>
              </a:rPr>
              <a:t>sumstore</a:t>
            </a:r>
            <a:endParaRPr lang="en-US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685800" y="1066800"/>
            <a:ext cx="13081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Object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304800" y="1524000"/>
            <a:ext cx="1828800" cy="42447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0x0400595: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0x53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0x48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0x89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0xd3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0xe8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0xf2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0x48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0x89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0x03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0x5b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0xc3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7150100" cy="573088"/>
          </a:xfrm>
        </p:spPr>
        <p:txBody>
          <a:bodyPr/>
          <a:lstStyle/>
          <a:p>
            <a:r>
              <a:rPr lang="en-US"/>
              <a:t>What Can be Disassembled?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551488"/>
            <a:ext cx="8624887" cy="1306512"/>
          </a:xfrm>
        </p:spPr>
        <p:txBody>
          <a:bodyPr/>
          <a:lstStyle/>
          <a:p>
            <a:r>
              <a:rPr lang="en-US" dirty="0"/>
              <a:t>Anything that can be interpreted as executable code</a:t>
            </a:r>
          </a:p>
          <a:p>
            <a:r>
              <a:rPr lang="en-US" dirty="0" err="1"/>
              <a:t>Disassembler</a:t>
            </a:r>
            <a:r>
              <a:rPr lang="en-US" dirty="0"/>
              <a:t> examines bytes and reconstructs assembly source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533400" y="1585912"/>
            <a:ext cx="8153400" cy="36718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% </a:t>
            </a:r>
            <a:r>
              <a:rPr lang="en-US" sz="1800" dirty="0" err="1">
                <a:latin typeface="Courier New" pitchFamily="49" charset="0"/>
              </a:rPr>
              <a:t>objdump</a:t>
            </a:r>
            <a:r>
              <a:rPr lang="en-US" sz="1800" dirty="0">
                <a:latin typeface="Courier New" pitchFamily="49" charset="0"/>
              </a:rPr>
              <a:t> -</a:t>
            </a:r>
            <a:r>
              <a:rPr lang="en-US" sz="1800" dirty="0" err="1">
                <a:latin typeface="Courier New" pitchFamily="49" charset="0"/>
              </a:rPr>
              <a:t>d</a:t>
            </a:r>
            <a:r>
              <a:rPr lang="en-US" sz="1800" dirty="0">
                <a:latin typeface="Courier New" pitchFamily="49" charset="0"/>
              </a:rPr>
              <a:t> WINWORD.EXE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WINWORD.EXE:  </a:t>
            </a:r>
            <a:r>
              <a:rPr lang="en-US" sz="1800" dirty="0" smtClean="0">
                <a:latin typeface="Courier New" pitchFamily="49" charset="0"/>
              </a:rPr>
              <a:t> file </a:t>
            </a:r>
            <a:r>
              <a:rPr lang="en-US" sz="1800" dirty="0">
                <a:latin typeface="Courier New" pitchFamily="49" charset="0"/>
              </a:rPr>
              <a:t>format pei-i386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No symbols in "WINWORD.EXE".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Disassembly of section .text: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 &lt;.text&gt;: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</a:t>
            </a:r>
            <a:r>
              <a:rPr lang="en-US" sz="1800" dirty="0" smtClean="0">
                <a:latin typeface="Courier New" pitchFamily="49" charset="0"/>
              </a:rPr>
              <a:t>:  55             push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30001001</a:t>
            </a:r>
            <a:r>
              <a:rPr lang="en-US" sz="1800" dirty="0" smtClean="0">
                <a:latin typeface="Courier New" pitchFamily="49" charset="0"/>
              </a:rPr>
              <a:t>:  8b </a:t>
            </a:r>
            <a:r>
              <a:rPr lang="en-US" sz="1800" dirty="0" err="1">
                <a:latin typeface="Courier New" pitchFamily="49" charset="0"/>
              </a:rPr>
              <a:t>ec</a:t>
            </a:r>
            <a:r>
              <a:rPr lang="en-US" sz="1800" dirty="0">
                <a:latin typeface="Courier New" pitchFamily="49" charset="0"/>
              </a:rPr>
              <a:t>        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esp,%ebp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30001003</a:t>
            </a:r>
            <a:r>
              <a:rPr lang="en-US" sz="1800" dirty="0" smtClean="0">
                <a:latin typeface="Courier New" pitchFamily="49" charset="0"/>
              </a:rPr>
              <a:t>:  6a </a:t>
            </a:r>
            <a:r>
              <a:rPr lang="en-US" sz="1800" dirty="0">
                <a:latin typeface="Courier New" pitchFamily="49" charset="0"/>
              </a:rPr>
              <a:t>ff         </a:t>
            </a:r>
            <a:r>
              <a:rPr lang="en-US" sz="1800" dirty="0" smtClean="0">
                <a:latin typeface="Courier New" pitchFamily="49" charset="0"/>
              </a:rPr>
              <a:t> push   </a:t>
            </a:r>
            <a:r>
              <a:rPr lang="en-US" sz="1800" dirty="0">
                <a:latin typeface="Courier New" pitchFamily="49" charset="0"/>
              </a:rPr>
              <a:t>$0xffffffff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30001005</a:t>
            </a:r>
            <a:r>
              <a:rPr lang="en-US" sz="1800" dirty="0" smtClean="0">
                <a:latin typeface="Courier New" pitchFamily="49" charset="0"/>
              </a:rPr>
              <a:t>:  68 </a:t>
            </a:r>
            <a:r>
              <a:rPr lang="en-US" sz="1800" dirty="0">
                <a:latin typeface="Courier New" pitchFamily="49" charset="0"/>
              </a:rPr>
              <a:t>90 10 00 30</a:t>
            </a:r>
            <a:r>
              <a:rPr lang="en-US" sz="1800" dirty="0" smtClean="0">
                <a:latin typeface="Courier New" pitchFamily="49" charset="0"/>
              </a:rPr>
              <a:t> push   </a:t>
            </a:r>
            <a:r>
              <a:rPr lang="en-US" sz="1800" dirty="0">
                <a:latin typeface="Courier New" pitchFamily="49" charset="0"/>
              </a:rPr>
              <a:t>$0x30001090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3000100a</a:t>
            </a:r>
            <a:r>
              <a:rPr lang="en-US" sz="1800" dirty="0" smtClean="0">
                <a:latin typeface="Courier New" pitchFamily="49" charset="0"/>
              </a:rPr>
              <a:t>:  68 </a:t>
            </a:r>
            <a:r>
              <a:rPr lang="en-US" sz="1800" dirty="0">
                <a:latin typeface="Courier New" pitchFamily="49" charset="0"/>
              </a:rPr>
              <a:t>91 dc 4c 30</a:t>
            </a:r>
            <a:r>
              <a:rPr lang="en-US" sz="1800" dirty="0" smtClean="0">
                <a:latin typeface="Courier New" pitchFamily="49" charset="0"/>
              </a:rPr>
              <a:t> push   </a:t>
            </a:r>
            <a:r>
              <a:rPr lang="en-US" sz="1800" dirty="0">
                <a:latin typeface="Courier New" pitchFamily="49" charset="0"/>
              </a:rPr>
              <a:t>$0x304cdc91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133600" y="3858425"/>
            <a:ext cx="5334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Reverse engineering forbidden by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Microsoft End User License Agreement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 smtClean="0"/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8682" y="6019800"/>
            <a:ext cx="7329487" cy="838200"/>
          </a:xfrm>
          <a:ln/>
        </p:spPr>
        <p:txBody>
          <a:bodyPr/>
          <a:lstStyle/>
          <a:p>
            <a:pPr lvl="1"/>
            <a:r>
              <a:rPr lang="en-US" dirty="0" smtClean="0"/>
              <a:t>Can reference low-order 4 bytes (also low-order 1 &amp; 2 bytes)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25527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25527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25527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%ecx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25527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%edx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25527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%esi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25527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%edi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2552700" y="4838700"/>
            <a:ext cx="1752600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2552700" y="54356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65151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%r8d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65151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%r9d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65151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%r10d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65151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%r11d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65151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%r12d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65151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%r13d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6515100" y="4838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%r14d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6515100" y="5448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%r15d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History: IA32 Registers</a:t>
            </a:r>
            <a:endParaRPr lang="en-US" dirty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1333501"/>
            <a:ext cx="5715000" cy="4533902"/>
            <a:chOff x="3984" y="1008"/>
            <a:chExt cx="1584" cy="22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84326" y="1404970"/>
            <a:ext cx="2819400" cy="343694"/>
            <a:chOff x="4495800" y="1404970"/>
            <a:chExt cx="2819400" cy="34369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9" name="Straight Connector 18"/>
            <p:cNvCxnSpPr>
              <a:stCxn id="13" idx="0"/>
              <a:endCxn id="13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184326" y="1989024"/>
            <a:ext cx="2819400" cy="343694"/>
            <a:chOff x="4495800" y="1404970"/>
            <a:chExt cx="2819400" cy="3436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4184326" y="2558580"/>
            <a:ext cx="2819400" cy="343694"/>
            <a:chOff x="4495800" y="1404970"/>
            <a:chExt cx="2819400" cy="34369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4184326" y="3141484"/>
            <a:ext cx="2819400" cy="343694"/>
            <a:chOff x="4495800" y="1404970"/>
            <a:chExt cx="2819400" cy="3436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30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4184326" y="3717666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84326" y="4301720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84326" y="4871276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84326" y="5454180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3" name="TextBox 52"/>
          <p:cNvSpPr txBox="1"/>
          <p:nvPr/>
        </p:nvSpPr>
        <p:spPr>
          <a:xfrm>
            <a:off x="35814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814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14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814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81400" y="370801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81400" y="42872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1400" y="485769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%sp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81400" y="544357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bp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ch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20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bh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436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436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cl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436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436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bl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AutoShape 7"/>
          <p:cNvSpPr>
            <a:spLocks/>
          </p:cNvSpPr>
          <p:nvPr/>
        </p:nvSpPr>
        <p:spPr bwMode="auto">
          <a:xfrm rot="5400000">
            <a:off x="5451983" y="4671257"/>
            <a:ext cx="279400" cy="282408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67200" y="6172200"/>
            <a:ext cx="266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16-bit virtual registers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(backwards compatibility)</a:t>
            </a:r>
          </a:p>
        </p:txBody>
      </p:sp>
      <p:sp>
        <p:nvSpPr>
          <p:cNvPr id="75" name="AutoShape 7"/>
          <p:cNvSpPr>
            <a:spLocks/>
          </p:cNvSpPr>
          <p:nvPr/>
        </p:nvSpPr>
        <p:spPr bwMode="auto">
          <a:xfrm rot="10800000">
            <a:off x="914400" y="1333500"/>
            <a:ext cx="279400" cy="337631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-221736" y="2812536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general purpose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55159" y="1391622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accumulate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55159" y="19754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555159" y="254129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55159" y="313178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55159" y="362683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source 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55159" y="4204648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destination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55159" y="4701317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stack </a:t>
            </a:r>
          </a:p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555159" y="5313528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base</a:t>
            </a:r>
          </a:p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93942" y="649069"/>
            <a:ext cx="185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Origin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(mostly obsolete)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9" grpId="0" animBg="1"/>
      <p:bldP spid="4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/>
      <p:bldP spid="70" grpId="0"/>
      <p:bldP spid="71" grpId="0"/>
      <p:bldP spid="72" grpId="0"/>
      <p:bldP spid="73" grpId="0" animBg="1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5537200" cy="573088"/>
          </a:xfrm>
        </p:spPr>
        <p:txBody>
          <a:bodyPr/>
          <a:lstStyle/>
          <a:p>
            <a:r>
              <a:rPr lang="en-US" dirty="0"/>
              <a:t>Moving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100138"/>
            <a:ext cx="8396287" cy="5224462"/>
          </a:xfrm>
        </p:spPr>
        <p:txBody>
          <a:bodyPr/>
          <a:lstStyle/>
          <a:p>
            <a:r>
              <a:rPr lang="en-US" dirty="0"/>
              <a:t>Moving Data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movq</a:t>
            </a:r>
            <a:r>
              <a:rPr lang="en-US" b="1" dirty="0" smtClean="0"/>
              <a:t> </a:t>
            </a:r>
            <a:r>
              <a:rPr lang="en-US" b="1" i="1" dirty="0"/>
              <a:t>Source</a:t>
            </a:r>
            <a:r>
              <a:rPr lang="en-US" b="1" dirty="0" smtClean="0"/>
              <a:t>, </a:t>
            </a:r>
            <a:r>
              <a:rPr lang="en-US" b="1" i="1" dirty="0" err="1" smtClean="0"/>
              <a:t>Dest</a:t>
            </a:r>
            <a:r>
              <a:rPr lang="en-US" b="1" dirty="0" smtClean="0"/>
              <a:t>: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Operand </a:t>
            </a:r>
            <a:r>
              <a:rPr lang="en-US" dirty="0"/>
              <a:t>Types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Immediate:</a:t>
            </a:r>
            <a:r>
              <a:rPr lang="en-US" dirty="0"/>
              <a:t> Constant integer data</a:t>
            </a:r>
          </a:p>
          <a:p>
            <a:pPr lvl="2"/>
            <a:r>
              <a:rPr lang="en-US" dirty="0" smtClean="0"/>
              <a:t>Example: </a:t>
            </a:r>
            <a:r>
              <a:rPr lang="en-US" b="1" dirty="0" smtClean="0">
                <a:latin typeface="Courier New" pitchFamily="49" charset="0"/>
              </a:rPr>
              <a:t>$0x400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$-533</a:t>
            </a:r>
            <a:endParaRPr lang="en-US" dirty="0" smtClean="0"/>
          </a:p>
          <a:p>
            <a:pPr lvl="2"/>
            <a:r>
              <a:rPr lang="en-US" dirty="0" smtClean="0"/>
              <a:t>Like </a:t>
            </a:r>
            <a:r>
              <a:rPr lang="en-US" dirty="0"/>
              <a:t>C constant, but prefixed with </a:t>
            </a:r>
            <a:r>
              <a:rPr lang="en-US" b="1" dirty="0">
                <a:latin typeface="Courier New" pitchFamily="49" charset="0"/>
              </a:rPr>
              <a:t>‘$’</a:t>
            </a:r>
          </a:p>
          <a:p>
            <a:pPr lvl="2"/>
            <a:r>
              <a:rPr lang="en-US" dirty="0" smtClean="0"/>
              <a:t>Encoded </a:t>
            </a:r>
            <a:r>
              <a:rPr lang="en-US" dirty="0"/>
              <a:t>with 1, 2</a:t>
            </a:r>
            <a:r>
              <a:rPr lang="en-US" dirty="0" smtClean="0"/>
              <a:t>, or 4 </a:t>
            </a:r>
            <a:r>
              <a:rPr lang="en-US" dirty="0"/>
              <a:t>bytes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Register: </a:t>
            </a:r>
            <a:r>
              <a:rPr lang="en-US" dirty="0"/>
              <a:t>One of </a:t>
            </a:r>
            <a:r>
              <a:rPr lang="en-US" dirty="0" smtClean="0"/>
              <a:t>16 </a:t>
            </a:r>
            <a:r>
              <a:rPr lang="en-US" dirty="0"/>
              <a:t>integer </a:t>
            </a:r>
            <a:r>
              <a:rPr lang="en-US" dirty="0" smtClean="0"/>
              <a:t>registers</a:t>
            </a:r>
          </a:p>
          <a:p>
            <a:pPr lvl="2"/>
            <a:r>
              <a:rPr lang="en-US" dirty="0" smtClean="0"/>
              <a:t>Example: </a:t>
            </a:r>
            <a:r>
              <a:rPr lang="en-US" b="1" dirty="0" smtClean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</a:t>
            </a:r>
            <a:r>
              <a:rPr lang="en-US" b="1" dirty="0" err="1" smtClean="0">
                <a:latin typeface="Courier New" pitchFamily="49" charset="0"/>
              </a:rPr>
              <a:t>ax</a:t>
            </a:r>
            <a:r>
              <a:rPr lang="en-US" b="1" dirty="0" smtClean="0">
                <a:latin typeface="Courier New" pitchFamily="49" charset="0"/>
              </a:rPr>
              <a:t>, %r13</a:t>
            </a:r>
          </a:p>
          <a:p>
            <a:pPr lvl="2"/>
            <a:r>
              <a:rPr lang="en-US" dirty="0"/>
              <a:t>But </a:t>
            </a:r>
            <a:r>
              <a:rPr lang="en-US" b="1" dirty="0" smtClean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</a:t>
            </a:r>
            <a:r>
              <a:rPr lang="en-US" b="1" dirty="0" err="1" smtClean="0">
                <a:latin typeface="Courier New" pitchFamily="49" charset="0"/>
              </a:rPr>
              <a:t>sp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reserved </a:t>
            </a:r>
            <a:r>
              <a:rPr lang="en-US" dirty="0"/>
              <a:t>for special use</a:t>
            </a:r>
          </a:p>
          <a:p>
            <a:pPr lvl="2"/>
            <a:r>
              <a:rPr lang="en-US" dirty="0"/>
              <a:t>Others have special uses for particular instructions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Memory:</a:t>
            </a:r>
            <a:r>
              <a:rPr lang="en-US" dirty="0"/>
              <a:t> </a:t>
            </a:r>
            <a:r>
              <a:rPr lang="en-US" dirty="0" smtClean="0"/>
              <a:t>8 </a:t>
            </a:r>
            <a:r>
              <a:rPr lang="en-US" dirty="0"/>
              <a:t>consecutive bytes of </a:t>
            </a:r>
            <a:r>
              <a:rPr lang="en-US" dirty="0" smtClean="0"/>
              <a:t>memory at address given by register</a:t>
            </a:r>
          </a:p>
          <a:p>
            <a:pPr lvl="2"/>
            <a:r>
              <a:rPr lang="en-US" dirty="0" smtClean="0"/>
              <a:t>Simplest example: </a:t>
            </a:r>
            <a:r>
              <a:rPr lang="en-US" b="1" dirty="0" smtClean="0">
                <a:latin typeface="Courier New" pitchFamily="49" charset="0"/>
              </a:rPr>
              <a:t>(%</a:t>
            </a:r>
            <a:r>
              <a:rPr lang="en-US" b="1" dirty="0" err="1">
                <a:latin typeface="Courier New" pitchFamily="49" charset="0"/>
              </a:rPr>
              <a:t>r</a:t>
            </a:r>
            <a:r>
              <a:rPr lang="en-US" b="1" dirty="0" err="1" smtClean="0">
                <a:latin typeface="Courier New" pitchFamily="49" charset="0"/>
              </a:rPr>
              <a:t>ax</a:t>
            </a:r>
            <a:r>
              <a:rPr lang="en-US" b="1" dirty="0" smtClean="0">
                <a:latin typeface="Courier New" pitchFamily="49" charset="0"/>
              </a:rPr>
              <a:t>)</a:t>
            </a:r>
            <a:endParaRPr lang="en-US" b="1" dirty="0">
              <a:latin typeface="Courier New" pitchFamily="49" charset="0"/>
            </a:endParaRPr>
          </a:p>
          <a:p>
            <a:pPr lvl="2"/>
            <a:r>
              <a:rPr lang="en-US" dirty="0"/>
              <a:t>Various </a:t>
            </a:r>
            <a:r>
              <a:rPr lang="en-US" dirty="0" smtClean="0"/>
              <a:t>other “address </a:t>
            </a:r>
            <a:r>
              <a:rPr lang="en-US" dirty="0"/>
              <a:t>modes”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67416" y="609600"/>
            <a:ext cx="2519384" cy="4267200"/>
            <a:chOff x="6167416" y="609600"/>
            <a:chExt cx="2519384" cy="4267200"/>
          </a:xfrm>
        </p:grpSpPr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6172200" y="609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6172200" y="1066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6172200" y="1524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6172200" y="19812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6172200" y="24384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1" name="Rectangle 9"/>
            <p:cNvSpPr>
              <a:spLocks noChangeArrowheads="1"/>
            </p:cNvSpPr>
            <p:nvPr/>
          </p:nvSpPr>
          <p:spPr bwMode="auto">
            <a:xfrm>
              <a:off x="6172200" y="2895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6172200" y="3352800"/>
              <a:ext cx="2514600" cy="3810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6172200" y="3810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rbp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167416" y="4495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rN</a:t>
              </a:r>
              <a:endParaRPr lang="en-US" dirty="0">
                <a:latin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165975" cy="573088"/>
          </a:xfrm>
        </p:spPr>
        <p:txBody>
          <a:bodyPr/>
          <a:lstStyle/>
          <a:p>
            <a:r>
              <a:rPr lang="en-US" smtClean="0">
                <a:latin typeface="Courier New" pitchFamily="49" charset="0"/>
              </a:rPr>
              <a:t>movq</a:t>
            </a:r>
            <a:r>
              <a:rPr lang="en-US" smtClean="0"/>
              <a:t> </a:t>
            </a:r>
            <a:r>
              <a:rPr lang="en-US"/>
              <a:t>Operand Combinations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943600"/>
            <a:ext cx="8140700" cy="533400"/>
          </a:xfrm>
          <a:noFill/>
        </p:spPr>
        <p:txBody>
          <a:bodyPr lIns="0" tIns="0" rIns="0" bIns="0"/>
          <a:lstStyle/>
          <a:p>
            <a:pPr marL="0" indent="0" algn="ctr">
              <a:buNone/>
            </a:pPr>
            <a:r>
              <a:rPr lang="en-US" i="1">
                <a:solidFill>
                  <a:srgbClr val="C00000"/>
                </a:solidFill>
              </a:rPr>
              <a:t>Cannot do memory-memory transfer with a single instruction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8600" y="3771900"/>
            <a:ext cx="93627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 smtClean="0">
                <a:latin typeface="Courier New" pitchFamily="49" charset="0"/>
              </a:rPr>
              <a:t>movq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600200" y="2705100"/>
            <a:ext cx="760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Imm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600200" y="3771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1600200" y="49149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2819400" y="2476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2819400" y="29337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2819400" y="3619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2819400" y="4065588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819400" y="4914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447800" y="1752600"/>
            <a:ext cx="104913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Source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2819400" y="1752600"/>
            <a:ext cx="7614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Dest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7716" name="AutoShape 20"/>
          <p:cNvSpPr>
            <a:spLocks/>
          </p:cNvSpPr>
          <p:nvPr/>
        </p:nvSpPr>
        <p:spPr bwMode="auto">
          <a:xfrm>
            <a:off x="1295400" y="26289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7" name="AutoShape 21"/>
          <p:cNvSpPr>
            <a:spLocks/>
          </p:cNvSpPr>
          <p:nvPr/>
        </p:nvSpPr>
        <p:spPr bwMode="auto">
          <a:xfrm>
            <a:off x="2514600" y="2552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8" name="AutoShape 22"/>
          <p:cNvSpPr>
            <a:spLocks/>
          </p:cNvSpPr>
          <p:nvPr/>
        </p:nvSpPr>
        <p:spPr bwMode="auto">
          <a:xfrm>
            <a:off x="2514600" y="3695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6858000" y="1752600"/>
            <a:ext cx="130676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 Analog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3733800" y="2506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$0x4,</a:t>
            </a:r>
            <a:r>
              <a:rPr lang="en-US" sz="2000" dirty="0" smtClean="0">
                <a:latin typeface="Courier New" pitchFamily="49" charset="0"/>
              </a:rPr>
              <a:t>%rax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6673850" y="2506663"/>
            <a:ext cx="1860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0x4;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733800" y="2963863"/>
            <a:ext cx="280119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$-147,(</a:t>
            </a:r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</a:rPr>
              <a:t>ax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6673850" y="29638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-147;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733800" y="3649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</a:rPr>
              <a:t>ax</a:t>
            </a:r>
            <a:r>
              <a:rPr lang="en-US" sz="2000" dirty="0">
                <a:latin typeface="Courier New" pitchFamily="49" charset="0"/>
              </a:rPr>
              <a:t>,</a:t>
            </a:r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</a:rPr>
              <a:t>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667385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temp2 = temp1;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3733800" y="4095750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</a:rPr>
              <a:t>ax</a:t>
            </a:r>
            <a:r>
              <a:rPr lang="en-US" sz="2000" dirty="0">
                <a:latin typeface="Courier New" pitchFamily="49" charset="0"/>
              </a:rPr>
              <a:t>,(</a:t>
            </a:r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</a:rPr>
              <a:t>dx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6673850" y="4095750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temp;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3733800" y="4945063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</a:rPr>
              <a:t>ax</a:t>
            </a:r>
            <a:r>
              <a:rPr lang="en-US" sz="2000" dirty="0">
                <a:latin typeface="Courier New" pitchFamily="49" charset="0"/>
              </a:rPr>
              <a:t>),</a:t>
            </a:r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</a:rPr>
              <a:t>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6673850" y="49450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*p;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4572000" y="1752600"/>
            <a:ext cx="12203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Src,Dest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1" grpId="0"/>
      <p:bldP spid="157720" grpId="0"/>
      <p:bldP spid="157712" grpId="0"/>
      <p:bldP spid="157721" grpId="0"/>
      <p:bldP spid="157713" grpId="0"/>
      <p:bldP spid="157722" grpId="0"/>
      <p:bldP spid="157714" grpId="0"/>
      <p:bldP spid="157723" grpId="0"/>
      <p:bldP spid="157715" grpId="0"/>
      <p:bldP spid="1577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Memory Addressing </a:t>
            </a:r>
            <a:r>
              <a:rPr lang="en-US" dirty="0"/>
              <a:t>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 smtClean="0"/>
              <a:t>Normal	(</a:t>
            </a:r>
            <a:r>
              <a:rPr lang="en-US" dirty="0"/>
              <a:t>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</a:t>
            </a:r>
            <a:r>
              <a:rPr lang="en-US" sz="2400" dirty="0" smtClean="0"/>
              <a:t>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 smtClean="0"/>
              <a:t>Aha! Pointer dereferencing in C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 smtClean="0">
                <a:latin typeface="Courier New" pitchFamily="49" charset="0"/>
              </a:rPr>
              <a:t>movq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cx</a:t>
            </a:r>
            <a:r>
              <a:rPr lang="en-US" sz="2400" b="1" dirty="0">
                <a:latin typeface="Courier New" pitchFamily="49" charset="0"/>
              </a:rPr>
              <a:t>),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 smtClean="0">
                <a:latin typeface="Courier New" pitchFamily="49" charset="0"/>
              </a:rPr>
              <a:t>movq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8(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bp</a:t>
            </a:r>
            <a:r>
              <a:rPr lang="en-US" sz="2400" b="1" dirty="0">
                <a:latin typeface="Courier New" pitchFamily="49" charset="0"/>
              </a:rPr>
              <a:t>),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dx</a:t>
            </a: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 smtClean="0"/>
              <a:t>Example of Simple </a:t>
            </a:r>
            <a:r>
              <a:rPr lang="en-US" dirty="0"/>
              <a:t>Addressing Modes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52400" y="16002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smtClean="0">
                <a:latin typeface="Courier New" pitchFamily="49" charset="0"/>
              </a:rPr>
              <a:t>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(long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smtClean="0">
                <a:latin typeface="Courier New" pitchFamily="49" charset="0"/>
              </a:rPr>
              <a:t>long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long </a:t>
            </a:r>
            <a:r>
              <a:rPr lang="en-US" sz="1800" dirty="0">
                <a:latin typeface="Courier New" pitchFamily="49" charset="0"/>
              </a:rPr>
              <a:t>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long </a:t>
            </a:r>
            <a:r>
              <a:rPr lang="en-US" sz="1800" dirty="0">
                <a:latin typeface="Courier New" pitchFamily="49" charset="0"/>
              </a:rPr>
              <a:t>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495800" y="2154198"/>
            <a:ext cx="41910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(%rsi), %rdx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%rdx, (%rdi)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%rax, (%rsi)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331822" y="1780988"/>
            <a:ext cx="1752600" cy="1752600"/>
            <a:chOff x="9111129" y="1790700"/>
            <a:chExt cx="1752600" cy="1752600"/>
          </a:xfrm>
        </p:grpSpPr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7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8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9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304800" y="12954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smtClean="0">
                <a:latin typeface="Courier New" pitchFamily="49" charset="0"/>
              </a:rPr>
              <a:t>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(long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smtClean="0">
                <a:latin typeface="Courier New" pitchFamily="49" charset="0"/>
              </a:rPr>
              <a:t>long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long </a:t>
            </a:r>
            <a:r>
              <a:rPr lang="en-US" sz="1800" dirty="0">
                <a:latin typeface="Courier New" pitchFamily="49" charset="0"/>
              </a:rPr>
              <a:t>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long </a:t>
            </a:r>
            <a:r>
              <a:rPr lang="en-US" sz="1800" dirty="0">
                <a:latin typeface="Courier New" pitchFamily="49" charset="0"/>
              </a:rPr>
              <a:t>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7090370" y="833735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Memory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24384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alibri" pitchFamily="34" charset="0"/>
              </a:rPr>
              <a:t>Register	</a:t>
            </a:r>
            <a:r>
              <a:rPr lang="en-US" sz="1800" dirty="0" smtClean="0">
                <a:latin typeface="Calibri" pitchFamily="34" charset="0"/>
              </a:rPr>
              <a:t>Value</a:t>
            </a:r>
            <a:endParaRPr lang="en-US" sz="1800" dirty="0">
              <a:latin typeface="Calibri" pitchFamily="34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rdi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t0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t1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048000" y="48006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</a:t>
            </a:r>
            <a:r>
              <a:rPr lang="ro-RO" sz="1800" dirty="0" smtClean="0">
                <a:latin typeface="Courier New" pitchFamily="49" charset="0"/>
              </a:rPr>
              <a:t>rax  # t0 = *xp  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(%rsi), %</a:t>
            </a:r>
            <a:r>
              <a:rPr lang="ro-RO" sz="1800" dirty="0" smtClean="0">
                <a:latin typeface="Courier New" pitchFamily="49" charset="0"/>
              </a:rPr>
              <a:t>rdx  # t1 = *yp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%rdx, (%rdi</a:t>
            </a:r>
            <a:r>
              <a:rPr lang="ro-RO" sz="1800" dirty="0" smtClean="0">
                <a:latin typeface="Courier New" pitchFamily="49" charset="0"/>
              </a:rPr>
              <a:t>)  # *xp = t1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%rax, (%rsi</a:t>
            </a:r>
            <a:r>
              <a:rPr lang="ro-RO" sz="1800" dirty="0" smtClean="0">
                <a:latin typeface="Courier New" pitchFamily="49" charset="0"/>
              </a:rPr>
              <a:t>)  # *yp = t0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516399" y="1219200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Registers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3" name="Straight Arrow Connector 2"/>
          <p:cNvCxnSpPr>
            <a:endCxn id="34" idx="1"/>
          </p:cNvCxnSpPr>
          <p:nvPr/>
        </p:nvCxnSpPr>
        <p:spPr bwMode="auto">
          <a:xfrm flipV="1">
            <a:off x="5715000" y="1647175"/>
            <a:ext cx="1466178" cy="33402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715000" y="2438400"/>
            <a:ext cx="1451237" cy="685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Oval 4"/>
          <p:cNvSpPr/>
          <p:nvPr/>
        </p:nvSpPr>
        <p:spPr bwMode="auto">
          <a:xfrm>
            <a:off x="5638800" y="19050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638800" y="23622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81178" y="1456675"/>
            <a:ext cx="1066800" cy="1905000"/>
            <a:chOff x="7181178" y="1456675"/>
            <a:chExt cx="1066800" cy="1905000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7181178" y="1456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7181178" y="1837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7181178" y="2218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7181178" y="2599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7181178" y="2980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/>
          <a:lstStyle/>
          <a:p>
            <a:r>
              <a:rPr lang="en-US" dirty="0" smtClean="0"/>
              <a:t>Intel x86 Processors</a:t>
            </a:r>
            <a:endParaRPr 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62075"/>
            <a:ext cx="7896225" cy="4972050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D</a:t>
            </a:r>
            <a:r>
              <a:rPr lang="en-US" dirty="0" smtClean="0"/>
              <a:t>ominate laptop/desktop/server market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Evolutionary design</a:t>
            </a:r>
            <a:endParaRPr lang="en-US" dirty="0"/>
          </a:p>
          <a:p>
            <a:pPr lvl="1"/>
            <a:r>
              <a:rPr lang="en-US" dirty="0" smtClean="0"/>
              <a:t>Backwards compatible up until 8086, introduced in 1978</a:t>
            </a:r>
            <a:endParaRPr lang="en-US" dirty="0"/>
          </a:p>
          <a:p>
            <a:pPr lvl="1"/>
            <a:r>
              <a:rPr lang="en-US" dirty="0"/>
              <a:t>Added more features as time goes on</a:t>
            </a:r>
          </a:p>
          <a:p>
            <a:endParaRPr lang="en-US" dirty="0" smtClean="0"/>
          </a:p>
          <a:p>
            <a:r>
              <a:rPr lang="en-US" dirty="0" smtClean="0"/>
              <a:t>Complex instruction set computer </a:t>
            </a:r>
            <a:r>
              <a:rPr lang="en-US" dirty="0"/>
              <a:t>(CISC)</a:t>
            </a:r>
          </a:p>
          <a:p>
            <a:pPr lvl="1"/>
            <a:r>
              <a:rPr lang="en-US" dirty="0"/>
              <a:t>Many different instructions with many different formats</a:t>
            </a:r>
          </a:p>
          <a:p>
            <a:pPr lvl="2"/>
            <a:r>
              <a:rPr lang="en-US" dirty="0"/>
              <a:t>But, only small subset encountered with Linux programs</a:t>
            </a:r>
          </a:p>
          <a:p>
            <a:pPr lvl="1"/>
            <a:r>
              <a:rPr lang="en-US" dirty="0"/>
              <a:t>Hard to match performance of Reduced Instruction Set Computers (RISC)</a:t>
            </a:r>
          </a:p>
          <a:p>
            <a:pPr lvl="1"/>
            <a:r>
              <a:rPr lang="en-US" dirty="0"/>
              <a:t>But, Intel has done just that</a:t>
            </a:r>
            <a:r>
              <a:rPr lang="en-US" dirty="0" smtClean="0"/>
              <a:t>!</a:t>
            </a:r>
          </a:p>
          <a:p>
            <a:pPr lvl="2"/>
            <a:r>
              <a:rPr lang="en-US" dirty="0" smtClean="0"/>
              <a:t>In terms of speed.  Less so for low power.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123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alibri" pitchFamily="34" charset="0"/>
              </a:rPr>
              <a:t>456</a:t>
            </a:r>
            <a:endParaRPr lang="en-US" sz="1800" dirty="0">
              <a:latin typeface="Calibri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Registers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Memory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</a:t>
            </a:r>
            <a:r>
              <a:rPr lang="ro-RO" sz="1800" dirty="0" smtClean="0">
                <a:latin typeface="Courier New" pitchFamily="49" charset="0"/>
              </a:rPr>
              <a:t>rax  # t0 = *xp  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(%rsi), %</a:t>
            </a:r>
            <a:r>
              <a:rPr lang="ro-RO" sz="1800" dirty="0" smtClean="0">
                <a:latin typeface="Courier New" pitchFamily="49" charset="0"/>
              </a:rPr>
              <a:t>rdx  # t1 = *yp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%rdx, (%rdi</a:t>
            </a:r>
            <a:r>
              <a:rPr lang="ro-RO" sz="1800" dirty="0" smtClean="0">
                <a:latin typeface="Courier New" pitchFamily="49" charset="0"/>
              </a:rPr>
              <a:t>)  # *xp = t1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%rax, (%rsi</a:t>
            </a:r>
            <a:r>
              <a:rPr lang="ro-RO" sz="1800" dirty="0" smtClean="0">
                <a:latin typeface="Courier New" pitchFamily="49" charset="0"/>
              </a:rPr>
              <a:t>)  # *yp = t0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5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0x118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0x108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smtClean="0">
                  <a:latin typeface="Calibri"/>
                  <a:cs typeface="Calibri"/>
                </a:rPr>
                <a:t>Address</a:t>
              </a:r>
              <a:endParaRPr lang="en-US" sz="1600" dirty="0"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123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</a:rPr>
                <a:t>123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Registers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Memory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78" name="Straight Arrow Connector 77"/>
          <p:cNvCxnSpPr>
            <a:stCxn id="53" idx="1"/>
            <a:endCxn id="71" idx="3"/>
          </p:cNvCxnSpPr>
          <p:nvPr/>
        </p:nvCxnSpPr>
        <p:spPr bwMode="auto">
          <a:xfrm flipH="1">
            <a:off x="2863423" y="1852210"/>
            <a:ext cx="2089577" cy="1066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movq    (%rdi), %</a:t>
            </a:r>
            <a:r>
              <a:rPr lang="ro-RO" sz="1800" dirty="0" smtClean="0">
                <a:solidFill>
                  <a:srgbClr val="FF0000"/>
                </a:solidFill>
                <a:latin typeface="Courier New" pitchFamily="49" charset="0"/>
              </a:rPr>
              <a:t>rax  # t0 = *xp  </a:t>
            </a:r>
            <a:endParaRPr lang="ro-RO" sz="180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(%rsi), %</a:t>
            </a:r>
            <a:r>
              <a:rPr lang="ro-RO" sz="1800" dirty="0" smtClean="0">
                <a:latin typeface="Courier New" pitchFamily="49" charset="0"/>
              </a:rPr>
              <a:t>rdx  # t1 = *yp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%rdx, (%rdi</a:t>
            </a:r>
            <a:r>
              <a:rPr lang="ro-RO" sz="1800" dirty="0" smtClean="0">
                <a:latin typeface="Courier New" pitchFamily="49" charset="0"/>
              </a:rPr>
              <a:t>)  # *xp = t1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%rax, (%rsi</a:t>
            </a:r>
            <a:r>
              <a:rPr lang="ro-RO" sz="1800" dirty="0" smtClean="0">
                <a:latin typeface="Courier New" pitchFamily="49" charset="0"/>
              </a:rPr>
              <a:t>)  # *yp = t0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0x118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0x108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smtClean="0">
                  <a:latin typeface="Calibri"/>
                  <a:cs typeface="Calibri"/>
                </a:rPr>
                <a:t>Address</a:t>
              </a:r>
              <a:endParaRPr lang="en-US" sz="16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311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123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123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</a:rPr>
                <a:t>456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Registers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Memory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78" name="Straight Arrow Connector 77"/>
          <p:cNvCxnSpPr>
            <a:stCxn id="58" idx="1"/>
            <a:endCxn id="72" idx="3"/>
          </p:cNvCxnSpPr>
          <p:nvPr/>
        </p:nvCxnSpPr>
        <p:spPr bwMode="auto">
          <a:xfrm flipH="1">
            <a:off x="2863423" y="3376210"/>
            <a:ext cx="2089577" cy="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</a:t>
            </a:r>
            <a:r>
              <a:rPr lang="ro-RO" sz="1800" dirty="0" smtClean="0">
                <a:latin typeface="Courier New" pitchFamily="49" charset="0"/>
              </a:rPr>
              <a:t>rax  # t0 = *xp  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</a:t>
            </a:r>
            <a:r>
              <a:rPr lang="ro-RO" sz="1800" dirty="0" smtClean="0">
                <a:solidFill>
                  <a:srgbClr val="FF0000"/>
                </a:solidFill>
                <a:latin typeface="Courier New" pitchFamily="49" charset="0"/>
              </a:rPr>
              <a:t> movq  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(%rsi), %</a:t>
            </a:r>
            <a:r>
              <a:rPr lang="ro-RO" sz="1800" dirty="0" smtClean="0">
                <a:solidFill>
                  <a:srgbClr val="FF0000"/>
                </a:solidFill>
                <a:latin typeface="Courier New" pitchFamily="49" charset="0"/>
              </a:rPr>
              <a:t>rdx  # t1 = *yp</a:t>
            </a:r>
            <a:endParaRPr lang="ro-RO" sz="180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%rdx, (%rdi</a:t>
            </a:r>
            <a:r>
              <a:rPr lang="ro-RO" sz="1800" dirty="0" smtClean="0">
                <a:latin typeface="Courier New" pitchFamily="49" charset="0"/>
              </a:rPr>
              <a:t>)  # *xp = t1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%rax, (%rsi</a:t>
            </a:r>
            <a:r>
              <a:rPr lang="ro-RO" sz="1800" dirty="0" smtClean="0">
                <a:latin typeface="Courier New" pitchFamily="49" charset="0"/>
              </a:rPr>
              <a:t>)  # *yp = t0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0x118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0x108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smtClean="0">
                  <a:latin typeface="Calibri"/>
                  <a:cs typeface="Calibri"/>
                </a:rPr>
                <a:t>Address</a:t>
              </a:r>
              <a:endParaRPr lang="en-US" sz="16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72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456</a:t>
            </a:r>
            <a:endParaRPr lang="en-US" sz="18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123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456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Registers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Memory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78" name="Straight Arrow Connector 77"/>
          <p:cNvCxnSpPr>
            <a:stCxn id="72" idx="3"/>
            <a:endCxn id="53" idx="1"/>
          </p:cNvCxnSpPr>
          <p:nvPr/>
        </p:nvCxnSpPr>
        <p:spPr bwMode="auto">
          <a:xfrm flipV="1">
            <a:off x="2863423" y="1852210"/>
            <a:ext cx="2089577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</a:t>
            </a:r>
            <a:r>
              <a:rPr lang="ro-RO" sz="1800" dirty="0" smtClean="0">
                <a:latin typeface="Courier New" pitchFamily="49" charset="0"/>
              </a:rPr>
              <a:t>rax  # t0 = *xp  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(%rsi), %</a:t>
            </a:r>
            <a:r>
              <a:rPr lang="ro-RO" sz="1800" dirty="0" smtClean="0">
                <a:latin typeface="Courier New" pitchFamily="49" charset="0"/>
              </a:rPr>
              <a:t>rdx  # t1 = *yp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</a:t>
            </a:r>
            <a:r>
              <a:rPr lang="ro-RO" sz="1800" dirty="0" smtClean="0">
                <a:solidFill>
                  <a:srgbClr val="FF0000"/>
                </a:solidFill>
                <a:latin typeface="Courier New" pitchFamily="49" charset="0"/>
              </a:rPr>
              <a:t> movq  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%rdx, (%rdi</a:t>
            </a:r>
            <a:r>
              <a:rPr lang="ro-RO" sz="1800" dirty="0" smtClean="0">
                <a:solidFill>
                  <a:srgbClr val="FF0000"/>
                </a:solidFill>
                <a:latin typeface="Courier New" pitchFamily="49" charset="0"/>
              </a:rPr>
              <a:t>)  # *xp = t1</a:t>
            </a:r>
            <a:endParaRPr lang="ro-RO" sz="180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%rax, (%rsi</a:t>
            </a:r>
            <a:r>
              <a:rPr lang="ro-RO" sz="1800" dirty="0" smtClean="0">
                <a:latin typeface="Courier New" pitchFamily="49" charset="0"/>
              </a:rPr>
              <a:t>)  # *yp = t0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0x118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0x108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smtClean="0">
                  <a:latin typeface="Calibri"/>
                  <a:cs typeface="Calibri"/>
                </a:rPr>
                <a:t>Address</a:t>
              </a:r>
              <a:endParaRPr lang="en-US" sz="16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000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456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123</a:t>
            </a:r>
            <a:endParaRPr lang="en-US" sz="1800" dirty="0">
              <a:solidFill>
                <a:srgbClr val="FF0000"/>
              </a:solidFill>
              <a:latin typeface="Calibri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123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456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Registers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Memory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78" name="Straight Arrow Connector 77"/>
          <p:cNvCxnSpPr>
            <a:stCxn id="71" idx="3"/>
          </p:cNvCxnSpPr>
          <p:nvPr/>
        </p:nvCxnSpPr>
        <p:spPr bwMode="auto">
          <a:xfrm>
            <a:off x="2863423" y="2919010"/>
            <a:ext cx="2074636" cy="4191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</a:t>
            </a:r>
            <a:r>
              <a:rPr lang="ro-RO" sz="1800" dirty="0" smtClean="0">
                <a:latin typeface="Courier New" pitchFamily="49" charset="0"/>
              </a:rPr>
              <a:t>rax  # t0 = *xp  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(%rsi), %</a:t>
            </a:r>
            <a:r>
              <a:rPr lang="ro-RO" sz="1800" dirty="0" smtClean="0">
                <a:latin typeface="Courier New" pitchFamily="49" charset="0"/>
              </a:rPr>
              <a:t>rdx  # t1 = *yp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%rdx, (%rdi</a:t>
            </a:r>
            <a:r>
              <a:rPr lang="ro-RO" sz="1800" dirty="0" smtClean="0">
                <a:latin typeface="Courier New" pitchFamily="49" charset="0"/>
              </a:rPr>
              <a:t>)  # *xp = t1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</a:t>
            </a:r>
            <a:r>
              <a:rPr lang="ro-RO" sz="1800" dirty="0" smtClean="0">
                <a:solidFill>
                  <a:srgbClr val="FF0000"/>
                </a:solidFill>
                <a:latin typeface="Courier New" pitchFamily="49" charset="0"/>
              </a:rPr>
              <a:t>movq  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%rax, (%rsi</a:t>
            </a:r>
            <a:r>
              <a:rPr lang="ro-RO" sz="1800" dirty="0" smtClean="0">
                <a:solidFill>
                  <a:srgbClr val="FF0000"/>
                </a:solidFill>
                <a:latin typeface="Courier New" pitchFamily="49" charset="0"/>
              </a:rPr>
              <a:t>)  # *yp = t0</a:t>
            </a:r>
            <a:endParaRPr lang="ro-RO" sz="180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0x118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0x108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smtClean="0">
                  <a:latin typeface="Calibri"/>
                  <a:cs typeface="Calibri"/>
                </a:rPr>
                <a:t>Address</a:t>
              </a:r>
              <a:endParaRPr lang="en-US" sz="16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070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Memory Addressing </a:t>
            </a:r>
            <a:r>
              <a:rPr lang="en-US" dirty="0"/>
              <a:t>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 smtClean="0"/>
              <a:t>Normal	(</a:t>
            </a:r>
            <a:r>
              <a:rPr lang="en-US" dirty="0"/>
              <a:t>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</a:t>
            </a:r>
            <a:r>
              <a:rPr lang="en-US" sz="2400" dirty="0" smtClean="0"/>
              <a:t>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 smtClean="0"/>
              <a:t>Aha! Pointer dereferencing in C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 smtClean="0">
                <a:latin typeface="Courier New" pitchFamily="49" charset="0"/>
              </a:rPr>
              <a:t>movq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cx</a:t>
            </a:r>
            <a:r>
              <a:rPr lang="en-US" sz="2400" b="1" dirty="0">
                <a:latin typeface="Courier New" pitchFamily="49" charset="0"/>
              </a:rPr>
              <a:t>),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 smtClean="0">
                <a:latin typeface="Courier New" pitchFamily="49" charset="0"/>
              </a:rPr>
              <a:t>movq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8(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bp</a:t>
            </a:r>
            <a:r>
              <a:rPr lang="en-US" sz="2400" b="1" dirty="0">
                <a:latin typeface="Courier New" pitchFamily="49" charset="0"/>
              </a:rPr>
              <a:t>),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dx</a:t>
            </a:r>
            <a:endParaRPr 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95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077200" cy="573088"/>
          </a:xfrm>
        </p:spPr>
        <p:txBody>
          <a:bodyPr/>
          <a:lstStyle/>
          <a:p>
            <a:r>
              <a:rPr lang="en-US" dirty="0" smtClean="0"/>
              <a:t>Complete Memory </a:t>
            </a:r>
            <a:r>
              <a:rPr lang="en-US" dirty="0"/>
              <a:t>Addressing Modes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307387" cy="5530850"/>
          </a:xfrm>
        </p:spPr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Most General Form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D(</a:t>
            </a:r>
            <a:r>
              <a:rPr lang="en-US" dirty="0" err="1" smtClean="0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D: 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</a:t>
            </a:r>
            <a:r>
              <a:rPr lang="en-US" dirty="0" smtClean="0"/>
              <a:t>16 </a:t>
            </a:r>
            <a:r>
              <a:rPr lang="en-US" dirty="0"/>
              <a:t>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except for </a:t>
            </a:r>
            <a:r>
              <a:rPr lang="en-US" b="1" dirty="0" smtClean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</a:t>
            </a:r>
            <a:r>
              <a:rPr lang="en-US" b="1" dirty="0" err="1" smtClean="0">
                <a:latin typeface="Courier New" pitchFamily="49" charset="0"/>
              </a:rPr>
              <a:t>sp</a:t>
            </a:r>
            <a:endParaRPr lang="en-US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smtClean="0"/>
              <a:t>S</a:t>
            </a:r>
            <a:r>
              <a:rPr lang="en-US" dirty="0"/>
              <a:t>: 	Scale: 1, 2, 4, or </a:t>
            </a:r>
            <a:r>
              <a:rPr lang="en-US" dirty="0" smtClean="0"/>
              <a:t>8 (</a:t>
            </a:r>
            <a:r>
              <a:rPr lang="en-US" i="1" dirty="0" smtClean="0">
                <a:solidFill>
                  <a:srgbClr val="C00000"/>
                </a:solidFill>
              </a:rPr>
              <a:t>why these numbers?</a:t>
            </a:r>
            <a:r>
              <a:rPr lang="en-US" dirty="0" smtClean="0"/>
              <a:t>)</a:t>
            </a:r>
            <a:endParaRPr lang="en-US" dirty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endParaRPr lang="en-US" dirty="0" smtClean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 smtClean="0"/>
              <a:t>Special </a:t>
            </a:r>
            <a:r>
              <a:rPr lang="en-US" dirty="0"/>
              <a:t>Cases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D(</a:t>
            </a:r>
            <a:r>
              <a:rPr lang="en-US" dirty="0" err="1" smtClean="0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]+D]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47699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89084"/>
              </p:ext>
            </p:extLst>
          </p:nvPr>
        </p:nvGraphicFramePr>
        <p:xfrm>
          <a:off x="1050585" y="3886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/>
                <a:gridCol w="2741612"/>
                <a:gridCol w="1520825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75691"/>
              </p:ext>
            </p:extLst>
          </p:nvPr>
        </p:nvGraphicFramePr>
        <p:xfrm>
          <a:off x="1050585" y="389382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/>
                <a:gridCol w="2741612"/>
                <a:gridCol w="152082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874501"/>
              </p:ext>
            </p:extLst>
          </p:nvPr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/>
                <a:gridCol w="13208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70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/>
              <a:t>Arithmetic &amp; logical operations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82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Address Computation Instruction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 smtClean="0"/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r>
              <a:rPr lang="en-US" dirty="0" smtClean="0"/>
              <a:t>, </a:t>
            </a:r>
            <a:r>
              <a:rPr lang="en-US" dirty="0" err="1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Dst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/>
              <a:t> is address mode expression</a:t>
            </a:r>
          </a:p>
          <a:p>
            <a:pPr marL="552450" lvl="1"/>
            <a:r>
              <a:rPr lang="en-US" dirty="0"/>
              <a:t>Set </a:t>
            </a:r>
            <a:r>
              <a:rPr lang="en-US" dirty="0" err="1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Dst</a:t>
            </a:r>
            <a:r>
              <a:rPr lang="en-US" dirty="0" smtClean="0"/>
              <a:t> </a:t>
            </a:r>
            <a:r>
              <a:rPr lang="en-US" dirty="0"/>
              <a:t>to address denoted by expression</a:t>
            </a:r>
          </a:p>
          <a:p>
            <a:pPr>
              <a:spcBef>
                <a:spcPts val="2800"/>
              </a:spcBef>
            </a:pPr>
            <a:r>
              <a:rPr lang="en-US" dirty="0"/>
              <a:t>Uses</a:t>
            </a:r>
          </a:p>
          <a:p>
            <a:pPr marL="552450" lvl="1"/>
            <a:r>
              <a:rPr lang="en-US" dirty="0"/>
              <a:t>Computing addresses without a memory reference</a:t>
            </a:r>
          </a:p>
          <a:p>
            <a:pPr marL="838200" lvl="2"/>
            <a:r>
              <a:rPr lang="en-US" dirty="0"/>
              <a:t>E.g., translation of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p = &amp;x[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];</a:t>
            </a:r>
            <a:endParaRPr lang="en-US" dirty="0"/>
          </a:p>
          <a:p>
            <a:pPr marL="552450" lvl="1"/>
            <a:r>
              <a:rPr lang="en-US" dirty="0"/>
              <a:t>Computing arithmetic expressions of the form x + k*y</a:t>
            </a:r>
          </a:p>
          <a:p>
            <a:pPr marL="838200" lvl="2"/>
            <a:r>
              <a:rPr lang="en-US" dirty="0"/>
              <a:t>k = 1, 2, 4, or 8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304800" y="5219700"/>
            <a:ext cx="2514600" cy="1346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2880" tIns="0" rIns="0" bIns="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m12(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x)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x*12;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3340100" y="5740400"/>
            <a:ext cx="552450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76200" tIns="76200" rIns="76200" bIns="76200"/>
          <a:lstStyle/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leaq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%</a:t>
            </a:r>
            <a:r>
              <a:rPr lang="en-US" sz="1800" dirty="0" smtClean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,%</a:t>
            </a:r>
            <a:r>
              <a:rPr lang="en-US" sz="1800" dirty="0" smtClean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2),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# t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&lt;-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x+x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*2</a:t>
            </a:r>
            <a:endParaRPr lang="en-US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salq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$2,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          </a:t>
            </a:r>
            <a:r>
              <a:rPr lang="en-US" sz="1800" dirty="0" smtClean="0">
                <a:latin typeface="Courier New" charset="0"/>
                <a:cs typeface="Courier New" charset="0"/>
                <a:sym typeface="Courier New" charset="0"/>
              </a:rPr>
              <a:t>#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return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t&lt;&lt;2</a:t>
            </a:r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3297238" y="5295900"/>
            <a:ext cx="3949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Converted to ASM by compiler:</a:t>
            </a:r>
          </a:p>
        </p:txBody>
      </p:sp>
    </p:spTree>
    <p:extLst>
      <p:ext uri="{BB962C8B-B14F-4D97-AF65-F5344CB8AC3E}">
        <p14:creationId xmlns:p14="http://schemas.microsoft.com/office/powerpoint/2010/main" val="189081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8229600" cy="573088"/>
          </a:xfrm>
        </p:spPr>
        <p:txBody>
          <a:bodyPr/>
          <a:lstStyle/>
          <a:p>
            <a:r>
              <a:rPr lang="en-US" dirty="0" smtClean="0"/>
              <a:t>Intel x86 Evolution: Milestones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924800" cy="5105400"/>
          </a:xfrm>
        </p:spPr>
        <p:txBody>
          <a:bodyPr/>
          <a:lstStyle/>
          <a:p>
            <a:pPr marL="223838" indent="-223838" defTabSz="895350">
              <a:buNone/>
              <a:tabLst>
                <a:tab pos="2055813" algn="l"/>
                <a:tab pos="3884613" algn="l"/>
                <a:tab pos="5946775" algn="l"/>
              </a:tabLst>
            </a:pPr>
            <a:r>
              <a:rPr lang="en-US" i="1" dirty="0" smtClean="0">
                <a:solidFill>
                  <a:srgbClr val="C00000"/>
                </a:solidFill>
              </a:rPr>
              <a:t>	Name</a:t>
            </a:r>
            <a:r>
              <a:rPr lang="en-US" i="1" dirty="0">
                <a:solidFill>
                  <a:srgbClr val="C00000"/>
                </a:solidFill>
              </a:rPr>
              <a:t>	Date	</a:t>
            </a:r>
            <a:r>
              <a:rPr lang="en-US" i="1" dirty="0" smtClean="0">
                <a:solidFill>
                  <a:srgbClr val="C00000"/>
                </a:solidFill>
              </a:rPr>
              <a:t>Transistors	MHz</a:t>
            </a:r>
            <a:endParaRPr lang="en-US" i="1" dirty="0">
              <a:solidFill>
                <a:srgbClr val="C00000"/>
              </a:solidFill>
            </a:endParaRP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8086	1978	</a:t>
            </a:r>
            <a:r>
              <a:rPr lang="en-US" dirty="0" smtClean="0"/>
              <a:t>29K	5-10</a:t>
            </a:r>
            <a:endParaRPr lang="en-US" dirty="0"/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16-bit Intel processor</a:t>
            </a:r>
            <a:r>
              <a:rPr lang="en-US" dirty="0"/>
              <a:t>.  Basis for IBM PC &amp; DOS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1MB </a:t>
            </a:r>
            <a:r>
              <a:rPr lang="en-US" dirty="0"/>
              <a:t>address </a:t>
            </a:r>
            <a:r>
              <a:rPr lang="en-US" dirty="0" smtClean="0"/>
              <a:t>space</a:t>
            </a:r>
            <a:endParaRPr lang="en-US" dirty="0"/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386	1985	</a:t>
            </a:r>
            <a:r>
              <a:rPr lang="en-US" dirty="0" smtClean="0"/>
              <a:t>275K	16-33</a:t>
            </a:r>
            <a:r>
              <a:rPr lang="en-US" dirty="0"/>
              <a:t>	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32 bit Intel processor , referred to as IA32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Added </a:t>
            </a:r>
            <a:r>
              <a:rPr lang="en-US" dirty="0"/>
              <a:t>“flat addressing</a:t>
            </a:r>
            <a:r>
              <a:rPr lang="en-US" dirty="0" smtClean="0"/>
              <a:t>”, capable of running Unix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Pentium 4E	2004	125M	2800-3800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64-bit Intel x86 processor, referred to as x86-64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Core 2	2006	291M	1060-3500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multi-core Intel processor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Core i7	2008	731M	1700-3900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Four cores (our shark machines)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Some Arithmetic Operations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Two Operand Instructions:</a:t>
            </a:r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Format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Computation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 smtClean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*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salq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Also called </a:t>
            </a:r>
            <a:r>
              <a:rPr lang="en-US" dirty="0" err="1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shlq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sarq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Arithmetic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Logical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smtClean="0"/>
              <a:t>Watch out for argument order!</a:t>
            </a:r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smtClean="0"/>
              <a:t>No </a:t>
            </a:r>
            <a:r>
              <a:rPr lang="en-US" dirty="0"/>
              <a:t>distinction between signed and unsigned </a:t>
            </a:r>
            <a:r>
              <a:rPr lang="en-US" dirty="0" err="1"/>
              <a:t>int</a:t>
            </a:r>
            <a:r>
              <a:rPr lang="en-US" dirty="0"/>
              <a:t> (why?)</a:t>
            </a:r>
          </a:p>
        </p:txBody>
      </p:sp>
    </p:spTree>
    <p:extLst>
      <p:ext uri="{BB962C8B-B14F-4D97-AF65-F5344CB8AC3E}">
        <p14:creationId xmlns:p14="http://schemas.microsoft.com/office/powerpoint/2010/main" val="161664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Some Arithmetic Operations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One Operand Instructions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incq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+ 1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decq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negq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 </a:t>
            </a:r>
            <a:r>
              <a:rPr lang="en-US" dirty="0" err="1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notq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~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See book for more instructions</a:t>
            </a:r>
          </a:p>
        </p:txBody>
      </p:sp>
    </p:spTree>
    <p:extLst>
      <p:ext uri="{BB962C8B-B14F-4D97-AF65-F5344CB8AC3E}">
        <p14:creationId xmlns:p14="http://schemas.microsoft.com/office/powerpoint/2010/main" val="84702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Arithmetic Expression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86200" y="3505199"/>
            <a:ext cx="4406900" cy="28289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Interesting Instructions</a:t>
            </a:r>
          </a:p>
          <a:p>
            <a:pPr lvl="1" indent="-342900"/>
            <a:r>
              <a:rPr lang="en-US" b="1" dirty="0" err="1" smtClean="0">
                <a:latin typeface="Courier New"/>
                <a:cs typeface="Courier New"/>
              </a:rPr>
              <a:t>leaq</a:t>
            </a:r>
            <a:r>
              <a:rPr lang="en-US" dirty="0" smtClean="0"/>
              <a:t>: address computation</a:t>
            </a:r>
          </a:p>
          <a:p>
            <a:pPr lvl="1" indent="-342900"/>
            <a:r>
              <a:rPr lang="en-US" b="1" dirty="0" err="1" smtClean="0">
                <a:latin typeface="Courier New"/>
                <a:cs typeface="Courier New"/>
              </a:rPr>
              <a:t>salq</a:t>
            </a:r>
            <a:r>
              <a:rPr lang="en-US" dirty="0" smtClean="0"/>
              <a:t>: shift</a:t>
            </a:r>
          </a:p>
          <a:p>
            <a:pPr lvl="1" indent="-342900"/>
            <a:r>
              <a:rPr lang="en-US" b="1" dirty="0" err="1" smtClean="0">
                <a:latin typeface="Courier New"/>
                <a:cs typeface="Courier New"/>
              </a:rPr>
              <a:t>imulq</a:t>
            </a:r>
            <a:r>
              <a:rPr lang="en-US" dirty="0" smtClean="0"/>
              <a:t>: multiplication</a:t>
            </a:r>
          </a:p>
          <a:p>
            <a:pPr lvl="2" indent="-342900"/>
            <a:r>
              <a:rPr lang="en-US" dirty="0" smtClean="0"/>
              <a:t>But, only used once</a:t>
            </a:r>
            <a:endParaRPr lang="en-US" dirty="0"/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814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249737" y="1193800"/>
            <a:ext cx="41275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$4,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5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Understanding Arithmetic Expression Example</a:t>
            </a:r>
            <a:endParaRPr lang="en-US" dirty="0"/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052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3810000" y="1193800"/>
            <a:ext cx="51816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# t1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t2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$4, %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# t4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t5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089589"/>
              </p:ext>
            </p:extLst>
          </p:nvPr>
        </p:nvGraphicFramePr>
        <p:xfrm>
          <a:off x="4648200" y="3733800"/>
          <a:ext cx="3352800" cy="2667000"/>
        </p:xfrm>
        <a:graphic>
          <a:graphicData uri="http://schemas.openxmlformats.org/drawingml/2006/table">
            <a:tbl>
              <a:tblPr firstRow="1" bandRow="1"/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t1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,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t2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baseline="0" dirty="0" err="1" smtClean="0">
                          <a:latin typeface="Courier New"/>
                          <a:cs typeface="Courier New"/>
                        </a:rPr>
                        <a:t>rval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t4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t5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81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Programming I: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 of Intel processors and architectures</a:t>
            </a:r>
          </a:p>
          <a:p>
            <a:pPr lvl="1"/>
            <a:r>
              <a:rPr lang="en-US" dirty="0" smtClean="0"/>
              <a:t>Evolutionary design leads to many quirks and artifacts</a:t>
            </a:r>
          </a:p>
          <a:p>
            <a:r>
              <a:rPr lang="en-US" dirty="0" smtClean="0"/>
              <a:t>C, assembly, machine code</a:t>
            </a:r>
          </a:p>
          <a:p>
            <a:pPr lvl="1"/>
            <a:r>
              <a:rPr lang="en-US" dirty="0" smtClean="0"/>
              <a:t>New forms of visible state: program counter, registers, ...</a:t>
            </a:r>
          </a:p>
          <a:p>
            <a:pPr lvl="1"/>
            <a:r>
              <a:rPr lang="en-US" dirty="0" smtClean="0"/>
              <a:t>Compiler must transform statements, expressions, procedures into low-level instruction sequences</a:t>
            </a:r>
          </a:p>
          <a:p>
            <a:r>
              <a:rPr lang="en-US" dirty="0" smtClean="0"/>
              <a:t>Assembly Basics: Registers, operands, move</a:t>
            </a:r>
          </a:p>
          <a:p>
            <a:pPr lvl="1"/>
            <a:r>
              <a:rPr lang="en-US" dirty="0" smtClean="0"/>
              <a:t>The x86-64 move instructions cover wide range of data movement forms</a:t>
            </a:r>
          </a:p>
          <a:p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C compiler will figure out different instruction combinations to carry out computation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 smtClean="0"/>
              <a:t>Intel x86 Processors, cont.</a:t>
            </a:r>
            <a:endParaRPr lang="en-US" dirty="0"/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877888"/>
            <a:ext cx="7896225" cy="49720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Machine Evolution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386</a:t>
            </a:r>
            <a:r>
              <a:rPr lang="en-US" dirty="0"/>
              <a:t>	</a:t>
            </a:r>
            <a:r>
              <a:rPr lang="en-US" dirty="0" smtClean="0"/>
              <a:t>1985</a:t>
            </a:r>
            <a:r>
              <a:rPr lang="en-US" dirty="0"/>
              <a:t>	</a:t>
            </a:r>
            <a:r>
              <a:rPr lang="en-US" dirty="0" smtClean="0"/>
              <a:t>0.3M</a:t>
            </a:r>
            <a:r>
              <a:rPr lang="en-US" dirty="0"/>
              <a:t>	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	1993	3.1M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Pentium/MMX	1997	4.5M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err="1"/>
              <a:t>PentiumPro</a:t>
            </a:r>
            <a:r>
              <a:rPr lang="en-US" dirty="0"/>
              <a:t>	1995	6.5M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III	1999	8.2M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4	2001	42M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</a:t>
            </a:r>
            <a:r>
              <a:rPr lang="en-US" dirty="0" smtClean="0"/>
              <a:t>2 Duo</a:t>
            </a:r>
            <a:r>
              <a:rPr lang="en-US" dirty="0"/>
              <a:t>	2006	</a:t>
            </a:r>
            <a:r>
              <a:rPr lang="en-US" dirty="0" smtClean="0"/>
              <a:t>291M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Core i7	2008	731M</a:t>
            </a:r>
            <a:endParaRPr lang="en-US" dirty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Added Features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support multimedia operations</a:t>
            </a:r>
            <a:endParaRPr lang="en-US" dirty="0" smtClean="0"/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Instructions </a:t>
            </a:r>
            <a:r>
              <a:rPr lang="en-US" dirty="0"/>
              <a:t>to enable more efficient conditional </a:t>
            </a:r>
            <a:r>
              <a:rPr lang="en-US" dirty="0" smtClean="0"/>
              <a:t>operations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Transition from 32 bits to 64 bits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More cores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143000"/>
            <a:ext cx="42481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 smtClean="0"/>
              <a:t>2015 State of the Art</a:t>
            </a:r>
            <a:endParaRPr lang="en-US" dirty="0"/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877888"/>
            <a:ext cx="7896225" cy="4972050"/>
          </a:xfrm>
        </p:spPr>
        <p:txBody>
          <a:bodyPr/>
          <a:lstStyle/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Core i7 </a:t>
            </a:r>
            <a:r>
              <a:rPr lang="en-US" dirty="0" err="1" smtClean="0"/>
              <a:t>Broadwell</a:t>
            </a:r>
            <a:r>
              <a:rPr lang="en-US" dirty="0" smtClean="0"/>
              <a:t> 2015</a:t>
            </a:r>
            <a:endParaRPr lang="en-US" dirty="0"/>
          </a:p>
          <a:p>
            <a:pPr marL="223838" indent="-223838" defTabSz="895350">
              <a:tabLst>
                <a:tab pos="2349500" algn="l"/>
              </a:tabLst>
            </a:pPr>
            <a:endParaRPr lang="en-US" dirty="0" smtClean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 smtClean="0"/>
              <a:t>Desktop Model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4 cores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Integrated graphics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3.3-3.8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65W</a:t>
            </a:r>
          </a:p>
          <a:p>
            <a:pPr marL="623888" lvl="1" indent="-223838" defTabSz="895350">
              <a:tabLst>
                <a:tab pos="2349500" algn="l"/>
              </a:tabLst>
            </a:pPr>
            <a:endParaRPr lang="en-US" dirty="0" smtClean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 smtClean="0"/>
              <a:t>Server Model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8 cores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Integrated I/O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2-2.6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45W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536" y="1447799"/>
            <a:ext cx="5032853" cy="438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3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Clones: Advanced Micro Devices (AMD)</a:t>
            </a:r>
            <a:endParaRPr lang="en-US" dirty="0"/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60338" indent="-222250" defTabSz="895350">
              <a:tabLst>
                <a:tab pos="2349500" algn="l"/>
              </a:tabLst>
            </a:pPr>
            <a:r>
              <a:rPr lang="en-US" dirty="0" smtClean="0"/>
              <a:t>Historically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has followed just behind Intel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 little bit slower, a lot cheaper</a:t>
            </a:r>
          </a:p>
          <a:p>
            <a:pPr marL="160338" indent="-222250" defTabSz="895350">
              <a:tabLst>
                <a:tab pos="2349500" algn="l"/>
              </a:tabLst>
            </a:pPr>
            <a:r>
              <a:rPr lang="en-US" dirty="0" smtClean="0"/>
              <a:t>Then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Recruited top circuit designers from Digital Equipment Corp. and other downward trending companies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 smtClean="0"/>
              <a:t>Built </a:t>
            </a:r>
            <a:r>
              <a:rPr lang="en-US" dirty="0" err="1" smtClean="0"/>
              <a:t>Opteron</a:t>
            </a:r>
            <a:r>
              <a:rPr lang="en-US" dirty="0" smtClean="0"/>
              <a:t>: tough competitor to Pentium 4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 smtClean="0"/>
              <a:t>Developed x86-64, their own extension to 64 bits</a:t>
            </a:r>
          </a:p>
          <a:p>
            <a:pPr marL="39688" indent="-165100" defTabSz="895350">
              <a:tabLst>
                <a:tab pos="2349500" algn="l"/>
              </a:tabLst>
            </a:pPr>
            <a:r>
              <a:rPr lang="en-US" dirty="0" smtClean="0"/>
              <a:t> Recent Years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 smtClean="0"/>
              <a:t>Intel got its act together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 smtClean="0"/>
              <a:t>Leads the world in semiconductor technology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 smtClean="0"/>
              <a:t>AMD has fallen behind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 smtClean="0"/>
              <a:t>Relies on external semiconductor manufacturer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Intel’s </a:t>
            </a:r>
            <a:r>
              <a:rPr lang="en-US" dirty="0" smtClean="0"/>
              <a:t>64-Bit History</a:t>
            </a:r>
            <a:endParaRPr lang="en-US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en-US" dirty="0" smtClean="0"/>
              <a:t>2001: Intel Attempts </a:t>
            </a:r>
            <a:r>
              <a:rPr lang="en-US" dirty="0"/>
              <a:t>Radical Shift from IA32 to IA64</a:t>
            </a:r>
          </a:p>
          <a:p>
            <a:pPr lvl="1"/>
            <a:r>
              <a:rPr lang="en-US" dirty="0"/>
              <a:t>Totally different </a:t>
            </a:r>
            <a:r>
              <a:rPr lang="en-US" dirty="0" smtClean="0"/>
              <a:t>architecture (Itanium)</a:t>
            </a:r>
            <a:endParaRPr lang="en-US" dirty="0"/>
          </a:p>
          <a:p>
            <a:pPr lvl="1"/>
            <a:r>
              <a:rPr lang="en-US" dirty="0"/>
              <a:t>Executes </a:t>
            </a:r>
            <a:r>
              <a:rPr lang="en-US" dirty="0" smtClean="0"/>
              <a:t>IA32 </a:t>
            </a:r>
            <a:r>
              <a:rPr lang="en-US" dirty="0"/>
              <a:t>code only as legacy</a:t>
            </a:r>
          </a:p>
          <a:p>
            <a:pPr lvl="1"/>
            <a:r>
              <a:rPr lang="en-US" dirty="0"/>
              <a:t>Performance disappointing</a:t>
            </a:r>
          </a:p>
          <a:p>
            <a:r>
              <a:rPr lang="en-US" dirty="0" smtClean="0"/>
              <a:t>2003: AMD Steps </a:t>
            </a:r>
            <a:r>
              <a:rPr lang="en-US" dirty="0"/>
              <a:t>in with Evolutionary Solution</a:t>
            </a:r>
          </a:p>
          <a:p>
            <a:pPr lvl="1"/>
            <a:r>
              <a:rPr lang="en-US" dirty="0"/>
              <a:t>x86-64 (now called “AMD64”)</a:t>
            </a:r>
          </a:p>
          <a:p>
            <a:r>
              <a:rPr lang="en-US" dirty="0"/>
              <a:t>Intel Felt Obligated to Focus on IA64</a:t>
            </a:r>
          </a:p>
          <a:p>
            <a:pPr lvl="1"/>
            <a:r>
              <a:rPr lang="en-US" dirty="0"/>
              <a:t>Hard to admit mistake or that AMD is better</a:t>
            </a:r>
          </a:p>
          <a:p>
            <a:r>
              <a:rPr lang="en-US" dirty="0"/>
              <a:t>2004: Intel Announces EM64T extension to IA32</a:t>
            </a:r>
          </a:p>
          <a:p>
            <a:pPr lvl="1"/>
            <a:r>
              <a:rPr lang="en-US" dirty="0"/>
              <a:t>Extended Memory 64-bit Technology</a:t>
            </a:r>
          </a:p>
          <a:p>
            <a:pPr lvl="1"/>
            <a:r>
              <a:rPr lang="en-US" dirty="0"/>
              <a:t>Almost identical to x86-64!</a:t>
            </a:r>
          </a:p>
          <a:p>
            <a:r>
              <a:rPr lang="en-US" dirty="0" smtClean="0"/>
              <a:t>All but low-end x86 processors support x86-64</a:t>
            </a:r>
          </a:p>
          <a:p>
            <a:pPr lvl="1"/>
            <a:r>
              <a:rPr lang="en-US" dirty="0" smtClean="0"/>
              <a:t>But, lots of code still runs in 32-bit mode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Coverage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IA32</a:t>
            </a:r>
          </a:p>
          <a:p>
            <a:pPr lvl="1"/>
            <a:r>
              <a:rPr lang="en-US" dirty="0"/>
              <a:t>The traditional </a:t>
            </a:r>
            <a:r>
              <a:rPr lang="en-US" dirty="0" smtClean="0"/>
              <a:t>x86</a:t>
            </a:r>
          </a:p>
          <a:p>
            <a:pPr lvl="1"/>
            <a:r>
              <a:rPr lang="en-US" dirty="0" smtClean="0"/>
              <a:t>For 15/18-213: RIP, Summer 2015</a:t>
            </a:r>
          </a:p>
          <a:p>
            <a:endParaRPr lang="en-US" dirty="0" smtClean="0"/>
          </a:p>
          <a:p>
            <a:r>
              <a:rPr lang="en-US" dirty="0" smtClean="0"/>
              <a:t>x86-64</a:t>
            </a:r>
          </a:p>
          <a:p>
            <a:pPr lvl="1"/>
            <a:r>
              <a:rPr lang="en-US" dirty="0" smtClean="0"/>
              <a:t>The standard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shark&gt; </a:t>
            </a:r>
            <a:r>
              <a:rPr lang="en-US" dirty="0" err="1" smtClean="0">
                <a:latin typeface="Courier New"/>
                <a:cs typeface="Courier New"/>
              </a:rPr>
              <a:t>gcc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hello.c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shark&gt; </a:t>
            </a:r>
            <a:r>
              <a:rPr lang="en-US" dirty="0" err="1" smtClean="0">
                <a:latin typeface="Courier New"/>
                <a:cs typeface="Courier New"/>
              </a:rPr>
              <a:t>gcc</a:t>
            </a:r>
            <a:r>
              <a:rPr lang="en-US" dirty="0" smtClean="0">
                <a:latin typeface="Courier New"/>
                <a:cs typeface="Courier New"/>
              </a:rPr>
              <a:t> –m64 </a:t>
            </a:r>
            <a:r>
              <a:rPr lang="en-US" dirty="0" err="1" smtClean="0">
                <a:latin typeface="Courier New"/>
                <a:cs typeface="Courier New"/>
              </a:rPr>
              <a:t>hello.c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 smtClean="0"/>
          </a:p>
          <a:p>
            <a:r>
              <a:rPr lang="en-US" dirty="0" smtClean="0"/>
              <a:t>Presentation</a:t>
            </a:r>
            <a:endParaRPr lang="en-US" dirty="0"/>
          </a:p>
          <a:p>
            <a:pPr lvl="1"/>
            <a:r>
              <a:rPr lang="en-US" dirty="0" smtClean="0"/>
              <a:t>Book covers x86-64</a:t>
            </a:r>
            <a:endParaRPr lang="en-US" dirty="0"/>
          </a:p>
          <a:p>
            <a:pPr lvl="1"/>
            <a:r>
              <a:rPr lang="en-US" dirty="0" smtClean="0"/>
              <a:t>Web aside on IA32</a:t>
            </a:r>
          </a:p>
          <a:p>
            <a:pPr lvl="1"/>
            <a:r>
              <a:rPr lang="en-US" dirty="0" smtClean="0"/>
              <a:t>We will only cover x86-64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20058</TotalTime>
  <Words>2916</Words>
  <Application>Microsoft Office PowerPoint</Application>
  <PresentationFormat>On-screen Show (4:3)</PresentationFormat>
  <Paragraphs>796</Paragraphs>
  <Slides>44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64" baseType="lpstr">
      <vt:lpstr>Courier</vt:lpstr>
      <vt:lpstr>Gill Sans</vt:lpstr>
      <vt:lpstr>Lucida Grande</vt:lpstr>
      <vt:lpstr>Monaco</vt:lpstr>
      <vt:lpstr>ＭＳ Ｐゴシック</vt:lpstr>
      <vt:lpstr>ヒラギノ角ゴ ProN W3</vt:lpstr>
      <vt:lpstr>ヒラギノ角ゴ ProN W6</vt:lpstr>
      <vt:lpstr>Arial</vt:lpstr>
      <vt:lpstr>Arial Narrow</vt:lpstr>
      <vt:lpstr>Calibri</vt:lpstr>
      <vt:lpstr>Calibri Bold</vt:lpstr>
      <vt:lpstr>Calibri Bold Italic</vt:lpstr>
      <vt:lpstr>Calibri Italic</vt:lpstr>
      <vt:lpstr>Courier New</vt:lpstr>
      <vt:lpstr>Courier New Bold</vt:lpstr>
      <vt:lpstr>Symbol</vt:lpstr>
      <vt:lpstr>Times New Roman</vt:lpstr>
      <vt:lpstr>Wingdings</vt:lpstr>
      <vt:lpstr>Wingdings 2</vt:lpstr>
      <vt:lpstr>template2007</vt:lpstr>
      <vt:lpstr>Machine-Level Programming I: Basics  15-213/18-213: Introduction to Computer Systems  5th Lecture, Sep. 15, 2015</vt:lpstr>
      <vt:lpstr>Today: Machine Programming I: Basics</vt:lpstr>
      <vt:lpstr>Intel x86 Processors</vt:lpstr>
      <vt:lpstr>Intel x86 Evolution: Milestones</vt:lpstr>
      <vt:lpstr>Intel x86 Processors, cont.</vt:lpstr>
      <vt:lpstr>2015 State of the Art</vt:lpstr>
      <vt:lpstr>x86 Clones: Advanced Micro Devices (AMD)</vt:lpstr>
      <vt:lpstr>Intel’s 64-Bit History</vt:lpstr>
      <vt:lpstr>Our Coverage</vt:lpstr>
      <vt:lpstr>Today: Machine Programming I: Basics</vt:lpstr>
      <vt:lpstr>Definitions</vt:lpstr>
      <vt:lpstr>Assembly/Machine Code View</vt:lpstr>
      <vt:lpstr>Turning C into Object Code</vt:lpstr>
      <vt:lpstr>Compiling Into Assembly</vt:lpstr>
      <vt:lpstr>Assembly Characteristics: Data Types</vt:lpstr>
      <vt:lpstr>Assembly Characteristics: Operations</vt:lpstr>
      <vt:lpstr>Object Code</vt:lpstr>
      <vt:lpstr>Machine Instruction Example</vt:lpstr>
      <vt:lpstr>Disassembling Object Code</vt:lpstr>
      <vt:lpstr>Alternate Disassembly</vt:lpstr>
      <vt:lpstr>What Can be Disassembled?</vt:lpstr>
      <vt:lpstr>Today: Machine Programming I: Basics</vt:lpstr>
      <vt:lpstr>x86-64 Integer Registers</vt:lpstr>
      <vt:lpstr>Some History: IA32 Registers</vt:lpstr>
      <vt:lpstr>Moving Data</vt:lpstr>
      <vt:lpstr>movq Operand Combinations</vt:lpstr>
      <vt:lpstr>Simple Memory Addressing Modes</vt:lpstr>
      <vt:lpstr>Example of Simple Addressing Modes</vt:lpstr>
      <vt:lpstr>Understanding Swap()</vt:lpstr>
      <vt:lpstr>Understanding Swap()</vt:lpstr>
      <vt:lpstr>Understanding Swap()</vt:lpstr>
      <vt:lpstr>Understanding Swap()</vt:lpstr>
      <vt:lpstr>Understanding Swap()</vt:lpstr>
      <vt:lpstr>Understanding Swap()</vt:lpstr>
      <vt:lpstr>Simple Memory Addressing Modes</vt:lpstr>
      <vt:lpstr>Complete Memory Addressing Modes</vt:lpstr>
      <vt:lpstr>Address Computation Examples</vt:lpstr>
      <vt:lpstr>Today: Machine Programming I: Basics</vt:lpstr>
      <vt:lpstr>Address Computation Instruction</vt:lpstr>
      <vt:lpstr>Some Arithmetic Operations</vt:lpstr>
      <vt:lpstr>Some Arithmetic Operations</vt:lpstr>
      <vt:lpstr>Arithmetic Expression Example</vt:lpstr>
      <vt:lpstr>Understanding Arithmetic Expression Example</vt:lpstr>
      <vt:lpstr>Machine Programming I: Summary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Introduction to Computer Systems 15-213/18-213 </dc:title>
  <dc:subject/>
  <dc:creator>Markus Pueschel</dc:creator>
  <cp:keywords/>
  <dc:description/>
  <cp:lastModifiedBy>Admin</cp:lastModifiedBy>
  <cp:revision>661</cp:revision>
  <cp:lastPrinted>2011-09-12T20:37:42Z</cp:lastPrinted>
  <dcterms:created xsi:type="dcterms:W3CDTF">2012-09-11T15:51:41Z</dcterms:created>
  <dcterms:modified xsi:type="dcterms:W3CDTF">2018-08-19T13:46:48Z</dcterms:modified>
  <cp:category/>
</cp:coreProperties>
</file>