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47"/>
  </p:notesMasterIdLst>
  <p:sldIdLst>
    <p:sldId id="317" r:id="rId5"/>
    <p:sldId id="344" r:id="rId6"/>
    <p:sldId id="284" r:id="rId7"/>
    <p:sldId id="285" r:id="rId8"/>
    <p:sldId id="286" r:id="rId9"/>
    <p:sldId id="287" r:id="rId10"/>
    <p:sldId id="288" r:id="rId11"/>
    <p:sldId id="364" r:id="rId12"/>
    <p:sldId id="289" r:id="rId13"/>
    <p:sldId id="350" r:id="rId14"/>
    <p:sldId id="293" r:id="rId15"/>
    <p:sldId id="295" r:id="rId16"/>
    <p:sldId id="366" r:id="rId17"/>
    <p:sldId id="301" r:id="rId18"/>
    <p:sldId id="332" r:id="rId19"/>
    <p:sldId id="302" r:id="rId20"/>
    <p:sldId id="304" r:id="rId21"/>
    <p:sldId id="351" r:id="rId22"/>
    <p:sldId id="306" r:id="rId23"/>
    <p:sldId id="307" r:id="rId24"/>
    <p:sldId id="309" r:id="rId25"/>
    <p:sldId id="312" r:id="rId26"/>
    <p:sldId id="368" r:id="rId27"/>
    <p:sldId id="367" r:id="rId28"/>
    <p:sldId id="369" r:id="rId29"/>
    <p:sldId id="336" r:id="rId30"/>
    <p:sldId id="338" r:id="rId31"/>
    <p:sldId id="370" r:id="rId32"/>
    <p:sldId id="339" r:id="rId33"/>
    <p:sldId id="365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71" r:id="rId45"/>
    <p:sldId id="324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31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Machine-Level Programming II: Control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15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-</a:t>
            </a:r>
            <a:r>
              <a:rPr lang="en-US" sz="200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213: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Introduction to Computer Systems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6</a:t>
            </a:r>
            <a:r>
              <a:rPr lang="en-US" sz="2000" baseline="30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Lecture,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Sep. 17, 2015</a:t>
            </a:r>
            <a:endParaRPr lang="en-US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</a:t>
            </a:r>
            <a:r>
              <a:rPr lang="en-US" dirty="0" smtClean="0"/>
              <a:t>Example (Old Style)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# x &lt;= 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Generation</a:t>
            </a:r>
          </a:p>
          <a:p>
            <a:pPr marL="279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Expressing with </a:t>
            </a:r>
            <a:r>
              <a:rPr lang="en-US" dirty="0" err="1" smtClean="0"/>
              <a:t>Goto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C allows </a:t>
            </a:r>
            <a:r>
              <a:rPr lang="en-US" b="1" dirty="0" err="1" smtClean="0">
                <a:latin typeface="Courier New"/>
                <a:cs typeface="Courier New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Jump to position designated by label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</a:t>
            </a:r>
            <a:r>
              <a:rPr lang="en-US" dirty="0" smtClean="0"/>
              <a:t>Translation (Using Branches)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 smtClean="0"/>
              <a:t>Create </a:t>
            </a:r>
            <a:r>
              <a:rPr lang="en-US" dirty="0"/>
              <a:t>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result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dirty="0" smtClean="0"/>
              <a:t>if (Test)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Src</a:t>
            </a:r>
            <a:endParaRPr lang="en-US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tries to use them</a:t>
            </a:r>
          </a:p>
          <a:p>
            <a:pPr marL="838200" lvl="2"/>
            <a:r>
              <a:rPr lang="en-US" dirty="0" smtClean="0"/>
              <a:t>But, only when known to be safe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moves do not require control transfer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</a:t>
            </a:r>
            <a:endParaRPr lang="en-US" dirty="0"/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  <a:endParaRPr lang="tr-TR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  <a:endParaRPr lang="tr-TR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Bad Cases for </a:t>
            </a:r>
            <a:r>
              <a:rPr lang="en-US" dirty="0"/>
              <a:t>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51062"/>
            <a:ext cx="4724400" cy="609600"/>
          </a:xfrm>
          <a:ln/>
        </p:spPr>
        <p:txBody>
          <a:bodyPr/>
          <a:lstStyle/>
          <a:p>
            <a:r>
              <a:rPr lang="en-US" sz="2000" dirty="0"/>
              <a:t>Both values get </a:t>
            </a:r>
            <a:r>
              <a:rPr lang="en-US" sz="2000" dirty="0" smtClean="0"/>
              <a:t>computed</a:t>
            </a:r>
          </a:p>
          <a:p>
            <a:r>
              <a:rPr lang="en-US" sz="2000" dirty="0" smtClean="0"/>
              <a:t>Only makes sense when computations are very simple</a:t>
            </a:r>
            <a:endParaRPr lang="en-US" sz="2000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276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2846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60372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Control</a:t>
            </a:r>
            <a:r>
              <a:rPr lang="en-US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</a:t>
            </a:r>
            <a:r>
              <a:rPr lang="en-US" dirty="0">
                <a:solidFill>
                  <a:srgbClr val="000000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600" y="43434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L2:			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%rdi,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“Jump-to-middle” translation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-</a:t>
            </a:r>
            <a:r>
              <a:rPr lang="en-US" b="1" dirty="0" err="1" smtClean="0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</a:t>
            </a:r>
            <a:r>
              <a:rPr lang="en-US" dirty="0" err="1" smtClean="0"/>
              <a:t>goto</a:t>
            </a:r>
            <a:r>
              <a:rPr lang="en-US" dirty="0" smtClean="0"/>
              <a:t> starts loop at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 smtClean="0"/>
              <a:t>“Do-while” conversion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–O1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conditional guards entrance to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For-While Conversion</a:t>
            </a:r>
            <a:endParaRPr 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 (</a:t>
            </a:r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Loop</a:t>
            </a:r>
            <a:r>
              <a:rPr lang="en-US" dirty="0" smtClean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</a:t>
            </a:r>
            <a:r>
              <a:rPr lang="en-US" dirty="0" smtClean="0"/>
              <a:t>(x86-64, </a:t>
            </a:r>
            <a:r>
              <a:rPr lang="en-US" dirty="0"/>
              <a:t>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r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Control</a:t>
            </a:r>
            <a:r>
              <a:rPr lang="en-US" b="1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 range of values takes default?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3340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066800" y="5410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        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</a:t>
            </a:r>
            <a:r>
              <a:rPr lang="en-US" dirty="0" smtClean="0"/>
              <a:t>8 </a:t>
            </a:r>
            <a:r>
              <a:rPr lang="en-US" dirty="0"/>
              <a:t>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pPr marL="552450" lvl="1"/>
            <a:r>
              <a:rPr lang="en-US" dirty="0"/>
              <a:t>Must scale by factor of </a:t>
            </a:r>
            <a:r>
              <a:rPr lang="en-US" dirty="0" smtClean="0"/>
              <a:t>8 (addresses are 8 bytes)</a:t>
            </a:r>
            <a:endParaRPr lang="en-US" dirty="0"/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743200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2146300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906713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670300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905250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4159250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1)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case 1:	  // .L3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Handling Fall-Through</a:t>
            </a:r>
            <a:endParaRPr 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2, x == 3)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L6 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3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39769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Implicitly </a:t>
            </a:r>
            <a:r>
              <a:rPr lang="en-US" dirty="0"/>
              <a:t>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 smtClean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Not </a:t>
            </a:r>
            <a:r>
              <a:rPr lang="en-US" dirty="0"/>
              <a:t>set by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instruction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5, x == 6, default)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Case 5,6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Default: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$2,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// .L7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// 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 smtClean="0"/>
              <a:t>switch</a:t>
            </a:r>
            <a:endParaRPr lang="en-US" dirty="0"/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</a:t>
            </a:r>
            <a:r>
              <a:rPr lang="en-US" dirty="0" smtClean="0"/>
              <a:t>jump (via jump tables)</a:t>
            </a:r>
            <a:endParaRPr lang="en-US" dirty="0"/>
          </a:p>
          <a:p>
            <a:pPr marL="546100" lvl="1"/>
            <a:r>
              <a:rPr lang="en-US" dirty="0" smtClean="0"/>
              <a:t>Compiler generates code sequence </a:t>
            </a:r>
            <a:r>
              <a:rPr lang="en-US" dirty="0"/>
              <a:t>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</a:t>
            </a:r>
            <a:r>
              <a:rPr lang="en-US" dirty="0" smtClean="0"/>
              <a:t>oops </a:t>
            </a:r>
            <a:r>
              <a:rPr lang="en-US" dirty="0"/>
              <a:t>converted to do-while </a:t>
            </a:r>
            <a:r>
              <a:rPr lang="en-US" dirty="0" smtClean="0"/>
              <a:t>or jump-to-middle form</a:t>
            </a:r>
            <a:endParaRPr lang="en-US" dirty="0"/>
          </a:p>
          <a:p>
            <a:pPr marL="546100" lvl="1"/>
            <a:r>
              <a:rPr lang="en-US" dirty="0" smtClean="0"/>
              <a:t>Large </a:t>
            </a:r>
            <a:r>
              <a:rPr lang="en-US" dirty="0"/>
              <a:t>switch statements use jump tables</a:t>
            </a:r>
          </a:p>
          <a:p>
            <a:pPr marL="546100" lvl="1"/>
            <a:r>
              <a:rPr lang="en-US" dirty="0"/>
              <a:t>Sparse switch statements may use decision </a:t>
            </a:r>
            <a:r>
              <a:rPr lang="en-US" dirty="0" smtClean="0"/>
              <a:t>trees (if-</a:t>
            </a:r>
            <a:r>
              <a:rPr lang="en-US" dirty="0" err="1" smtClean="0"/>
              <a:t>elseif</a:t>
            </a:r>
            <a:r>
              <a:rPr lang="en-US" dirty="0" smtClean="0"/>
              <a:t>-</a:t>
            </a:r>
            <a:r>
              <a:rPr lang="en-US" dirty="0" err="1" smtClean="0"/>
              <a:t>elseif</a:t>
            </a:r>
            <a:r>
              <a:rPr lang="en-US" dirty="0" smtClean="0"/>
              <a:t>-else)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pPr marL="552450" lvl="1"/>
            <a:r>
              <a:rPr lang="en-US" dirty="0"/>
              <a:t>Conditional </a:t>
            </a:r>
            <a:r>
              <a:rPr lang="en-US" dirty="0" smtClean="0"/>
              <a:t>branches &amp; conditional moves</a:t>
            </a:r>
            <a:endParaRPr lang="en-US" dirty="0"/>
          </a:p>
          <a:p>
            <a:pPr marL="552450" lvl="1"/>
            <a:r>
              <a:rPr lang="en-US" dirty="0" smtClean="0"/>
              <a:t>Loops</a:t>
            </a:r>
          </a:p>
          <a:p>
            <a:pPr marL="552450" lvl="1"/>
            <a:r>
              <a:rPr lang="en-US" dirty="0" smtClean="0"/>
              <a:t>Switch statements</a:t>
            </a:r>
            <a:endParaRPr lang="en-US" dirty="0"/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 smtClean="0"/>
              <a:t>Stack</a:t>
            </a:r>
            <a:endParaRPr lang="en-US" dirty="0"/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 smtClean="0"/>
          </a:p>
          <a:p>
            <a:pPr marL="603250" lvl="2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</a:t>
            </a:r>
            <a:r>
              <a:rPr lang="en-US" dirty="0" smtClean="0"/>
              <a:t> low-order byte of destination to 0 or 1 based </a:t>
            </a:r>
            <a:r>
              <a:rPr lang="en-US" dirty="0"/>
              <a:t>on combinations of condition </a:t>
            </a:r>
            <a:r>
              <a:rPr lang="en-US" dirty="0" smtClean="0"/>
              <a:t>codes</a:t>
            </a:r>
          </a:p>
          <a:p>
            <a:pPr marL="552450" lvl="1"/>
            <a:r>
              <a:rPr lang="en-US" dirty="0" smtClean="0"/>
              <a:t>Does not alter remaining 7 bytes</a:t>
            </a:r>
          </a:p>
          <a:p>
            <a:pPr marL="552450" lvl="1"/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r8b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r9b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r10b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r11b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r12b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r13b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r14b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r15b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</a:t>
            </a:r>
            <a:r>
              <a:rPr lang="en-US" dirty="0" smtClean="0"/>
              <a:t>addressable </a:t>
            </a:r>
            <a:r>
              <a:rPr lang="en-US" dirty="0"/>
              <a:t>byte registers</a:t>
            </a:r>
          </a:p>
          <a:p>
            <a:pPr marL="552450" lvl="1"/>
            <a:r>
              <a:rPr lang="en-US" dirty="0"/>
              <a:t>Does not alter remaining </a:t>
            </a:r>
            <a:r>
              <a:rPr lang="en-US" dirty="0" smtClean="0"/>
              <a:t>bytes</a:t>
            </a:r>
            <a:endParaRPr lang="en-US" dirty="0"/>
          </a:p>
          <a:p>
            <a:pPr marL="552450" lvl="1"/>
            <a:r>
              <a:rPr lang="en-US" dirty="0"/>
              <a:t>Typically use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 smtClean="0"/>
              <a:t> </a:t>
            </a:r>
            <a:r>
              <a:rPr lang="en-US" dirty="0"/>
              <a:t>to finish </a:t>
            </a:r>
            <a:r>
              <a:rPr lang="en-US" dirty="0" smtClean="0"/>
              <a:t>job</a:t>
            </a:r>
          </a:p>
          <a:p>
            <a:pPr marL="838200" lvl="2"/>
            <a:r>
              <a:rPr lang="en-US" dirty="0" smtClean="0"/>
              <a:t>32-bit instructions also set upper 32 bits to 0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22444</TotalTime>
  <Pages>0</Pages>
  <Words>3077</Words>
  <Characters>0</Characters>
  <Application>Microsoft Office PowerPoint</Application>
  <PresentationFormat>On-screen Show (4:3)</PresentationFormat>
  <Lines>0</Lines>
  <Paragraphs>956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64" baseType="lpstr">
      <vt:lpstr>Gill Sans</vt:lpstr>
      <vt:lpstr>Lucida Grande</vt:lpstr>
      <vt:lpstr>Monaco</vt:lpstr>
      <vt:lpstr>ＭＳ Ｐゴシック</vt:lpstr>
      <vt:lpstr>ヒラギノ角ゴ ProN W3</vt:lpstr>
      <vt:lpstr>ヒラギノ角ゴ ProN W6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Times New Roman</vt:lpstr>
      <vt:lpstr>Wingdings</vt:lpstr>
      <vt:lpstr>Wingdings 2</vt:lpstr>
      <vt:lpstr>Title Slide</vt:lpstr>
      <vt:lpstr>Title and Content: Build</vt:lpstr>
      <vt:lpstr>Title and Content</vt:lpstr>
      <vt:lpstr>Title Only</vt:lpstr>
      <vt:lpstr>Machine-Level Programming II: Control  15-213: Introduction to Computer Systems 6th Lecture, Sep. 17, 2015</vt:lpstr>
      <vt:lpstr>Today</vt:lpstr>
      <vt:lpstr>Processor State (x86-64, Partial)</vt:lpstr>
      <vt:lpstr>Condition Codes (Implicit Setting)</vt:lpstr>
      <vt:lpstr>Condition Codes (Explicit Setting: Compare)</vt:lpstr>
      <vt:lpstr>Condition Codes (Explicit Setting: Test)</vt:lpstr>
      <vt:lpstr>Reading Condition Codes</vt:lpstr>
      <vt:lpstr>x86-64 Integer Registers</vt:lpstr>
      <vt:lpstr>Reading Condition Codes (Cont.)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Today</vt:lpstr>
      <vt:lpstr>“Do-While” Loop Example</vt:lpstr>
      <vt:lpstr>“Do-While” Loop Compilation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1054</cp:revision>
  <cp:lastPrinted>2013-09-12T14:46:51Z</cp:lastPrinted>
  <dcterms:created xsi:type="dcterms:W3CDTF">2012-09-13T15:33:55Z</dcterms:created>
  <dcterms:modified xsi:type="dcterms:W3CDTF">2018-08-19T13:47:27Z</dcterms:modified>
</cp:coreProperties>
</file>