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25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  <p:sldId id="926" r:id="rId33"/>
    <p:sldId id="920" r:id="rId34"/>
    <p:sldId id="921" r:id="rId35"/>
    <p:sldId id="922" r:id="rId36"/>
    <p:sldId id="923" r:id="rId37"/>
    <p:sldId id="924" r:id="rId38"/>
    <p:sldId id="927" r:id="rId39"/>
    <p:sldId id="928" r:id="rId40"/>
    <p:sldId id="932" r:id="rId41"/>
    <p:sldId id="933" r:id="rId42"/>
    <p:sldId id="934" r:id="rId43"/>
    <p:sldId id="935" r:id="rId44"/>
    <p:sldId id="936" r:id="rId45"/>
    <p:sldId id="937" r:id="rId46"/>
    <p:sldId id="938" r:id="rId47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1" autoAdjust="0"/>
    <p:restoredTop sz="98462" autoAdjust="0"/>
  </p:normalViewPr>
  <p:slideViewPr>
    <p:cSldViewPr snapToObjects="1">
      <p:cViewPr>
        <p:scale>
          <a:sx n="147" d="100"/>
          <a:sy n="147" d="100"/>
        </p:scale>
        <p:origin x="-156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Data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15-213: Introduction to Computer Systems</a:t>
            </a:r>
            <a:r>
              <a:rPr lang="en-US" b="0" dirty="0" smtClean="0">
                <a:latin typeface="Calibri" pitchFamily="-96" charset="0"/>
              </a:rPr>
              <a:t/>
            </a:r>
            <a:br>
              <a:rPr lang="en-US" b="0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8</a:t>
            </a:r>
            <a:r>
              <a:rPr lang="en-US" sz="2000" b="0" baseline="30000" dirty="0" smtClean="0">
                <a:latin typeface="Calibri" pitchFamily="-96" charset="0"/>
              </a:rPr>
              <a:t>th</a:t>
            </a:r>
            <a:r>
              <a:rPr lang="en-US" sz="2000" b="0" dirty="0" smtClean="0">
                <a:latin typeface="Calibri" pitchFamily="-96" charset="0"/>
              </a:rPr>
              <a:t> Lecture, Sep. 24, 2015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 smtClean="0">
                <a:latin typeface="Calibri" pitchFamily="-96" charset="0"/>
              </a:rPr>
              <a:t>Instructors:</a:t>
            </a:r>
            <a:r>
              <a:rPr lang="en-US" dirty="0" smtClean="0">
                <a:latin typeface="Calibri" pitchFamily="-96" charset="0"/>
              </a:rPr>
              <a:t> </a:t>
            </a:r>
          </a:p>
          <a:p>
            <a:r>
              <a:rPr lang="en-US" dirty="0" smtClean="0">
                <a:latin typeface="Calibri" pitchFamily="-96" charset="0"/>
              </a:rPr>
              <a:t>Randal E. Bryant and David R. </a:t>
            </a:r>
            <a:r>
              <a:rPr lang="en-US" dirty="0" err="1" smtClean="0">
                <a:latin typeface="Calibri" pitchFamily="-96" charset="0"/>
              </a:rPr>
              <a:t>O’Hallaron</a:t>
            </a:r>
            <a:endParaRPr lang="en-US" dirty="0" smtClean="0"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22805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639763"/>
                <a:gridCol w="639762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741362"/>
                <a:gridCol w="741363"/>
                <a:gridCol w="247650"/>
                <a:gridCol w="493712"/>
                <a:gridCol w="493713"/>
                <a:gridCol w="247650"/>
                <a:gridCol w="741362"/>
                <a:gridCol w="741363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x87 FP</a:t>
            </a:r>
          </a:p>
          <a:p>
            <a:pPr lvl="2"/>
            <a:r>
              <a:rPr lang="en-US" dirty="0" smtClean="0"/>
              <a:t>Legacy, very ugly</a:t>
            </a:r>
          </a:p>
          <a:p>
            <a:pPr lvl="1"/>
            <a:r>
              <a:rPr lang="en-US" dirty="0" smtClean="0"/>
              <a:t>SSE FP</a:t>
            </a:r>
          </a:p>
          <a:p>
            <a:pPr lvl="2"/>
            <a:r>
              <a:rPr lang="en-US" dirty="0" smtClean="0"/>
              <a:t>Supported by Shark machines</a:t>
            </a:r>
          </a:p>
          <a:p>
            <a:pPr lvl="2"/>
            <a:r>
              <a:rPr lang="en-US" dirty="0" smtClean="0"/>
              <a:t>Special case use of vector instructions</a:t>
            </a:r>
          </a:p>
          <a:p>
            <a:pPr lvl="1"/>
            <a:r>
              <a:rPr lang="en-US" dirty="0" smtClean="0"/>
              <a:t>AVX FP</a:t>
            </a:r>
          </a:p>
          <a:p>
            <a:pPr lvl="2"/>
            <a:r>
              <a:rPr lang="en-US" dirty="0" smtClean="0"/>
              <a:t>Newest version</a:t>
            </a:r>
          </a:p>
          <a:p>
            <a:pPr lvl="2"/>
            <a:r>
              <a:rPr lang="en-US" dirty="0" smtClean="0"/>
              <a:t>Similar to SSE</a:t>
            </a:r>
          </a:p>
          <a:p>
            <a:pPr lvl="2"/>
            <a:r>
              <a:rPr lang="en-US" dirty="0" smtClean="0"/>
              <a:t>Documented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xmm0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</a:t>
              </a:r>
              <a:r>
                <a:rPr lang="en-US" sz="2000" dirty="0" smtClean="0">
                  <a:latin typeface="Courier New" charset="0"/>
                </a:rPr>
                <a:t>xmm0,</a:t>
              </a:r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latin typeface="Courier New" charset="0"/>
                </a:rPr>
                <a:t>addsd</a:t>
              </a:r>
              <a:r>
                <a:rPr lang="en-US" sz="2000" dirty="0" smtClean="0">
                  <a:latin typeface="Courier New" charset="0"/>
                </a:rPr>
                <a:t> </a:t>
              </a:r>
              <a:r>
                <a:rPr lang="en-US" sz="2000" dirty="0">
                  <a:latin typeface="Courier New" charset="0"/>
                </a:rPr>
                <a:t>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 smtClean="0"/>
              <a:t>Arguments passed in 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 smtClean="0"/>
          </a:p>
          <a:p>
            <a:r>
              <a:rPr lang="en-US" dirty="0" smtClean="0"/>
              <a:t>All XMM registers caller-saved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addss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</a:t>
            </a:r>
            <a:r>
              <a:rPr lang="en-US" sz="1800" dirty="0" smtClean="0">
                <a:latin typeface="Courier New" pitchFamily="-96" charset="0"/>
              </a:rPr>
              <a:t>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Memory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 smtClean="0"/>
              <a:t>Integer (and pointer) arguments passed in regular registers</a:t>
            </a:r>
          </a:p>
          <a:p>
            <a:r>
              <a:rPr lang="en-US" dirty="0" smtClean="0"/>
              <a:t>FP values passed in XMM registers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mov</a:t>
            </a:r>
            <a:r>
              <a:rPr lang="en-US" dirty="0" smtClean="0"/>
              <a:t> instructions to move between XMM registers, and between memory and XMM registers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</a:t>
            </a:r>
            <a:r>
              <a:rPr lang="ro-RO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ro-RO" sz="1800" dirty="0" smtClean="0">
                <a:latin typeface="Courier New" pitchFamily="-96" charset="0"/>
              </a:rPr>
              <a:t>{</a:t>
            </a:r>
            <a:endParaRPr lang="ro-RO" sz="1800" dirty="0">
              <a:latin typeface="Courier New" pitchFamily="-96" charset="0"/>
            </a:endParaRP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p in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movapd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Copy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</a:t>
            </a:r>
            <a:r>
              <a:rPr lang="en-US" sz="1800" dirty="0" smtClean="0">
                <a:latin typeface="Courier New" pitchFamily="-96" charset="0"/>
              </a:rPr>
              <a:t>xmm0  # x = *p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t = x +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)  # *p = 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FP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 smtClean="0"/>
              <a:t>Lots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Different operations, different formats, ...</a:t>
            </a:r>
          </a:p>
          <a:p>
            <a:r>
              <a:rPr lang="en-US" dirty="0" smtClean="0"/>
              <a:t>Floating-point comparisons</a:t>
            </a:r>
          </a:p>
          <a:p>
            <a:pPr lvl="1"/>
            <a:r>
              <a:rPr lang="en-US" dirty="0" smtClean="0"/>
              <a:t>Instructions </a:t>
            </a:r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Set condition codes CF, ZF, and PF</a:t>
            </a:r>
          </a:p>
          <a:p>
            <a:r>
              <a:rPr lang="en-US" dirty="0" smtClean="0"/>
              <a:t>Using constant values</a:t>
            </a:r>
          </a:p>
          <a:p>
            <a:pPr lvl="1"/>
            <a:r>
              <a:rPr lang="en-US" dirty="0" smtClean="0"/>
              <a:t>Set XMM0 register to 0 with instruction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 smtClean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21633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56003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621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 xmlns:p14="http://schemas.microsoft.com/office/powerpoint/2010/main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A2/A4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841699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97782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alibri"/>
                          <a:cs typeface="Calibri"/>
                        </a:rPr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Courier New"/>
                <a:cs typeface="Courier New"/>
              </a:rPr>
              <a:t>A2/A4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Courier New"/>
                  <a:cs typeface="Courier New"/>
                </a:rPr>
                <a:t>A5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 smtClean="0">
                    <a:latin typeface="Courier New"/>
                    <a:cs typeface="Courier New"/>
                  </a:rPr>
                  <a:t>A3</a:t>
                </a:r>
                <a:endParaRPr lang="en-US" sz="16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71693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42715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20191</TotalTime>
  <Words>4455</Words>
  <Application>Microsoft Macintosh PowerPoint</Application>
  <PresentationFormat>On-screen Show (4:3)</PresentationFormat>
  <Paragraphs>1197</Paragraphs>
  <Slides>46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template2007</vt:lpstr>
      <vt:lpstr>Machine-Level Programming IV: Data  15-213: Introduction to Computer Systems 8th Lecture, Sep. 24, 2015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745</cp:revision>
  <cp:lastPrinted>2014-09-18T08:14:12Z</cp:lastPrinted>
  <dcterms:created xsi:type="dcterms:W3CDTF">2012-09-20T14:26:38Z</dcterms:created>
  <dcterms:modified xsi:type="dcterms:W3CDTF">2015-09-26T20:58:47Z</dcterms:modified>
</cp:coreProperties>
</file>