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1308" r:id="rId3"/>
    <p:sldId id="1337" r:id="rId4"/>
    <p:sldId id="1324" r:id="rId5"/>
    <p:sldId id="1243" r:id="rId6"/>
    <p:sldId id="1290" r:id="rId7"/>
    <p:sldId id="1291" r:id="rId8"/>
    <p:sldId id="1292" r:id="rId9"/>
    <p:sldId id="1293" r:id="rId10"/>
    <p:sldId id="1294" r:id="rId11"/>
    <p:sldId id="1300" r:id="rId12"/>
    <p:sldId id="1301" r:id="rId13"/>
    <p:sldId id="1302" r:id="rId14"/>
    <p:sldId id="1298" r:id="rId15"/>
    <p:sldId id="1257" r:id="rId16"/>
    <p:sldId id="1303" r:id="rId17"/>
    <p:sldId id="1305" r:id="rId18"/>
    <p:sldId id="1309" r:id="rId19"/>
    <p:sldId id="1323" r:id="rId20"/>
    <p:sldId id="1264" r:id="rId21"/>
    <p:sldId id="1330" r:id="rId22"/>
    <p:sldId id="1331" r:id="rId23"/>
    <p:sldId id="1332" r:id="rId24"/>
    <p:sldId id="1335" r:id="rId25"/>
    <p:sldId id="1313" r:id="rId26"/>
    <p:sldId id="1273" r:id="rId27"/>
    <p:sldId id="1274" r:id="rId28"/>
    <p:sldId id="1275" r:id="rId29"/>
    <p:sldId id="1276" r:id="rId30"/>
    <p:sldId id="1277" r:id="rId31"/>
    <p:sldId id="1278" r:id="rId32"/>
    <p:sldId id="1279" r:id="rId33"/>
    <p:sldId id="1280" r:id="rId34"/>
    <p:sldId id="1281" r:id="rId35"/>
    <p:sldId id="1282" r:id="rId36"/>
    <p:sldId id="1314" r:id="rId37"/>
    <p:sldId id="1322" r:id="rId38"/>
    <p:sldId id="1315" r:id="rId39"/>
    <p:sldId id="1316" r:id="rId40"/>
    <p:sldId id="1317" r:id="rId41"/>
    <p:sldId id="1318" r:id="rId42"/>
    <p:sldId id="1319" r:id="rId43"/>
    <p:sldId id="1320" r:id="rId44"/>
    <p:sldId id="1321" r:id="rId45"/>
    <p:sldId id="1336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2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186" y="48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</c:ser>
        <c:bandFmts/>
        <c:axId val="-228951472"/>
        <c:axId val="-228939504"/>
        <c:axId val="-188760272"/>
      </c:surface3DChart>
      <c:catAx>
        <c:axId val="-228951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28939504"/>
        <c:crosses val="autoZero"/>
        <c:auto val="1"/>
        <c:lblAlgn val="ctr"/>
        <c:lblOffset val="100"/>
        <c:noMultiLvlLbl val="0"/>
      </c:catAx>
      <c:valAx>
        <c:axId val="-22893950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28951472"/>
        <c:crosses val="autoZero"/>
        <c:crossBetween val="midCat"/>
        <c:majorUnit val="2000"/>
        <c:minorUnit val="500"/>
      </c:valAx>
      <c:serAx>
        <c:axId val="-1887602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2893950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28938960"/>
        <c:axId val="-228942768"/>
      </c:lineChart>
      <c:catAx>
        <c:axId val="-228938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28942768"/>
        <c:crossesAt val="0"/>
        <c:auto val="1"/>
        <c:lblAlgn val="ctr"/>
        <c:lblOffset val="100"/>
        <c:noMultiLvlLbl val="0"/>
      </c:catAx>
      <c:valAx>
        <c:axId val="-228942768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28938960"/>
        <c:crosses val="autoZero"/>
        <c:crossBetween val="between"/>
        <c:minorUnit val="1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5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11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75619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65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3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3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5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1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8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0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6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559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3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8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4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Cache Memories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12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8,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Simulation</a:t>
            </a: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M</a:t>
            </a:r>
            <a:r>
              <a:rPr lang="en-US" sz="2000" b="0" dirty="0">
                <a:latin typeface="Calibri"/>
                <a:cs typeface="Calibri"/>
              </a:rPr>
              <a:t>=16 </a:t>
            </a:r>
            <a:r>
              <a:rPr lang="en-US" sz="2000" b="0" dirty="0" smtClean="0">
                <a:latin typeface="Calibri"/>
                <a:cs typeface="Calibri"/>
              </a:rPr>
              <a:t>bytes (4-bit addresses), </a:t>
            </a:r>
            <a:r>
              <a:rPr lang="en-US" sz="2000" b="0" dirty="0">
                <a:latin typeface="Calibri"/>
                <a:cs typeface="Calibri"/>
              </a:rPr>
              <a:t>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Address </a:t>
            </a:r>
            <a:r>
              <a:rPr lang="en-US" sz="2000" b="0" dirty="0">
                <a:latin typeface="Calibri"/>
                <a:cs typeface="Calibri"/>
              </a:rPr>
              <a:t>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Tag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Block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 smtClean="0"/>
              <a:t>2-Way Set Associative Cache Simulation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Block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Write-through </a:t>
            </a:r>
            <a:r>
              <a:rPr lang="en-GB" dirty="0" smtClean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Write-back </a:t>
            </a:r>
            <a:r>
              <a:rPr lang="en-GB" dirty="0" smtClean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Write-allocate </a:t>
            </a:r>
            <a:r>
              <a:rPr lang="en-GB" dirty="0" smtClean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No-write-allocate </a:t>
            </a:r>
            <a:r>
              <a:rPr lang="en-GB" dirty="0" smtClean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Intel Core i7 Cache Hierarchy</a:t>
            </a:r>
            <a:endParaRPr lang="en-US" dirty="0"/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L1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 and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 cycles</a:t>
            </a:r>
          </a:p>
          <a:p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Block size</a:t>
            </a:r>
            <a:r>
              <a:rPr lang="en-US" sz="1800" b="0" dirty="0" smtClean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line in the cache to the processor</a:t>
            </a:r>
          </a:p>
          <a:p>
            <a:pPr lvl="2"/>
            <a:r>
              <a:rPr lang="en-GB" dirty="0" smtClean="0"/>
              <a:t>includes time to determine whether the line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4 clock cycle for L1</a:t>
            </a:r>
          </a:p>
          <a:p>
            <a:pPr lvl="2"/>
            <a:r>
              <a:rPr lang="en-GB" dirty="0" smtClean="0"/>
              <a:t>10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Stride-1 reference 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 smtClean="0"/>
              <a:t>Performance impact of caches</a:t>
            </a:r>
          </a:p>
          <a:p>
            <a:pPr lvl="1"/>
            <a:r>
              <a:rPr lang="en-US" dirty="0" smtClean="0"/>
              <a:t>The memory mountain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Global array to traverse */</a:t>
            </a:r>
          </a:p>
          <a:p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/* test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array “data” with stride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of "stride", using </a:t>
            </a:r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*        using 4x4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5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 smtClean="0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*2,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*3,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 smtClean="0">
                <a:latin typeface="Courier New"/>
                <a:cs typeface="Courier New"/>
              </a:rPr>
              <a:t>test()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with many </a:t>
            </a:r>
            <a:r>
              <a:rPr lang="en-US" sz="1800" dirty="0" smtClean="0">
                <a:latin typeface="Calibri" pitchFamily="34" charset="0"/>
              </a:rPr>
              <a:t>combinations </a:t>
            </a:r>
            <a:r>
              <a:rPr lang="en-US" sz="1800" dirty="0">
                <a:latin typeface="Calibri" pitchFamily="34" charset="0"/>
              </a:rPr>
              <a:t>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and stride: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2. Call test() again and measure the read throughput(MB/s)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529220"/>
              </p:ext>
            </p:extLst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Core i7 </a:t>
            </a:r>
            <a:r>
              <a:rPr lang="en-US" sz="1800" dirty="0" err="1" smtClean="0"/>
              <a:t>Haswell</a:t>
            </a:r>
            <a:endParaRPr lang="en-US" sz="1800" dirty="0" smtClean="0"/>
          </a:p>
          <a:p>
            <a:pPr algn="l"/>
            <a:r>
              <a:rPr lang="en-US" sz="1800" dirty="0" smtClean="0"/>
              <a:t>2.1 GHz</a:t>
            </a:r>
          </a:p>
          <a:p>
            <a:pPr algn="l"/>
            <a:r>
              <a:rPr lang="en-US" sz="1800" dirty="0" smtClean="0"/>
              <a:t>32 KB L1 d-cache</a:t>
            </a:r>
          </a:p>
          <a:p>
            <a:pPr algn="l"/>
            <a:r>
              <a:rPr lang="en-US" sz="1800" dirty="0" smtClean="0"/>
              <a:t>256 KB L2 cache</a:t>
            </a:r>
          </a:p>
          <a:p>
            <a:pPr algn="l"/>
            <a:r>
              <a:rPr lang="en-US" sz="1800" dirty="0" smtClean="0"/>
              <a:t>8 MB L3 cache</a:t>
            </a:r>
          </a:p>
          <a:p>
            <a:pPr algn="l"/>
            <a:r>
              <a:rPr lang="en-US" sz="1800" dirty="0" smtClean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x N matrices</a:t>
            </a:r>
          </a:p>
          <a:p>
            <a:pPr lvl="1"/>
            <a:r>
              <a:rPr lang="en-US" dirty="0" smtClean="0"/>
              <a:t>Matrix elements are </a:t>
            </a:r>
            <a:r>
              <a:rPr lang="en-US" dirty="0" smtClean="0">
                <a:latin typeface="Calibri"/>
                <a:cs typeface="Calibri"/>
              </a:rPr>
              <a:t>double</a:t>
            </a:r>
            <a:r>
              <a:rPr lang="en-US" dirty="0" smtClean="0">
                <a:latin typeface="+mj-lt"/>
                <a:cs typeface="Courier New"/>
              </a:rPr>
              <a:t>s</a:t>
            </a:r>
            <a:r>
              <a:rPr lang="en-US" dirty="0" smtClean="0"/>
              <a:t> (8 bytes)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0" y="402292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Block size = 32B (big enough for four </a:t>
            </a:r>
            <a:r>
              <a:rPr lang="en-US" dirty="0" smtClean="0">
                <a:latin typeface="Calibri"/>
                <a:cs typeface="Calibri"/>
              </a:rPr>
              <a:t>doubles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N;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smtClean="0"/>
              <a:t>/ </a:t>
            </a:r>
            <a:r>
              <a:rPr lang="en-US" dirty="0"/>
              <a:t>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</a:t>
            </a:r>
            <a:r>
              <a:rPr lang="en-US" b="0" dirty="0" err="1">
                <a:latin typeface="Courier New" charset="0"/>
              </a:rPr>
              <a:t>n</a:t>
            </a:r>
            <a:r>
              <a:rPr lang="en-US" b="0" dirty="0">
                <a:latin typeface="Courier New" charset="0"/>
              </a:rPr>
              <a:t>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1 (i.e. 100%)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(ijk)</a:t>
            </a:r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</a:t>
            </a:r>
            <a:r>
              <a:rPr lang="en-US" b="0" u="sng" dirty="0" smtClean="0">
                <a:latin typeface="Calibri"/>
                <a:cs typeface="Calibri"/>
              </a:rPr>
              <a:t>per inner loop iteration</a:t>
            </a:r>
            <a:r>
              <a:rPr lang="en-US" sz="2400" b="0" u="sng" dirty="0" smtClean="0">
                <a:latin typeface="Calibri"/>
                <a:cs typeface="Calibri"/>
              </a:rPr>
              <a:t>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1249" y="4219576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/>
                <a:cs typeface="Arial"/>
              </a:rPr>
              <a:t>Example Memory </a:t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 smtClean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 smtClean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blocks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retrieved from local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disks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809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425629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sz="1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8956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</a:t>
            </a:r>
            <a:r>
              <a:rPr lang="en-US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398573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2503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c[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 + j] </a:t>
            </a:r>
            <a:r>
              <a:rPr lang="en-US" sz="1600" dirty="0">
                <a:latin typeface="Courier New" pitchFamily="49" charset="0"/>
              </a:rPr>
              <a:t>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</a:t>
            </a:r>
            <a:r>
              <a:rPr lang="en-US" sz="1600" dirty="0" smtClean="0">
                <a:latin typeface="Courier New" pitchFamily="49" charset="0"/>
              </a:rPr>
              <a:t>k] * b[k*n + j];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v</a:t>
            </a:r>
            <a:r>
              <a:rPr lang="en-GB" sz="1600" b="1" dirty="0" smtClean="0">
                <a:latin typeface="Calibri" pitchFamily="34" charset="0"/>
              </a:rPr>
              <a:t>iewed as partitioned </a:t>
            </a:r>
            <a:r>
              <a:rPr lang="en-GB" sz="1600" b="1" dirty="0">
                <a:latin typeface="Calibri" pitchFamily="34" charset="0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</a:t>
            </a:r>
            <a:r>
              <a:rPr lang="en-GB" sz="1600" b="1" dirty="0" smtClean="0">
                <a:latin typeface="Calibri" pitchFamily="34" charset="0"/>
              </a:rPr>
              <a:t>in </a:t>
            </a:r>
            <a:r>
              <a:rPr lang="en-GB" sz="1600" b="1" dirty="0">
                <a:latin typeface="Calibri" pitchFamily="34" charset="0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+=B)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for (i1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i1 &lt; </a:t>
            </a:r>
            <a:r>
              <a:rPr lang="en-US" sz="1600" dirty="0" err="1" smtClean="0">
                <a:latin typeface="Courier New" pitchFamily="49" charset="0"/>
              </a:rPr>
              <a:t>i+B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for (j1 = j; j1 &lt; </a:t>
            </a:r>
            <a:r>
              <a:rPr lang="en-US" sz="1600" dirty="0" err="1" smtClean="0">
                <a:latin typeface="Courier New" pitchFamily="49" charset="0"/>
              </a:rPr>
              <a:t>j+B</a:t>
            </a:r>
            <a:r>
              <a:rPr lang="en-US" sz="1600" dirty="0" smtClean="0">
                <a:latin typeface="Courier New" pitchFamily="49" charset="0"/>
              </a:rPr>
              <a:t>; j++)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  for (k1 = k; k1 &lt; </a:t>
            </a:r>
            <a:r>
              <a:rPr lang="en-US" sz="1600" dirty="0" err="1" smtClean="0">
                <a:latin typeface="Courier New" pitchFamily="49" charset="0"/>
              </a:rPr>
              <a:t>k+B</a:t>
            </a:r>
            <a:r>
              <a:rPr lang="en-US" sz="1600" dirty="0" smtClean="0">
                <a:latin typeface="Courier New" pitchFamily="49" charset="0"/>
              </a:rPr>
              <a:t>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             c[i1*n+j1] </a:t>
            </a:r>
            <a:r>
              <a:rPr lang="en-US" sz="1600" dirty="0">
                <a:latin typeface="Courier New" pitchFamily="49" charset="0"/>
              </a:rPr>
              <a:t>+= </a:t>
            </a:r>
            <a:r>
              <a:rPr lang="en-US" sz="1600" dirty="0" smtClean="0">
                <a:latin typeface="Courier New" pitchFamily="49" charset="0"/>
              </a:rPr>
              <a:t>a[i1*n </a:t>
            </a:r>
            <a:r>
              <a:rPr lang="en-US" sz="1600" dirty="0">
                <a:latin typeface="Courier New" pitchFamily="49" charset="0"/>
              </a:rPr>
              <a:t>+ </a:t>
            </a:r>
            <a:r>
              <a:rPr lang="en-US" sz="1600" dirty="0" smtClean="0">
                <a:latin typeface="Courier New" pitchFamily="49" charset="0"/>
              </a:rPr>
              <a:t>k1]*b[k1*n + j1];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010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7354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elements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memories can have significant performance impact</a:t>
            </a:r>
          </a:p>
          <a:p>
            <a:endParaRPr lang="en-US" dirty="0" smtClean="0"/>
          </a:p>
          <a:p>
            <a:r>
              <a:rPr lang="en-US" dirty="0" smtClean="0"/>
              <a:t>You can write your programs to exploit this!</a:t>
            </a:r>
          </a:p>
          <a:p>
            <a:pPr lvl="1"/>
            <a:r>
              <a:rPr lang="en-US" dirty="0" smtClean="0"/>
              <a:t>Focus on the inner loops, where bulk of computations and memory accesses occur. </a:t>
            </a:r>
          </a:p>
          <a:p>
            <a:pPr lvl="1"/>
            <a:r>
              <a:rPr lang="en-US" dirty="0" smtClean="0"/>
              <a:t>Try to maximize spatial locality by reading data objects with sequentially with stride 1.</a:t>
            </a:r>
          </a:p>
          <a:p>
            <a:pPr lvl="1"/>
            <a:r>
              <a:rPr lang="en-US" dirty="0" smtClean="0"/>
              <a:t>Try to maximize temporal locality by using a data object as often as possible once it’s read from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Memories</a:t>
            </a:r>
            <a:endParaRPr lang="en-US" dirty="0"/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ache memories </a:t>
            </a:r>
            <a:r>
              <a:rPr lang="en-US" dirty="0" smtClean="0"/>
              <a:t>are small, fast SRAM-based memories managed automatically in hardware</a:t>
            </a:r>
          </a:p>
          <a:p>
            <a:pPr lvl="1"/>
            <a:r>
              <a:rPr lang="en-US" dirty="0" smtClean="0"/>
              <a:t>Hold frequently accessed blocks of main memory</a:t>
            </a:r>
          </a:p>
          <a:p>
            <a:r>
              <a:rPr lang="en-US" smtClean="0"/>
              <a:t>CPU looks </a:t>
            </a:r>
            <a:r>
              <a:rPr lang="en-US" dirty="0" smtClean="0"/>
              <a:t>first for data in cache</a:t>
            </a:r>
          </a:p>
          <a:p>
            <a:r>
              <a:rPr lang="en-US" dirty="0" smtClean="0"/>
              <a:t>Typical system structure:</a:t>
            </a:r>
            <a:endParaRPr lang="en-US" dirty="0"/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 smtClean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11109</TotalTime>
  <Words>3234</Words>
  <Application>Microsoft Office PowerPoint</Application>
  <PresentationFormat>On-screen Show (4:3)</PresentationFormat>
  <Paragraphs>1017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Menlo-Regular</vt:lpstr>
      <vt:lpstr>ＭＳ Ｐゴシック</vt:lpstr>
      <vt:lpstr>msgothic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template2007</vt:lpstr>
      <vt:lpstr>Cache Memories  15-213: Introduction to Computer Systems 12th Lecture, Oct. 8, 2015</vt:lpstr>
      <vt:lpstr>Today</vt:lpstr>
      <vt:lpstr>Example Memory       Hierarchy</vt:lpstr>
      <vt:lpstr>General Cache Concept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Cache Summary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524</cp:revision>
  <cp:lastPrinted>2012-10-02T07:07:18Z</cp:lastPrinted>
  <dcterms:created xsi:type="dcterms:W3CDTF">2012-10-02T17:26:51Z</dcterms:created>
  <dcterms:modified xsi:type="dcterms:W3CDTF">2018-08-19T13:58:01Z</dcterms:modified>
</cp:coreProperties>
</file>