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42" r:id="rId2"/>
    <p:sldId id="1159" r:id="rId3"/>
    <p:sldId id="1200" r:id="rId4"/>
    <p:sldId id="1201" r:id="rId5"/>
    <p:sldId id="1202" r:id="rId6"/>
    <p:sldId id="1203" r:id="rId7"/>
    <p:sldId id="1204" r:id="rId8"/>
    <p:sldId id="1205" r:id="rId9"/>
    <p:sldId id="1206" r:id="rId10"/>
    <p:sldId id="1207" r:id="rId11"/>
    <p:sldId id="1168" r:id="rId12"/>
    <p:sldId id="1169" r:id="rId13"/>
    <p:sldId id="1170" r:id="rId14"/>
    <p:sldId id="1196" r:id="rId15"/>
    <p:sldId id="1235" r:id="rId16"/>
    <p:sldId id="1178" r:id="rId17"/>
    <p:sldId id="1179" r:id="rId18"/>
    <p:sldId id="1180" r:id="rId19"/>
    <p:sldId id="1199" r:id="rId20"/>
    <p:sldId id="1172" r:id="rId21"/>
    <p:sldId id="1173" r:id="rId22"/>
    <p:sldId id="1176" r:id="rId23"/>
    <p:sldId id="1187" r:id="rId24"/>
    <p:sldId id="1181" r:id="rId25"/>
    <p:sldId id="1182" r:id="rId26"/>
    <p:sldId id="1183" r:id="rId27"/>
    <p:sldId id="1184" r:id="rId28"/>
    <p:sldId id="1236" r:id="rId29"/>
    <p:sldId id="1185" r:id="rId30"/>
    <p:sldId id="1186" r:id="rId31"/>
    <p:sldId id="1208" r:id="rId32"/>
    <p:sldId id="1209" r:id="rId33"/>
    <p:sldId id="1210" r:id="rId34"/>
    <p:sldId id="1211" r:id="rId35"/>
    <p:sldId id="1212" r:id="rId36"/>
    <p:sldId id="1231" r:id="rId37"/>
    <p:sldId id="1223" r:id="rId38"/>
    <p:sldId id="1224" r:id="rId39"/>
    <p:sldId id="1225" r:id="rId40"/>
    <p:sldId id="1233" r:id="rId41"/>
    <p:sldId id="1215" r:id="rId42"/>
    <p:sldId id="1216" r:id="rId43"/>
    <p:sldId id="1218" r:id="rId44"/>
    <p:sldId id="1219" r:id="rId45"/>
    <p:sldId id="1220" r:id="rId46"/>
    <p:sldId id="1221" r:id="rId47"/>
    <p:sldId id="1234" r:id="rId48"/>
    <p:sldId id="1222" r:id="rId49"/>
    <p:sldId id="1230" r:id="rId50"/>
  </p:sldIdLst>
  <p:sldSz cx="9144000" cy="6858000" type="screen4x3"/>
  <p:notesSz cx="7302500" cy="9586913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89" d="100"/>
          <a:sy n="89" d="100"/>
        </p:scale>
        <p:origin x="1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8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74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6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5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24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7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3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11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39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3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45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8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97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9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7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1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6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0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5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4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7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0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4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0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Linking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13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13,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endParaRPr lang="en-US" dirty="0" smtClean="0"/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smtClean="0"/>
              <a:t>Relocatable object files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</a:t>
            </a:r>
            <a:r>
              <a:rPr lang="en-GB" dirty="0" smtClean="0"/>
              <a:t>global variables </a:t>
            </a:r>
            <a:r>
              <a:rPr lang="en-GB" dirty="0"/>
              <a:t>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1: Symbol Resolution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84797" y="1278744"/>
            <a:ext cx="1658620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09239"/>
            <a:ext cx="1643599" cy="2057398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 smtClean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400301" y="4609239"/>
            <a:ext cx="1900433" cy="1734232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 smtClean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 smtClean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1124710" y="1872734"/>
            <a:ext cx="2599770" cy="1480066"/>
            <a:chOff x="1124710" y="1872734"/>
            <a:chExt cx="2599770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0" y="2242066"/>
              <a:ext cx="1513269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Local non-static C variables vs. local static C variables</a:t>
            </a:r>
          </a:p>
          <a:p>
            <a:pPr lvl="1"/>
            <a:r>
              <a:rPr lang="en-US" dirty="0" smtClean="0"/>
              <a:t>local non-static C variables: stored on the stack </a:t>
            </a:r>
          </a:p>
          <a:p>
            <a:pPr lvl="1"/>
            <a:r>
              <a:rPr lang="en-US" dirty="0" smtClean="0"/>
              <a:t>local static C variables: stored in either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bss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smtClean="0"/>
              <a:t>or </a:t>
            </a:r>
            <a:r>
              <a:rPr lang="en-US" dirty="0" smtClean="0">
                <a:latin typeface="Courier New"/>
                <a:cs typeface="Courier New"/>
              </a:rPr>
              <a:t>.data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6013" y="2829899"/>
            <a:ext cx="3100187" cy="341850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g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Compiler allocates space in </a:t>
            </a:r>
            <a:r>
              <a:rPr lang="en-US" sz="2000" dirty="0" smtClean="0">
                <a:latin typeface="Courier New"/>
                <a:cs typeface="Courier New"/>
              </a:rPr>
              <a:t>.data </a:t>
            </a:r>
            <a:r>
              <a:rPr lang="en-US" sz="2000" dirty="0" smtClean="0">
                <a:latin typeface="Calibri" pitchFamily="34" charset="0"/>
              </a:rPr>
              <a:t>for each definition of </a:t>
            </a:r>
            <a:r>
              <a:rPr lang="en-US" sz="2000" dirty="0" smtClean="0">
                <a:latin typeface="Courier New"/>
                <a:cs typeface="Courier New"/>
              </a:rPr>
              <a:t>x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C</a:t>
            </a:r>
            <a:r>
              <a:rPr lang="en-US" sz="2000" dirty="0" smtClean="0">
                <a:latin typeface="Calibri" pitchFamily="34" charset="0"/>
              </a:rPr>
              <a:t>reates local symbols in the symbol table with unique names, e.g., </a:t>
            </a:r>
            <a:r>
              <a:rPr lang="en-US" sz="2000" dirty="0" smtClean="0">
                <a:latin typeface="Courier New"/>
                <a:cs typeface="Courier New"/>
              </a:rPr>
              <a:t>x.1</a:t>
            </a:r>
            <a:r>
              <a:rPr lang="en-US" sz="2000" dirty="0" smtClean="0">
                <a:latin typeface="Calibri" pitchFamily="34" charset="0"/>
              </a:rPr>
              <a:t> and </a:t>
            </a:r>
            <a:r>
              <a:rPr lang="en-US" sz="2000" dirty="0" smtClean="0">
                <a:latin typeface="Courier New"/>
                <a:cs typeface="Courier New"/>
              </a:rPr>
              <a:t>x.2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How Linker Resolves Duplicate Symbol Definitions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Given a strong symbol and multiple weak symbols, choose the strong symbol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 smtClean="0">
                <a:latin typeface="Calibri" pitchFamily="34" charset="0"/>
                <a:ea typeface="msgothic" charset="0"/>
                <a:cs typeface="msgothic" charset="0"/>
              </a:rPr>
              <a:t>will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reference an external global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study: Library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interpositioning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2: Relocation</a:t>
            </a:r>
            <a:endParaRPr lang="en-GB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dirty="0" smtClean="0">
                  <a:latin typeface="Calibri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dirty="0" smtClean="0">
                  <a:latin typeface="Courier New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Entries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07602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3" y="1219200"/>
            <a:ext cx="4072997" cy="2033507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289504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Relocated .text section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$0x2,%esi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bf 18 10 60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mov    </a:t>
            </a:r>
            <a:r>
              <a:rPr lang="sk-SK" sz="1600" dirty="0"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e8 </a:t>
            </a:r>
            <a:r>
              <a:rPr lang="en-US" sz="1600" dirty="0">
                <a:solidFill>
                  <a:schemeClr val="accent1"/>
                </a:solidFill>
                <a:latin typeface="Menlo-Regular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f3 c3                   repz retq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5943600"/>
            <a:ext cx="734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Using PC-relative addressing for sum(): 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0x4004e8</a:t>
            </a:r>
            <a:r>
              <a:rPr lang="en-US" sz="2000" dirty="0" smtClean="0">
                <a:latin typeface="Calibri" pitchFamily="34" charset="0"/>
              </a:rPr>
              <a:t> = </a:t>
            </a:r>
            <a:r>
              <a:rPr lang="en-US" sz="2000" dirty="0" smtClean="0">
                <a:solidFill>
                  <a:srgbClr val="3366FF"/>
                </a:solidFill>
                <a:latin typeface="Calibri" pitchFamily="34" charset="0"/>
              </a:rPr>
              <a:t>0x4004e3</a:t>
            </a:r>
            <a:r>
              <a:rPr lang="en-US" sz="2000" dirty="0" smtClean="0">
                <a:latin typeface="Calibri" pitchFamily="34" charset="0"/>
              </a:rPr>
              <a:t> + </a:t>
            </a:r>
            <a:r>
              <a:rPr lang="en-US" sz="2000" dirty="0" smtClean="0">
                <a:solidFill>
                  <a:srgbClr val="00CC99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</a:t>
            </a:r>
            <a:r>
              <a:rPr lang="en-US" sz="1600" dirty="0" smtClean="0">
                <a:latin typeface="Courier New"/>
                <a:cs typeface="Courier New"/>
              </a:rPr>
              <a:t>ource: </a:t>
            </a:r>
            <a:r>
              <a:rPr lang="en-US" sz="1600" dirty="0" err="1" smtClean="0">
                <a:latin typeface="Courier New"/>
                <a:cs typeface="Courier New"/>
              </a:rPr>
              <a:t>objdump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-dx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code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Old-fashioned 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4.6 MB archive </a:t>
            </a:r>
            <a:r>
              <a:rPr lang="en-GB" sz="1800" dirty="0"/>
              <a:t>of </a:t>
            </a:r>
            <a:r>
              <a:rPr lang="en-GB" sz="1800" dirty="0" smtClean="0"/>
              <a:t>1496 object </a:t>
            </a:r>
            <a:r>
              <a:rPr lang="en-GB" sz="1800" dirty="0"/>
              <a:t>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2 </a:t>
            </a:r>
            <a:r>
              <a:rPr lang="en-GB" sz="1800" dirty="0"/>
              <a:t>MB archive of </a:t>
            </a:r>
            <a:r>
              <a:rPr lang="en-GB" sz="1800" dirty="0" smtClean="0"/>
              <a:t>444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4400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 dirty="0" smtClean="0"/>
              <a:t>Linking with Static Libraries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54161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Menlo-Regular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</a:t>
            </a:r>
            <a:r>
              <a:rPr lang="ro-RO" sz="1600" dirty="0" smtClean="0">
                <a:solidFill>
                  <a:srgbClr val="9D206F"/>
                </a:solidFill>
                <a:latin typeface="Menlo-Regular"/>
              </a:rPr>
              <a:t>n”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z[0], z[1]);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+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*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6210300" y="-583168"/>
            <a:ext cx="381000" cy="42672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2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libvector.a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“c” for “compile-time”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 Program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075906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14878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Modern Solution: Shared </a:t>
            </a:r>
            <a:r>
              <a:rPr lang="en-GB" dirty="0"/>
              <a:t>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needs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 smtClean="0"/>
              <a:t>interpositioning</a:t>
            </a:r>
            <a:r>
              <a:rPr lang="en-GB" dirty="0" smtClean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prog2l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Run-time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581894" cy="50189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nl-NL" sz="1600" dirty="0">
                <a:solidFill>
                  <a:srgbClr val="C1651C"/>
                </a:solidFill>
                <a:latin typeface="Menlo-Regular"/>
              </a:rPr>
              <a:t>handle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addvec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Dynamically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load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shared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library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that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contains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dlopen(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"./libvector.so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RTLD_LAZY);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(!handle)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Get a pointer to the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function we just loaded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error);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Now we can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just like any other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z[0], z[1]);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Unload the shared library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dlclose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(handle) &lt; 0)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is a technique that allows programs to be constructed from multiple object files. </a:t>
            </a:r>
          </a:p>
          <a:p>
            <a:endParaRPr lang="en-US" dirty="0" smtClean="0"/>
          </a:p>
          <a:p>
            <a:r>
              <a:rPr lang="en-US" dirty="0" smtClean="0"/>
              <a:t>Linking can happen at different times in a program’s lifetime:</a:t>
            </a:r>
          </a:p>
          <a:p>
            <a:pPr lvl="1"/>
            <a:r>
              <a:rPr lang="en-US" dirty="0" smtClean="0"/>
              <a:t>Compile time (when a program is compiled)</a:t>
            </a:r>
          </a:p>
          <a:p>
            <a:pPr lvl="1"/>
            <a:r>
              <a:rPr lang="en-US" dirty="0" smtClean="0"/>
              <a:t>Load time (when a program is loaded into memory)</a:t>
            </a:r>
          </a:p>
          <a:p>
            <a:pPr lvl="1"/>
            <a:r>
              <a:rPr lang="en-US" dirty="0" smtClean="0"/>
              <a:t>Run time (while a program is executing)</a:t>
            </a:r>
          </a:p>
          <a:p>
            <a:pPr lvl="1"/>
            <a:endParaRPr lang="en-US" dirty="0"/>
          </a:p>
          <a:p>
            <a:r>
              <a:rPr lang="en-US" dirty="0" smtClean="0"/>
              <a:t>Understanding linking can help you avoid nasty errors and make you a </a:t>
            </a:r>
            <a:r>
              <a:rPr lang="en-US" smtClean="0"/>
              <a:t>better programmer.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</a:t>
            </a:r>
            <a:r>
              <a:rPr lang="en-GB" smtClean="0"/>
              <a:t>are statically linked </a:t>
            </a:r>
            <a:r>
              <a:rPr lang="en-GB" dirty="0" smtClean="0"/>
              <a:t>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</a:t>
            </a:r>
            <a:r>
              <a:rPr lang="en-US" dirty="0" err="1"/>
              <a:t>Posix</a:t>
            </a:r>
            <a:r>
              <a:rPr lang="en-US" dirty="0"/>
              <a:t>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</a:t>
            </a:r>
            <a:r>
              <a:rPr lang="en-US" sz="1600" dirty="0" smtClean="0"/>
              <a:t> Facebook engineering blog post at </a:t>
            </a:r>
            <a:r>
              <a:rPr lang="en-US" sz="1600" dirty="0" smtClean="0">
                <a:latin typeface="Courier New"/>
                <a:cs typeface="Courier New"/>
              </a:rPr>
              <a:t>https</a:t>
            </a:r>
            <a:r>
              <a:rPr lang="en-US" sz="1600" dirty="0">
                <a:latin typeface="Courier New"/>
                <a:cs typeface="Courier New"/>
              </a:rPr>
              <a:t>://</a:t>
            </a:r>
            <a:r>
              <a:rPr lang="en-US" sz="1600" dirty="0" err="1">
                <a:latin typeface="Courier New"/>
                <a:cs typeface="Courier New"/>
              </a:rPr>
              <a:t>code.facebook.com</a:t>
            </a:r>
            <a:r>
              <a:rPr lang="en-US" sz="1600" dirty="0">
                <a:latin typeface="Courier New"/>
                <a:cs typeface="Courier New"/>
              </a:rPr>
              <a:t>/posts/313033472212144/debugging-file-corruption-on-</a:t>
            </a:r>
            <a:r>
              <a:rPr lang="en-US" sz="1600" dirty="0" err="1">
                <a:latin typeface="Courier New"/>
                <a:cs typeface="Courier New"/>
              </a:rPr>
              <a:t>ios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 smtClean="0">
                <a:latin typeface="Courier New" charset="0"/>
              </a:rPr>
              <a:t>linux</a:t>
            </a:r>
            <a:r>
              <a:rPr lang="en-US" sz="1800" dirty="0" smtClean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smtClean="0">
                <a:latin typeface="Courier New" charset="0"/>
              </a:rPr>
              <a:t>-</a:t>
            </a:r>
            <a:r>
              <a:rPr lang="en-US" sz="1800" i="1" dirty="0" err="1" smtClean="0">
                <a:latin typeface="Courier New" charset="0"/>
              </a:rPr>
              <a:t>Og</a:t>
            </a:r>
            <a:r>
              <a:rPr lang="en-US" sz="1800" i="1" dirty="0" smtClean="0">
                <a:latin typeface="Courier New" charset="0"/>
              </a:rPr>
              <a:t> -</a:t>
            </a:r>
            <a:r>
              <a:rPr lang="en-US" sz="1800" i="1" dirty="0">
                <a:latin typeface="Courier New" charset="0"/>
              </a:rPr>
              <a:t>o </a:t>
            </a:r>
            <a:r>
              <a:rPr lang="en-US" sz="1800" i="1" dirty="0" err="1" smtClean="0">
                <a:latin typeface="Courier New" charset="0"/>
              </a:rPr>
              <a:t>prog</a:t>
            </a:r>
            <a:r>
              <a:rPr lang="en-US" sz="1800" i="1" dirty="0" smtClean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 smtClean="0">
                <a:latin typeface="Courier New" charset="0"/>
              </a:rPr>
              <a:t>sum.c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 smtClean="0">
                <a:latin typeface="Courier New" charset="0"/>
              </a:rPr>
              <a:t>linux</a:t>
            </a:r>
            <a:r>
              <a:rPr lang="en-US" sz="1800" dirty="0" smtClean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 smtClean="0">
                <a:latin typeface="Courier New" charset="0"/>
              </a:rPr>
              <a:t>prog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sum.c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ourier New"/>
                <a:cs typeface="Courier New"/>
              </a:rPr>
              <a:t>sum.o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prog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 dirty="0" smtClean="0"/>
              <a:t>Goal: trace the addresses and sizes of the allocated and freed blocks, without breaking the program, and without modifying the source code. </a:t>
            </a:r>
          </a:p>
          <a:p>
            <a:endParaRPr lang="en-US" dirty="0" smtClean="0"/>
          </a:p>
          <a:p>
            <a:r>
              <a:rPr lang="en-US" dirty="0" smtClean="0"/>
              <a:t>Three solutions: interpose on the </a:t>
            </a:r>
            <a:r>
              <a:rPr lang="en-US" dirty="0" smtClean="0">
                <a:latin typeface="Courier New"/>
                <a:cs typeface="Courier New"/>
              </a:rPr>
              <a:t>lib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functions at compile time, link time, and load/run time. 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1494" y="2172522"/>
            <a:ext cx="3517106" cy="2587504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(32);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(0);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314" y="4431268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632312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CB2418"/>
                </a:solidFill>
                <a:latin typeface="Menlo-Regular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-DCOMPILETIME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-I. -o 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(32)=0x1edc010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free(0x1edc010)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LINKTIME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linker, replacing each comma with a space. </a:t>
            </a:r>
          </a:p>
          <a:p>
            <a:r>
              <a:rPr lang="en-US" dirty="0" smtClean="0"/>
              <a:t>The 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arg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instructs linker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wrap_malloc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 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real_malloc</a:t>
            </a:r>
            <a:r>
              <a:rPr lang="en-US" dirty="0" smtClean="0"/>
              <a:t> should be resolved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-DLINKTIME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wrap,malloc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wrap,free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malloc(32) = 0x1aa0010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free(0x1aa0010)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RUNTIME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_GNU_SOURCE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334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 smtClean="0"/>
              <a:t>Load/Run-time </a:t>
            </a:r>
            <a:br>
              <a:rPr lang="en-US" dirty="0" smtClean="0"/>
            </a:b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305799" cy="1447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by looking in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intr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-DRUNTIME -shared -</a:t>
            </a:r>
            <a:r>
              <a:rPr lang="en-US" sz="1800" b="0" dirty="0" err="1">
                <a:latin typeface="Courier New"/>
                <a:cs typeface="Courier New"/>
              </a:rPr>
              <a:t>fpic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ldl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-o 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runr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(LD_PRELOAD="./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 ./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r>
              <a:rPr lang="fi-FI" sz="1800" b="0" dirty="0">
                <a:latin typeface="Courier New"/>
                <a:cs typeface="Courier New"/>
              </a:rPr>
              <a:t>malloc(32) = 0xe60010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free(0xe60010)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dirty="0" err="1" smtClean="0"/>
              <a:t>malloc</a:t>
            </a:r>
            <a:r>
              <a:rPr lang="en-US" dirty="0" smtClean="0"/>
              <a:t>/free get macro-expanded into calls to </a:t>
            </a:r>
            <a:r>
              <a:rPr lang="en-US" dirty="0" err="1" smtClean="0"/>
              <a:t>mymalloc</a:t>
            </a:r>
            <a:r>
              <a:rPr lang="en-US" dirty="0" smtClean="0"/>
              <a:t>/</a:t>
            </a:r>
            <a:r>
              <a:rPr lang="en-US" dirty="0" err="1" smtClean="0"/>
              <a:t>myfree</a:t>
            </a:r>
            <a:endParaRPr lang="en-US" dirty="0" smtClean="0"/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__</a:t>
            </a:r>
            <a:r>
              <a:rPr lang="en-US" dirty="0" err="1" smtClean="0">
                <a:sym typeface="Wingdings" pitchFamily="2" charset="2"/>
              </a:rPr>
              <a:t>wrap_malloc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__</a:t>
            </a:r>
            <a:r>
              <a:rPr lang="en-US" dirty="0" err="1" smtClean="0"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malloc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that use dynamic linking to load library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1: Modularity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Program can be written as a collection of smaller source files, rather than one monolithic mass.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build libraries of common functions (more on this later)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2: Efficiency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dirty="0" smtClean="0"/>
              <a:t>Change one source file, compile, and then </a:t>
            </a:r>
            <a:r>
              <a:rPr lang="en-US" dirty="0" err="1" smtClean="0"/>
              <a:t>relink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need to recompile other source files.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Space: Libraries </a:t>
            </a:r>
          </a:p>
          <a:p>
            <a:pPr lvl="2"/>
            <a:r>
              <a:rPr lang="en-US" dirty="0" smtClean="0"/>
              <a:t>Common functions can be aggregated into a single file...</a:t>
            </a:r>
          </a:p>
          <a:p>
            <a:pPr lvl="2"/>
            <a:r>
              <a:rPr lang="en-US" dirty="0" smtClean="0"/>
              <a:t>Yet executable files and running memory images contain only code for the functions they actually use.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1: Symbol </a:t>
            </a:r>
            <a:r>
              <a:rPr lang="en-US" dirty="0"/>
              <a:t>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</a:t>
            </a:r>
            <a:r>
              <a:rPr lang="en-US" dirty="0" smtClean="0"/>
              <a:t>(global variables </a:t>
            </a:r>
            <a:r>
              <a:rPr lang="en-US" dirty="0"/>
              <a:t>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</a:t>
            </a:r>
            <a:r>
              <a:rPr lang="en-US" sz="1800" b="1" dirty="0" smtClean="0">
                <a:latin typeface="Courier New" charset="0"/>
              </a:rPr>
              <a:t> swap </a:t>
            </a:r>
            <a:r>
              <a:rPr lang="en-US" sz="1800" b="1" dirty="0">
                <a:latin typeface="Courier New" charset="0"/>
              </a:rPr>
              <a:t>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smtClean="0">
                <a:latin typeface="Courier New" charset="0"/>
              </a:rPr>
              <a:t>    /</a:t>
            </a:r>
            <a:r>
              <a:rPr lang="en-US" sz="1800" b="1" dirty="0">
                <a:latin typeface="Courier New" charset="0"/>
              </a:rPr>
              <a:t>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</a:t>
            </a:r>
            <a:r>
              <a:rPr lang="en-US" dirty="0" smtClean="0"/>
              <a:t>stored in object file </a:t>
            </a:r>
            <a:r>
              <a:rPr lang="en-US" dirty="0"/>
              <a:t>(by </a:t>
            </a:r>
            <a:r>
              <a:rPr lang="en-US" dirty="0" smtClean="0"/>
              <a:t>assembler) </a:t>
            </a:r>
            <a:r>
              <a:rPr lang="en-US" dirty="0"/>
              <a:t>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>
                <a:latin typeface="Courier New"/>
                <a:cs typeface="Courier New"/>
              </a:rPr>
              <a:t>structs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During symbol resolution step, the linker associates </a:t>
            </a:r>
            <a:r>
              <a:rPr lang="en-US" b="1" dirty="0">
                <a:solidFill>
                  <a:srgbClr val="FF0000"/>
                </a:solidFill>
              </a:rPr>
              <a:t>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2: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Merges separate code and data sections into single sections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Updates all references to these symbols to reflect their new positions.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Relocatable object file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endParaRPr lang="en-US" dirty="0" smtClean="0"/>
          </a:p>
          <a:p>
            <a:r>
              <a:rPr lang="en-US" dirty="0" smtClean="0"/>
              <a:t>Executable 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copied directly into memory and then executed.</a:t>
            </a:r>
          </a:p>
          <a:p>
            <a:endParaRPr lang="en-US" dirty="0" smtClean="0"/>
          </a:p>
          <a:p>
            <a:r>
              <a:rPr lang="en-US" dirty="0" smtClean="0"/>
              <a:t>Shared object file (</a:t>
            </a:r>
            <a:r>
              <a:rPr lang="en-US" dirty="0" smtClean="0">
                <a:latin typeface="Courier New"/>
                <a:cs typeface="Courier New"/>
              </a:rPr>
              <a:t>.so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12760</TotalTime>
  <Words>3994</Words>
  <Application>Microsoft Office PowerPoint</Application>
  <PresentationFormat>On-screen Show (4:3)</PresentationFormat>
  <Paragraphs>821</Paragraphs>
  <Slides>49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Menlo-Regular</vt:lpstr>
      <vt:lpstr>ＭＳ Ｐゴシック</vt:lpstr>
      <vt:lpstr>msgothic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Linking  15-213: Introduction to Computer Systems 13th Lecture, Oct. 13, 2015</vt:lpstr>
      <vt:lpstr>Today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Local Symbols</vt:lpstr>
      <vt:lpstr>How Linker Resolves Duplicate Symbol Definitions</vt:lpstr>
      <vt:lpstr>Linker’s Symbol Rules</vt:lpstr>
      <vt:lpstr>Linker Puzzles</vt:lpstr>
      <vt:lpstr>Global Variables</vt:lpstr>
      <vt:lpstr>Step 2: Relocation</vt:lpstr>
      <vt:lpstr>Relocation Entries</vt:lpstr>
      <vt:lpstr>Relocated .text section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Dynamic Linking at Load-time</vt:lpstr>
      <vt:lpstr>Dynamic Linking at Run-time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575</cp:revision>
  <cp:lastPrinted>1999-09-20T15:19:18Z</cp:lastPrinted>
  <dcterms:created xsi:type="dcterms:W3CDTF">2012-10-04T19:17:13Z</dcterms:created>
  <dcterms:modified xsi:type="dcterms:W3CDTF">2018-08-19T13:58:19Z</dcterms:modified>
</cp:coreProperties>
</file>