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42" r:id="rId2"/>
    <p:sldId id="1411" r:id="rId3"/>
    <p:sldId id="1262" r:id="rId4"/>
    <p:sldId id="1286" r:id="rId5"/>
    <p:sldId id="1285" r:id="rId6"/>
    <p:sldId id="1264" r:id="rId7"/>
    <p:sldId id="1412" r:id="rId8"/>
    <p:sldId id="1265" r:id="rId9"/>
    <p:sldId id="1266" r:id="rId10"/>
    <p:sldId id="1268" r:id="rId11"/>
    <p:sldId id="1289" r:id="rId12"/>
    <p:sldId id="1290" r:id="rId13"/>
    <p:sldId id="1291" r:id="rId14"/>
    <p:sldId id="1292" r:id="rId15"/>
    <p:sldId id="1293" r:id="rId16"/>
    <p:sldId id="1294" r:id="rId17"/>
    <p:sldId id="1430" r:id="rId18"/>
    <p:sldId id="1273" r:id="rId19"/>
    <p:sldId id="1414" r:id="rId20"/>
    <p:sldId id="1274" r:id="rId21"/>
    <p:sldId id="1295" r:id="rId22"/>
    <p:sldId id="1277" r:id="rId23"/>
    <p:sldId id="1415" r:id="rId24"/>
    <p:sldId id="1278" r:id="rId25"/>
    <p:sldId id="1416" r:id="rId26"/>
    <p:sldId id="1427" r:id="rId27"/>
    <p:sldId id="1428" r:id="rId28"/>
    <p:sldId id="1417" r:id="rId29"/>
    <p:sldId id="1418" r:id="rId30"/>
    <p:sldId id="1419" r:id="rId31"/>
    <p:sldId id="1420" r:id="rId32"/>
    <p:sldId id="1421" r:id="rId33"/>
    <p:sldId id="1431" r:id="rId34"/>
    <p:sldId id="1422" r:id="rId35"/>
    <p:sldId id="1423" r:id="rId36"/>
    <p:sldId id="1424" r:id="rId37"/>
    <p:sldId id="1425" r:id="rId38"/>
    <p:sldId id="1429" r:id="rId39"/>
    <p:sldId id="1426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89" d="100"/>
          <a:sy n="89" d="100"/>
        </p:scale>
        <p:origin x="1286" y="72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9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0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6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7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0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1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5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5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2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6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51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2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4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7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6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3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4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17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27,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Enabling Data Structure: Page Table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 smtClean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 new page (VP 5) of virtual memory.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</a:t>
            </a: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5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</a:t>
            </a:r>
            <a:r>
              <a:rPr lang="en-GB" dirty="0" smtClean="0"/>
              <a:t>seems terribly inefficient, but it works because of locality. </a:t>
            </a:r>
            <a:endParaRPr lang="en-GB" dirty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</a:t>
            </a:r>
            <a:r>
              <a:rPr lang="en-GB" dirty="0" smtClean="0"/>
              <a:t>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Code, data, and heap always start at the same addresses.</a:t>
            </a:r>
            <a:endParaRPr lang="en-GB" sz="1800" dirty="0"/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/>
              <a:t>allocates virtual pages for .text and .data sections &amp;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</a:t>
            </a:r>
            <a:r>
              <a:rPr lang="en-GB" dirty="0" smtClean="0"/>
              <a:t>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MMU checks these bits on each access</a:t>
            </a:r>
            <a:endParaRPr lang="en-GB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</a:t>
            </a:r>
            <a:r>
              <a:rPr lang="en-US" sz="1400" dirty="0" smtClean="0">
                <a:latin typeface="Calibri" pitchFamily="34" charset="0"/>
              </a:rPr>
              <a:t>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 set-associative hardware </a:t>
            </a:r>
            <a:r>
              <a:rPr lang="en-GB" dirty="0"/>
              <a:t>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MMU uses the VPN portion of the virtual address to access the TLB: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 = 2</a:t>
            </a:r>
            <a:r>
              <a:rPr lang="en-US" sz="1800" baseline="30000" dirty="0" smtClean="0">
                <a:latin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</a:rPr>
              <a:t> sets</a:t>
            </a:r>
            <a:endParaRPr lang="en-US" sz="1800" baseline="30000" dirty="0" smtClean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VA</a:t>
              </a:r>
              <a:endParaRPr lang="en-GB" sz="1400" dirty="0">
                <a:latin typeface="Calibri" pitchFamily="34" charset="0"/>
              </a:endParaRP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Data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VPN</a:t>
              </a:r>
              <a:endParaRPr lang="en-GB" sz="1400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PTE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 Multi-level page table</a:t>
            </a:r>
          </a:p>
          <a:p>
            <a:r>
              <a:rPr lang="en-GB" dirty="0" smtClean="0"/>
              <a:t>Example: 2-level page table</a:t>
            </a:r>
          </a:p>
          <a:p>
            <a:pPr lvl="1"/>
            <a:r>
              <a:rPr lang="en-GB" dirty="0" smtClean="0"/>
              <a:t>Level 1 table: each PTE points to a page table (always memory resident)</a:t>
            </a:r>
          </a:p>
          <a:p>
            <a:pPr lvl="1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pPr marL="0" indent="0">
              <a:buNone/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</a:t>
            </a:r>
            <a:r>
              <a:rPr lang="en-GB" dirty="0" smtClean="0"/>
              <a:t>parts </a:t>
            </a:r>
            <a:r>
              <a:rPr lang="en-GB" dirty="0"/>
              <a:t>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 and code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 smtClean="0"/>
              <a:t>Conceptually,</a:t>
            </a:r>
            <a:r>
              <a:rPr lang="en-US" i="1" dirty="0" smtClean="0">
                <a:solidFill>
                  <a:srgbClr val="990000"/>
                </a:solidFill>
              </a:rPr>
              <a:t> 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4</a:t>
            </a:r>
            <a:r>
              <a:rPr lang="en-GB" dirty="0"/>
              <a:t>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</a:t>
            </a:r>
            <a:r>
              <a:rPr lang="en-GB" dirty="0" smtClean="0"/>
              <a:t>cache memories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18307</TotalTime>
  <Words>2686</Words>
  <Application>Microsoft Office PowerPoint</Application>
  <PresentationFormat>On-screen Show (4:3)</PresentationFormat>
  <Paragraphs>923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Virtual Memory: Concepts  15-213: Introduction to Computer Systems  17th Lecture, Oct. 27, 2015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567</cp:revision>
  <cp:lastPrinted>1999-09-20T15:19:18Z</cp:lastPrinted>
  <dcterms:created xsi:type="dcterms:W3CDTF">2011-01-05T23:17:11Z</dcterms:created>
  <dcterms:modified xsi:type="dcterms:W3CDTF">2018-08-19T14:00:37Z</dcterms:modified>
</cp:coreProperties>
</file>