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426" r:id="rId2"/>
    <p:sldId id="1423" r:id="rId3"/>
    <p:sldId id="1389" r:id="rId4"/>
    <p:sldId id="1427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418" r:id="rId13"/>
    <p:sldId id="1398" r:id="rId14"/>
    <p:sldId id="1419" r:id="rId15"/>
    <p:sldId id="1428" r:id="rId16"/>
    <p:sldId id="1420" r:id="rId17"/>
    <p:sldId id="1421" r:id="rId18"/>
    <p:sldId id="1430" r:id="rId19"/>
    <p:sldId id="1403" r:id="rId20"/>
    <p:sldId id="1429" r:id="rId21"/>
    <p:sldId id="1404" r:id="rId22"/>
    <p:sldId id="1424" r:id="rId23"/>
    <p:sldId id="1407" r:id="rId24"/>
    <p:sldId id="1408" r:id="rId25"/>
    <p:sldId id="1409" r:id="rId26"/>
    <p:sldId id="1410" r:id="rId27"/>
    <p:sldId id="1411" r:id="rId28"/>
    <p:sldId id="1412" r:id="rId29"/>
    <p:sldId id="1413" r:id="rId30"/>
    <p:sldId id="1414" r:id="rId31"/>
    <p:sldId id="1425" r:id="rId32"/>
    <p:sldId id="1415" r:id="rId33"/>
    <p:sldId id="1416" r:id="rId34"/>
  </p:sldIdLst>
  <p:sldSz cx="9144000" cy="6858000" type="screen4x3"/>
  <p:notesSz cx="7302500" cy="9586913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990000"/>
    <a:srgbClr val="F6F5BD"/>
    <a:srgbClr val="D5F1CF"/>
    <a:srgbClr val="EBAFAF"/>
    <a:srgbClr val="F1C7C7"/>
    <a:srgbClr val="CCCCCC"/>
    <a:srgbClr val="8DBA84"/>
    <a:srgbClr val="8AD87A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7" autoAdjust="0"/>
    <p:restoredTop sz="94649" autoAdjust="0"/>
  </p:normalViewPr>
  <p:slideViewPr>
    <p:cSldViewPr snapToObjects="1">
      <p:cViewPr varScale="1">
        <p:scale>
          <a:sx n="89" d="100"/>
          <a:sy n="89" d="100"/>
        </p:scale>
        <p:origin x="1037" y="72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4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09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8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50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0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60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55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0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56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2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4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7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5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1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4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17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8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3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Dynamic Memory Allocation: </a:t>
            </a:r>
            <a:br>
              <a:rPr lang="en-US" dirty="0" smtClean="0"/>
            </a:br>
            <a:r>
              <a:rPr lang="en-US" dirty="0" smtClean="0"/>
              <a:t>Basic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19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3,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</a:t>
            </a:r>
            <a:r>
              <a:rPr lang="en-GB" dirty="0"/>
              <a:t>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5,000 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calls and 5,000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</a:t>
            </a:r>
            <a:r>
              <a:rPr lang="en-GB" dirty="0" smtClean="0"/>
              <a:t>operations/second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Peak </a:t>
            </a:r>
            <a:r>
              <a:rPr lang="en-GB" dirty="0"/>
              <a:t>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</a:t>
            </a:r>
            <a:r>
              <a:rPr lang="en-GB" i="1" dirty="0" smtClean="0"/>
              <a:t>R</a:t>
            </a:r>
            <a:r>
              <a:rPr lang="en-GB" i="1" baseline="-25000" dirty="0" smtClean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</a:t>
            </a:r>
            <a:r>
              <a:rPr lang="en-GB" i="1" dirty="0" smtClean="0"/>
              <a:t>payload </a:t>
            </a:r>
            <a:r>
              <a:rPr lang="en-GB" i="1" dirty="0" err="1" smtClean="0"/>
              <a:t>P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  <a:endParaRPr lang="en-GB" dirty="0" smtClean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Def</a:t>
            </a:r>
            <a:r>
              <a:rPr lang="en-GB" i="1" dirty="0">
                <a:solidFill>
                  <a:srgbClr val="C00000"/>
                </a:solidFill>
              </a:rPr>
              <a:t>:</a:t>
            </a:r>
            <a:r>
              <a:rPr lang="en-GB" i="1" dirty="0"/>
              <a:t> Current heap size</a:t>
            </a:r>
            <a:r>
              <a:rPr lang="en-GB" i="1" dirty="0" smtClean="0"/>
              <a:t>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Assume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r>
              <a:rPr lang="en-GB" dirty="0"/>
              <a:t>is monotonically </a:t>
            </a:r>
            <a:r>
              <a:rPr lang="en-GB" dirty="0" err="1"/>
              <a:t>nondecreasing</a:t>
            </a:r>
            <a:endParaRPr lang="en-GB" dirty="0" smtClean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i.e., heap only grows when </a:t>
            </a:r>
            <a:r>
              <a:rPr lang="en-GB" dirty="0"/>
              <a:t>allocator uses </a:t>
            </a:r>
            <a:r>
              <a:rPr lang="en-GB" b="1" dirty="0" err="1" smtClean="0">
                <a:latin typeface="Courier New" pitchFamily="49" charset="0"/>
              </a:rPr>
              <a:t>sbrk</a:t>
            </a:r>
            <a:endParaRPr lang="en-GB" b="1" dirty="0" smtClean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</a:t>
            </a:r>
            <a:r>
              <a:rPr lang="en-GB" i="1" dirty="0" smtClean="0"/>
              <a:t>utilization after k+1 requests </a:t>
            </a:r>
            <a:endParaRPr lang="en-GB" i="1" dirty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 smtClean="0"/>
              <a:t>U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= ( max</a:t>
            </a:r>
            <a:r>
              <a:rPr lang="en-GB" i="1" baseline="-25000" dirty="0"/>
              <a:t>i</a:t>
            </a:r>
            <a:r>
              <a:rPr lang="en-GB" i="1" baseline="-25000" dirty="0" smtClean="0"/>
              <a:t>&lt;=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Poor memory utilization caused by </a:t>
            </a:r>
            <a:r>
              <a:rPr lang="en-GB" i="1" smtClean="0">
                <a:solidFill>
                  <a:srgbClr val="C00000"/>
                </a:solidFill>
              </a:rPr>
              <a:t>fragmentation</a:t>
            </a:r>
            <a:endParaRPr lang="en-GB" smtClean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smtClean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smtClean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smtClean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smtClean="0"/>
              <a:t> fragmentation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For </a:t>
            </a:r>
            <a:r>
              <a:rPr lang="en-GB" sz="2200" dirty="0"/>
              <a:t>a given block, </a:t>
            </a:r>
            <a:r>
              <a:rPr lang="en-GB" sz="2200" i="1" dirty="0" smtClean="0">
                <a:solidFill>
                  <a:srgbClr val="C00000"/>
                </a:solidFill>
              </a:rPr>
              <a:t>internal fragmentation </a:t>
            </a:r>
            <a:r>
              <a:rPr lang="en-GB" sz="2200" dirty="0" smtClean="0"/>
              <a:t>occurs if payload is smaller than block size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Caused </a:t>
            </a:r>
            <a:r>
              <a:rPr lang="en-GB" sz="2200" dirty="0"/>
              <a:t>by </a:t>
            </a:r>
            <a:endParaRPr lang="en-GB" sz="22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Explicit policy decisions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(e.g., to return a big block to satisfy a small request)</a:t>
            </a:r>
            <a:endParaRPr lang="en-GB" sz="2200" dirty="0" smtClean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Depends </a:t>
            </a:r>
            <a:r>
              <a:rPr lang="en-GB" sz="2200" dirty="0"/>
              <a:t>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  <a:endParaRPr lang="en-GB" sz="22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</a:t>
            </a:r>
            <a:r>
              <a:rPr lang="en-GB" dirty="0" smtClean="0"/>
              <a:t>hus</a:t>
            </a:r>
            <a:r>
              <a:rPr lang="en-GB" dirty="0"/>
              <a:t>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 smtClean="0">
                <a:latin typeface="Calibri" pitchFamily="34" charset="0"/>
              </a:rPr>
              <a:t>lock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97237" y="2470150"/>
            <a:ext cx="5181600" cy="304800"/>
            <a:chOff x="3006724" y="1614488"/>
            <a:chExt cx="5181600" cy="3048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38200" y="2438400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97237" y="3079751"/>
            <a:ext cx="5181600" cy="304800"/>
            <a:chOff x="3006724" y="2501901"/>
            <a:chExt cx="5181600" cy="30480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838200" y="304800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297237" y="3689350"/>
            <a:ext cx="5181600" cy="304800"/>
            <a:chOff x="3006724" y="3389313"/>
            <a:chExt cx="5181600" cy="304800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838200" y="3657600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297237" y="4298951"/>
            <a:ext cx="5181600" cy="304800"/>
            <a:chOff x="3036887" y="4276726"/>
            <a:chExt cx="5181600" cy="3048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838200" y="4267200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838200" y="4876800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</a:t>
            </a:r>
            <a:r>
              <a:rPr lang="en-GB" sz="1800" b="1" dirty="0" err="1" smtClean="0">
                <a:latin typeface="Courier New" pitchFamily="49" charset="0"/>
              </a:rPr>
              <a:t>malloc</a:t>
            </a:r>
            <a:r>
              <a:rPr lang="en-GB" sz="1800" b="1" dirty="0" smtClean="0">
                <a:latin typeface="Courier New" pitchFamily="49" charset="0"/>
              </a:rPr>
              <a:t>(6)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Oops! (what would happen now?)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Issues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know how much memory to free given just a pointer?</a:t>
            </a:r>
          </a:p>
          <a:p>
            <a:endParaRPr lang="en-US" dirty="0" smtClean="0"/>
          </a:p>
          <a:p>
            <a:r>
              <a:rPr lang="en-US" dirty="0" smtClean="0"/>
              <a:t>How do we keep track of the free blocks?</a:t>
            </a:r>
          </a:p>
          <a:p>
            <a:endParaRPr lang="en-US" dirty="0" smtClean="0"/>
          </a:p>
          <a:p>
            <a:r>
              <a:rPr lang="en-US" dirty="0" smtClean="0"/>
              <a:t>What do we do with the extra space when allocating a structure that is smaller than the free block it is placed in?</a:t>
            </a:r>
          </a:p>
          <a:p>
            <a:endParaRPr lang="en-US" dirty="0" smtClean="0"/>
          </a:p>
          <a:p>
            <a:r>
              <a:rPr lang="en-US" dirty="0" smtClean="0"/>
              <a:t>How do we pick a block to use for allocation -- many might fit?</a:t>
            </a:r>
          </a:p>
          <a:p>
            <a:endParaRPr lang="en-US" dirty="0" smtClean="0"/>
          </a:p>
          <a:p>
            <a:r>
              <a:rPr lang="en-US" dirty="0" smtClean="0"/>
              <a:t>How do we reinsert freed block?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How Much to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Keep the length of a block in the word preceding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This word is often called the </a:t>
            </a:r>
            <a:r>
              <a:rPr lang="en-GB" b="1" i="1" dirty="0" smtClean="0">
                <a:solidFill>
                  <a:srgbClr val="C00000"/>
                </a:solidFill>
              </a:rPr>
              <a:t>header field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or</a:t>
            </a:r>
            <a:r>
              <a:rPr lang="en-GB" i="1" dirty="0" smtClean="0"/>
              <a:t> </a:t>
            </a:r>
            <a:r>
              <a:rPr lang="en-GB" b="1" i="1" dirty="0" smtClean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563762"/>
            <a:ext cx="190979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 = malloc(4)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9624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358900" y="5334000"/>
            <a:ext cx="6334125" cy="766712"/>
            <a:chOff x="1358900" y="5334000"/>
            <a:chExt cx="6334125" cy="766712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358900" y="5774724"/>
              <a:ext cx="1169208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free(p0)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911810" y="5334000"/>
              <a:ext cx="995507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b</a:t>
              </a:r>
              <a:r>
                <a:rPr lang="en-GB" sz="1600" b="1" dirty="0" smtClean="0">
                  <a:latin typeface="Calibri" pitchFamily="34" charset="0"/>
                </a:rPr>
                <a:t>lock </a:t>
              </a:r>
              <a:r>
                <a:rPr lang="en-GB" sz="1600" b="1" dirty="0">
                  <a:latin typeface="Calibri" pitchFamily="34" charset="0"/>
                </a:rPr>
                <a:t>size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6068436" y="5334000"/>
              <a:ext cx="858726" cy="3366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payload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2672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5720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stCxn id="58" idx="0"/>
            <a:endCxn id="67" idx="2"/>
          </p:cNvCxnSpPr>
          <p:nvPr/>
        </p:nvCxnSpPr>
        <p:spPr bwMode="auto">
          <a:xfrm rot="16200000" flipV="1">
            <a:off x="5179695" y="51041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0" idx="0"/>
            <a:endCxn id="50" idx="2"/>
          </p:cNvCxnSpPr>
          <p:nvPr/>
        </p:nvCxnSpPr>
        <p:spPr bwMode="auto">
          <a:xfrm rot="16200000" flipV="1">
            <a:off x="5876212" y="4712413"/>
            <a:ext cx="457200" cy="7859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0" idx="0"/>
            <a:endCxn id="51" idx="2"/>
          </p:cNvCxnSpPr>
          <p:nvPr/>
        </p:nvCxnSpPr>
        <p:spPr bwMode="auto">
          <a:xfrm rot="16200000" flipV="1">
            <a:off x="6028612" y="4864813"/>
            <a:ext cx="457200" cy="4811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0"/>
            <a:endCxn id="52" idx="2"/>
          </p:cNvCxnSpPr>
          <p:nvPr/>
        </p:nvCxnSpPr>
        <p:spPr bwMode="auto">
          <a:xfrm rot="16200000" flipV="1">
            <a:off x="6181012" y="5017213"/>
            <a:ext cx="457200" cy="1763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0" idx="0"/>
            <a:endCxn id="53" idx="2"/>
          </p:cNvCxnSpPr>
          <p:nvPr/>
        </p:nvCxnSpPr>
        <p:spPr bwMode="auto">
          <a:xfrm rot="5400000" flipH="1" flipV="1">
            <a:off x="6333412" y="5041187"/>
            <a:ext cx="457200" cy="12842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80613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 smtClean="0"/>
              <a:t>Implicit free lists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Method 1: Implicit </a:t>
            </a:r>
            <a:r>
              <a:rPr lang="en-GB" dirty="0"/>
              <a:t>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Could </a:t>
            </a:r>
            <a:r>
              <a:rPr lang="en-GB" dirty="0"/>
              <a:t>store this information in two </a:t>
            </a:r>
            <a:r>
              <a:rPr lang="en-GB" dirty="0" smtClean="0"/>
              <a:t>words: wasteful</a:t>
            </a:r>
            <a:r>
              <a:rPr lang="en-GB" dirty="0"/>
              <a:t>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 smtClean="0">
                <a:latin typeface="Calibri" pitchFamily="34" charset="0"/>
              </a:rPr>
              <a:t>ptional</a:t>
            </a:r>
            <a:endParaRPr lang="en-GB" sz="1600" b="1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Implicit Free List Example</a:t>
            </a:r>
            <a:endParaRPr lang="en-US" dirty="0"/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n-lt"/>
              </a:rPr>
              <a:t>Double</a:t>
            </a:r>
            <a:r>
              <a:rPr lang="en-US" sz="2000" dirty="0" smtClean="0">
                <a:latin typeface="+mn-lt"/>
              </a:rPr>
              <a:t>-word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32/0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38200" y="1961886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292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Allocated blocks: shaded</a:t>
            </a:r>
          </a:p>
          <a:p>
            <a:r>
              <a:rPr lang="en-US" sz="2000" dirty="0" smtClean="0">
                <a:latin typeface="Calibri" pitchFamily="34" charset="0"/>
              </a:rPr>
              <a:t>Free blocks: </a:t>
            </a:r>
            <a:r>
              <a:rPr lang="en-US" sz="2000" dirty="0" err="1" smtClean="0">
                <a:latin typeface="Calibri" pitchFamily="34" charset="0"/>
              </a:rPr>
              <a:t>unshaded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Headers: labeled with size in bytes/allocated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</a:t>
            </a:r>
            <a:r>
              <a:rPr lang="en-GB" sz="1800" b="0" dirty="0" smtClean="0"/>
              <a:t>fits:</a:t>
            </a:r>
            <a:endParaRPr lang="en-GB" b="1" i="1" dirty="0" smtClean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</a:t>
            </a:r>
            <a:r>
              <a:rPr lang="en-GB" sz="1800" b="0" dirty="0" smtClean="0"/>
              <a:t>first fit</a:t>
            </a:r>
            <a:r>
              <a:rPr lang="en-GB" sz="1800" b="0" dirty="0"/>
              <a:t>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</a:t>
            </a:r>
            <a:r>
              <a:rPr lang="en-GB" sz="1800" dirty="0" smtClean="0"/>
              <a:t>first fit: avoids </a:t>
            </a:r>
            <a:r>
              <a:rPr lang="en-GB" sz="1800" dirty="0"/>
              <a:t>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</a:t>
            </a:r>
            <a:r>
              <a:rPr lang="en-GB" sz="1800" dirty="0" smtClean="0"/>
              <a:t>worse</a:t>
            </a:r>
            <a:endParaRPr lang="en-GB" sz="18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</a:t>
            </a:r>
            <a:r>
              <a:rPr lang="en-GB" sz="1800" b="0" dirty="0" smtClean="0"/>
              <a:t>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</a:t>
            </a:r>
            <a:r>
              <a:rPr lang="en-GB" sz="1800" b="0" dirty="0" smtClean="0"/>
              <a:t>first fit</a:t>
            </a:r>
            <a:endParaRPr lang="en-GB" sz="1800" b="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</a:t>
            </a:r>
            <a:r>
              <a:rPr lang="en-GB" sz="1600" b="1" dirty="0" smtClean="0">
                <a:latin typeface="Courier New" pitchFamily="49" charset="0"/>
              </a:rPr>
              <a:t>(*</a:t>
            </a:r>
            <a:r>
              <a:rPr lang="en-GB" sz="1600" b="1" dirty="0" err="1" smtClean="0">
                <a:latin typeface="Courier New" pitchFamily="49" charset="0"/>
              </a:rPr>
              <a:t>p</a:t>
            </a: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\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block (word addressed)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</a:t>
            </a:r>
            <a:r>
              <a:rPr lang="en-GB" dirty="0" smtClean="0"/>
              <a:t>block: </a:t>
            </a:r>
            <a:r>
              <a:rPr lang="en-GB" i="1" dirty="0" smtClean="0">
                <a:solidFill>
                  <a:srgbClr val="C00000"/>
                </a:solidFill>
              </a:rPr>
              <a:t>splitting</a:t>
            </a:r>
            <a:endParaRPr lang="en-GB" i="1" dirty="0">
              <a:solidFill>
                <a:srgbClr val="C0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round up to even</a:t>
            </a: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</a:t>
            </a:r>
            <a:r>
              <a:rPr lang="en-GB" sz="1600" b="1" dirty="0" smtClean="0">
                <a:latin typeface="Courier New" pitchFamily="49" charset="0"/>
              </a:rPr>
              <a:t>4)</a:t>
            </a:r>
            <a:endParaRPr lang="en-GB" sz="16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</a:t>
            </a:r>
            <a:r>
              <a:rPr lang="en-GB" sz="1600" b="1" dirty="0" smtClean="0">
                <a:latin typeface="Courier New" pitchFamily="49" charset="0"/>
              </a:rPr>
              <a:t> { </a:t>
            </a:r>
            <a:r>
              <a:rPr lang="en-GB" sz="1600" b="1" dirty="0">
                <a:latin typeface="Courier New" pitchFamily="49" charset="0"/>
              </a:rPr>
              <a:t>*p = *p &amp; -</a:t>
            </a:r>
            <a:r>
              <a:rPr lang="en-GB" sz="1600" b="1" dirty="0" smtClean="0">
                <a:latin typeface="Courier New" pitchFamily="49" charset="0"/>
              </a:rPr>
              <a:t>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 smtClean="0"/>
              <a:t>But </a:t>
            </a:r>
            <a:r>
              <a:rPr lang="en-GB" dirty="0"/>
              <a:t>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66287"/>
            <a:chOff x="2133600" y="3167513"/>
            <a:chExt cx="4876800" cy="566287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5776913" y="33980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1375" y="4875668"/>
            <a:ext cx="2194263" cy="458332"/>
            <a:chOff x="841375" y="4875668"/>
            <a:chExt cx="2194263" cy="458332"/>
          </a:xfrm>
        </p:grpSpPr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841375" y="4967828"/>
              <a:ext cx="1292639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</a:rPr>
                <a:t>malloc</a:t>
              </a:r>
              <a:r>
                <a:rPr lang="en-GB" sz="1600" b="1" dirty="0">
                  <a:latin typeface="Courier New" pitchFamily="49" charset="0"/>
                </a:rPr>
                <a:t>(5)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2092325" y="4875668"/>
              <a:ext cx="943313" cy="458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2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rgbClr val="C00000"/>
                  </a:solidFill>
                  <a:latin typeface="Calibri" pitchFamily="34" charset="0"/>
                </a:rPr>
                <a:t>Oops</a:t>
              </a:r>
              <a:r>
                <a:rPr lang="en-GB" b="1" i="1" dirty="0">
                  <a:solidFill>
                    <a:srgbClr val="C00000"/>
                  </a:solidFill>
                  <a:latin typeface="Calibri" pitchFamily="34" charset="0"/>
                </a:rPr>
                <a:t>!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0513" y="5802868"/>
            <a:ext cx="8350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 smtClean="0">
                <a:solidFill>
                  <a:srgbClr val="C00000"/>
                </a:solidFill>
              </a:rPr>
              <a:t>There is enough free space, but the allocator won’t be able to find it</a:t>
            </a:r>
          </a:p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</a:t>
            </a:r>
            <a:r>
              <a:rPr lang="en-GB" dirty="0" smtClean="0"/>
              <a:t>next/previous </a:t>
            </a:r>
            <a:r>
              <a:rPr lang="en-GB" dirty="0"/>
              <a:t>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r>
              <a:rPr lang="en-GB" sz="1600" dirty="0">
                <a:latin typeface="Courier New" pitchFamily="49" charset="0"/>
              </a:rPr>
              <a:t/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543800" y="2535827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 smtClean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rot="10800000" flipV="1">
            <a:off x="6173204" y="2889769"/>
            <a:ext cx="1370596" cy="508231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Total </a:t>
            </a:r>
            <a:r>
              <a:rPr lang="en-GB" sz="1600" b="1" dirty="0"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Application </a:t>
            </a:r>
            <a:r>
              <a:rPr lang="en-GB" sz="1600" b="1" dirty="0"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 smtClean="0">
                <a:latin typeface="Calibri" pitchFamily="34" charset="0"/>
              </a:rPr>
              <a:t>lock </a:t>
            </a:r>
            <a:r>
              <a:rPr lang="en-GB" sz="1800" b="1" dirty="0">
                <a:latin typeface="Calibri" pitchFamily="34" charset="0"/>
              </a:rPr>
              <a:t>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Memory Allocation	</a:t>
            </a:r>
            <a:endParaRPr lang="en-GB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96875" y="1362075"/>
            <a:ext cx="3788103" cy="4972050"/>
          </a:xfrm>
        </p:spPr>
        <p:txBody>
          <a:bodyPr/>
          <a:lstStyle/>
          <a:p>
            <a:r>
              <a:rPr lang="en-US" dirty="0" smtClean="0"/>
              <a:t>Programmers use </a:t>
            </a:r>
            <a:r>
              <a:rPr lang="en-US" i="1" dirty="0" smtClean="0">
                <a:solidFill>
                  <a:srgbClr val="990000"/>
                </a:solidFill>
              </a:rPr>
              <a:t>dynamic memory allocators </a:t>
            </a:r>
            <a:r>
              <a:rPr lang="en-US" dirty="0" smtClean="0"/>
              <a:t>(such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) to acquire VM at run time. </a:t>
            </a:r>
          </a:p>
          <a:p>
            <a:pPr lvl="1"/>
            <a:r>
              <a:rPr lang="en-US" dirty="0" smtClean="0"/>
              <a:t>For data structures whose size is only known at runtime.</a:t>
            </a:r>
          </a:p>
          <a:p>
            <a:r>
              <a:rPr lang="en-US" dirty="0" smtClean="0"/>
              <a:t>Dynamic memory allocators manage an area of process virtual memory known as the </a:t>
            </a:r>
            <a:r>
              <a:rPr lang="en-US" i="1" dirty="0" smtClean="0">
                <a:solidFill>
                  <a:srgbClr val="990000"/>
                </a:solidFill>
              </a:rPr>
              <a:t>heap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89412" y="3733800"/>
            <a:ext cx="3200400" cy="60960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89412" y="4343400"/>
            <a:ext cx="3200400" cy="65405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Heap </a:t>
            </a:r>
            <a:r>
              <a:rPr lang="en-GB" sz="1800" b="1" dirty="0" smtClean="0">
                <a:latin typeface="Calibri" pitchFamily="34" charset="0"/>
              </a:rPr>
              <a:t>(</a:t>
            </a:r>
            <a:r>
              <a:rPr lang="en-GB" sz="1800" b="1" dirty="0">
                <a:latin typeface="Calibri" pitchFamily="34" charset="0"/>
              </a:rPr>
              <a:t>via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89412" y="5743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P</a:t>
            </a:r>
            <a:r>
              <a:rPr lang="en-GB" sz="1800" b="1" dirty="0" smtClean="0">
                <a:latin typeface="Calibri" pitchFamily="34" charset="0"/>
              </a:rPr>
              <a:t>rogram </a:t>
            </a:r>
            <a:r>
              <a:rPr lang="en-GB" sz="1800" b="1" dirty="0">
                <a:latin typeface="Calibri" pitchFamily="34" charset="0"/>
              </a:rPr>
              <a:t>text (</a:t>
            </a:r>
            <a:r>
              <a:rPr lang="en-GB" sz="1800" b="1" dirty="0">
                <a:latin typeface="Courier New"/>
                <a:cs typeface="Courier New"/>
              </a:rPr>
              <a:t>.text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189412" y="5362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I</a:t>
            </a:r>
            <a:r>
              <a:rPr lang="en-GB" sz="1800" b="1" dirty="0" smtClean="0">
                <a:latin typeface="Calibri" pitchFamily="34" charset="0"/>
              </a:rPr>
              <a:t>nitialized </a:t>
            </a:r>
            <a:r>
              <a:rPr lang="en-GB" sz="1800" b="1" dirty="0">
                <a:latin typeface="Calibri" pitchFamily="34" charset="0"/>
              </a:rPr>
              <a:t>data (</a:t>
            </a:r>
            <a:r>
              <a:rPr lang="en-GB" sz="1800" b="1" dirty="0">
                <a:latin typeface="Courier New"/>
                <a:cs typeface="Courier New"/>
              </a:rPr>
              <a:t>.data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189412" y="4981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</a:t>
            </a:r>
            <a:r>
              <a:rPr lang="en-GB" sz="1800" b="1" dirty="0" smtClean="0">
                <a:latin typeface="Calibri" pitchFamily="34" charset="0"/>
              </a:rPr>
              <a:t>ninitialized </a:t>
            </a:r>
            <a:r>
              <a:rPr lang="en-GB" sz="1800" b="1" dirty="0">
                <a:latin typeface="Calibri" pitchFamily="34" charset="0"/>
              </a:rPr>
              <a:t>data (.</a:t>
            </a:r>
            <a:r>
              <a:rPr lang="en-GB" sz="1800" b="1" dirty="0" err="1">
                <a:latin typeface="Courier New"/>
                <a:cs typeface="Courier New"/>
              </a:rPr>
              <a:t>bss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189412" y="3413820"/>
            <a:ext cx="3200400" cy="334962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User s</a:t>
            </a:r>
            <a:r>
              <a:rPr lang="en-GB" sz="1800" b="1" dirty="0" smtClean="0">
                <a:latin typeface="Calibri" pitchFamily="34" charset="0"/>
              </a:rPr>
              <a:t>tack</a:t>
            </a:r>
            <a:endParaRPr lang="en-GB" sz="1800" b="1" dirty="0">
              <a:latin typeface="Calibri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89412" y="6124575"/>
            <a:ext cx="3200400" cy="396875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886200" y="6339601"/>
            <a:ext cx="298778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0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397160" y="4025900"/>
            <a:ext cx="1800227" cy="698500"/>
            <a:chOff x="4175" y="2483"/>
            <a:chExt cx="1134" cy="440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09" y="2483"/>
              <a:ext cx="900" cy="4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 smtClean="0">
                  <a:latin typeface="Calibri" pitchFamily="34" charset="0"/>
                </a:rPr>
                <a:t>Top of heap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 smtClean="0">
                  <a:latin typeface="Calibri" pitchFamily="34" charset="0"/>
                </a:rPr>
                <a:t> (</a:t>
              </a:r>
              <a:r>
                <a:rPr lang="en-GB" sz="2000" b="1" dirty="0" err="1" smtClean="0">
                  <a:latin typeface="Courier New"/>
                  <a:cs typeface="Courier New"/>
                </a:rPr>
                <a:t>brk</a:t>
              </a:r>
              <a:r>
                <a:rPr lang="en-GB" sz="2000" b="1" dirty="0" smtClean="0">
                  <a:latin typeface="Courier New"/>
                  <a:cs typeface="Courier New"/>
                </a:rPr>
                <a:t> </a:t>
              </a:r>
              <a:r>
                <a:rPr lang="en-GB" sz="2000" b="1" dirty="0" err="1" smtClean="0">
                  <a:latin typeface="Calibri" pitchFamily="34" charset="0"/>
                </a:rPr>
                <a:t>ptr</a:t>
              </a:r>
              <a:r>
                <a:rPr lang="en-GB" sz="2000" b="1" dirty="0" smtClean="0">
                  <a:latin typeface="Calibri" pitchFamily="34" charset="0"/>
                </a:rPr>
                <a:t>)</a:t>
              </a:r>
              <a:endParaRPr lang="en-GB" sz="2000" b="1" dirty="0">
                <a:latin typeface="Calibri" pitchFamily="34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4175" y="2716"/>
              <a:ext cx="242" cy="1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6248400" y="37555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953000" y="39079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189412" y="13620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Application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189412" y="1819275"/>
            <a:ext cx="3505200" cy="4572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Dynamic Memory Allocator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189412" y="22764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+mn-lt"/>
              </a:rPr>
              <a:t>Heap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Boundary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 smtClean="0"/>
              <a:t>Internal fragmentation</a:t>
            </a:r>
          </a:p>
          <a:p>
            <a:endParaRPr lang="en-US" dirty="0" smtClean="0"/>
          </a:p>
          <a:p>
            <a:r>
              <a:rPr lang="en-US" dirty="0" smtClean="0"/>
              <a:t>Can it be optimized?</a:t>
            </a:r>
          </a:p>
          <a:p>
            <a:pPr lvl="1"/>
            <a:r>
              <a:rPr lang="en-US" dirty="0" smtClean="0"/>
              <a:t>Which blocks need the footer tag?</a:t>
            </a:r>
          </a:p>
          <a:p>
            <a:pPr lvl="1"/>
            <a:r>
              <a:rPr lang="en-US" dirty="0" smtClean="0"/>
              <a:t>What does that mean?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by deferring coalescing until needed. </a:t>
            </a:r>
            <a:r>
              <a:rPr lang="en-GB" dirty="0" smtClean="0"/>
              <a:t>Examples:</a:t>
            </a:r>
            <a:endParaRPr lang="en-GB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endParaRPr lang="en-GB" b="1" dirty="0" smtClean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linear </a:t>
            </a:r>
            <a:r>
              <a:rPr lang="en-GB" dirty="0"/>
              <a:t>time worst case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constant </a:t>
            </a:r>
            <a:r>
              <a:rPr lang="en-GB" dirty="0"/>
              <a:t>time worst case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will </a:t>
            </a:r>
            <a:r>
              <a:rPr lang="en-GB" dirty="0"/>
              <a:t>depend on placement policy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 smtClean="0">
                <a:latin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</a:rPr>
              <a:t>/free </a:t>
            </a:r>
            <a:r>
              <a:rPr lang="en-GB" dirty="0" smtClean="0"/>
              <a:t>because </a:t>
            </a:r>
            <a:r>
              <a:rPr lang="en-GB" dirty="0"/>
              <a:t>of linear-time allocation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 smtClean="0"/>
              <a:t>Allocator maintains heap as collection of variable sized </a:t>
            </a:r>
            <a:r>
              <a:rPr lang="en-US" i="1" dirty="0" smtClean="0">
                <a:solidFill>
                  <a:srgbClr val="990000"/>
                </a:solidFill>
              </a:rPr>
              <a:t>blocks</a:t>
            </a:r>
            <a:r>
              <a:rPr lang="en-US" dirty="0" smtClean="0">
                <a:solidFill>
                  <a:srgbClr val="000000"/>
                </a:solidFill>
              </a:rPr>
              <a:t>, which are either </a:t>
            </a:r>
            <a:r>
              <a:rPr lang="en-US" i="1" dirty="0" smtClean="0">
                <a:solidFill>
                  <a:srgbClr val="990000"/>
                </a:solidFill>
              </a:rPr>
              <a:t>allocated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i="1" dirty="0" smtClean="0">
                <a:solidFill>
                  <a:srgbClr val="990000"/>
                </a:solidFill>
              </a:rPr>
              <a:t>free</a:t>
            </a:r>
          </a:p>
          <a:p>
            <a:r>
              <a:rPr lang="en-US" dirty="0" smtClean="0"/>
              <a:t>Types of allocators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Explicit allocator</a:t>
            </a:r>
            <a:r>
              <a:rPr lang="en-US" b="1" dirty="0" smtClean="0"/>
              <a:t>:  </a:t>
            </a:r>
            <a:r>
              <a:rPr lang="en-US" dirty="0" smtClean="0"/>
              <a:t>application allocates and frees space </a:t>
            </a:r>
          </a:p>
          <a:p>
            <a:pPr lvl="2"/>
            <a:r>
              <a:rPr lang="en-US" dirty="0" smtClean="0"/>
              <a:t>E.g.,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in C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Implicit allocator:</a:t>
            </a:r>
            <a:r>
              <a:rPr lang="en-US" dirty="0" smtClean="0"/>
              <a:t> application allocates, but does not free space</a:t>
            </a:r>
          </a:p>
          <a:p>
            <a:pPr lvl="2"/>
            <a:r>
              <a:rPr lang="en-US" dirty="0" smtClean="0"/>
              <a:t>E.g. garbage collection in Java, ML, and Lisp</a:t>
            </a:r>
          </a:p>
          <a:p>
            <a:endParaRPr lang="en-US" dirty="0" smtClean="0"/>
          </a:p>
          <a:p>
            <a:r>
              <a:rPr lang="en-US" dirty="0" smtClean="0"/>
              <a:t>Will discuss simple explicit memory allocation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Successful</a:t>
            </a:r>
            <a:r>
              <a:rPr lang="en-GB" dirty="0"/>
              <a:t>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</a:t>
            </a:r>
            <a:r>
              <a:rPr lang="en-GB" dirty="0" smtClean="0"/>
              <a:t>bytes</a:t>
            </a:r>
            <a:br>
              <a:rPr lang="en-GB" dirty="0" smtClean="0"/>
            </a:br>
            <a:r>
              <a:rPr lang="en-GB" dirty="0" smtClean="0"/>
              <a:t>aligned </a:t>
            </a:r>
            <a:r>
              <a:rPr lang="en-GB" dirty="0"/>
              <a:t>to</a:t>
            </a:r>
            <a:r>
              <a:rPr lang="en-GB" dirty="0" smtClean="0"/>
              <a:t> an 8-byte (x86) or  16-byte (x86-64) boundary</a:t>
            </a:r>
            <a:endParaRPr lang="en-GB" dirty="0"/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Unsuccessful</a:t>
            </a:r>
            <a:r>
              <a:rPr lang="en-GB" dirty="0"/>
              <a:t>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b="1" dirty="0">
              <a:latin typeface="Courier New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or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 smtClean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calloc</a:t>
            </a:r>
            <a:r>
              <a:rPr lang="en-GB" b="1" dirty="0" smtClean="0"/>
              <a:t>:</a:t>
            </a:r>
            <a:r>
              <a:rPr lang="en-GB" dirty="0" smtClean="0"/>
              <a:t> Version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realloc</a:t>
            </a:r>
            <a:r>
              <a:rPr lang="en-GB" b="1" dirty="0" smtClean="0">
                <a:latin typeface="Courier New"/>
                <a:cs typeface="Courier New"/>
              </a:rPr>
              <a:t>:</a:t>
            </a:r>
            <a:r>
              <a:rPr lang="en-GB" dirty="0" smtClean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sbrk</a:t>
            </a:r>
            <a:r>
              <a:rPr lang="en-GB" b="1" dirty="0" smtClean="0"/>
              <a:t>:</a:t>
            </a:r>
            <a:r>
              <a:rPr lang="en-GB" dirty="0" smtClean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</a:t>
            </a:r>
            <a:r>
              <a:rPr lang="en-GB" dirty="0" err="1" smtClean="0">
                <a:latin typeface="Courier New"/>
                <a:cs typeface="Courier New"/>
              </a:rPr>
              <a:t>alloc</a:t>
            </a:r>
            <a:r>
              <a:rPr lang="en-GB" dirty="0" smtClean="0"/>
              <a:t> </a:t>
            </a:r>
            <a:r>
              <a:rPr lang="en-GB" dirty="0"/>
              <a:t>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Menlo-Regular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Menlo-Regular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Assumptions Made in This Lecture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Memory is word addressed.</a:t>
            </a:r>
          </a:p>
          <a:p>
            <a:r>
              <a:rPr lang="en-GB" dirty="0" smtClean="0"/>
              <a:t>Words are </a:t>
            </a:r>
            <a:r>
              <a:rPr lang="en-GB" dirty="0" err="1" smtClean="0"/>
              <a:t>int</a:t>
            </a:r>
            <a:r>
              <a:rPr lang="en-GB" smtClean="0"/>
              <a:t>-sized.</a:t>
            </a:r>
            <a:endParaRPr lang="en-GB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3548882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267200" y="3548882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(3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3822683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4203683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3822683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4203683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2743200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716780" y="2901182"/>
            <a:ext cx="182880" cy="86868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</a:t>
            </a:r>
            <a:r>
              <a:rPr lang="en-GB" dirty="0" smtClean="0"/>
              <a:t>Example</a:t>
            </a:r>
            <a:endParaRPr lang="en-GB" dirty="0"/>
          </a:p>
        </p:txBody>
      </p:sp>
      <p:grpSp>
        <p:nvGrpSpPr>
          <p:cNvPr id="98" name="Group 97"/>
          <p:cNvGrpSpPr/>
          <p:nvPr/>
        </p:nvGrpSpPr>
        <p:grpSpPr>
          <a:xfrm>
            <a:off x="2992437" y="1614488"/>
            <a:ext cx="5181600" cy="304800"/>
            <a:chOff x="3006724" y="1614488"/>
            <a:chExt cx="5181600" cy="304800"/>
          </a:xfrm>
        </p:grpSpPr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33400" y="1582738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992437" y="2501901"/>
            <a:ext cx="5181600" cy="304800"/>
            <a:chOff x="3006724" y="2501901"/>
            <a:chExt cx="51816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33400" y="247015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992437" y="3389313"/>
            <a:ext cx="5181600" cy="304800"/>
            <a:chOff x="3006724" y="3389313"/>
            <a:chExt cx="51816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533400" y="3357563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992437" y="4276726"/>
            <a:ext cx="5181600" cy="304800"/>
            <a:chOff x="3036887" y="4276726"/>
            <a:chExt cx="5181600" cy="304800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92437" y="5164138"/>
            <a:ext cx="5181600" cy="304800"/>
            <a:chOff x="2992437" y="5164138"/>
            <a:chExt cx="51816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533400" y="5132388"/>
            <a:ext cx="2111773" cy="359010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p4 = malloc(2)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Applications</a:t>
            </a:r>
            <a:endParaRPr lang="en-GB" dirty="0"/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request </a:t>
            </a:r>
            <a:r>
              <a:rPr lang="en-GB" dirty="0"/>
              <a:t>must </a:t>
            </a:r>
            <a:r>
              <a:rPr lang="en-GB" dirty="0" smtClean="0"/>
              <a:t>be to </a:t>
            </a:r>
            <a:r>
              <a:rPr lang="en-GB" dirty="0"/>
              <a:t>a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>
                <a:cs typeface="Courier New"/>
              </a:rPr>
              <a:t>’d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 </a:t>
            </a:r>
            <a:r>
              <a:rPr lang="en-GB" dirty="0"/>
              <a:t>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Allocators</a:t>
            </a:r>
            <a:endParaRPr lang="en-GB" dirty="0"/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b="1" dirty="0" smtClean="0">
                <a:cs typeface="Courier New"/>
              </a:rPr>
              <a:t> </a:t>
            </a:r>
            <a:r>
              <a:rPr lang="en-GB" dirty="0" smtClean="0"/>
              <a:t>requests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8-byte (x86) or 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12941</TotalTime>
  <Words>1779</Words>
  <Application>Microsoft Office PowerPoint</Application>
  <PresentationFormat>On-screen Show (4:3)</PresentationFormat>
  <Paragraphs>515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Menlo-Regular</vt:lpstr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Dynamic Memory Allocation:  Basic Concepts  15-213: Introduction to Computer Systems  19th Lecture, Nov. 3, 2015</vt:lpstr>
      <vt:lpstr>Today</vt:lpstr>
      <vt:lpstr>Dynamic Memory Allocation </vt:lpstr>
      <vt:lpstr>Dynamic Memory Allocation</vt:lpstr>
      <vt:lpstr>The malloc Package</vt:lpstr>
      <vt:lpstr>malloc Example</vt:lpstr>
      <vt:lpstr>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649</cp:revision>
  <cp:lastPrinted>1999-09-20T15:19:18Z</cp:lastPrinted>
  <dcterms:created xsi:type="dcterms:W3CDTF">2012-10-29T21:36:53Z</dcterms:created>
  <dcterms:modified xsi:type="dcterms:W3CDTF">2018-08-19T14:01:35Z</dcterms:modified>
</cp:coreProperties>
</file>