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49"/>
  </p:notesMasterIdLst>
  <p:handoutMasterIdLst>
    <p:handoutMasterId r:id="rId50"/>
  </p:handoutMasterIdLst>
  <p:sldIdLst>
    <p:sldId id="1473" r:id="rId5"/>
    <p:sldId id="1474" r:id="rId6"/>
    <p:sldId id="1467" r:id="rId7"/>
    <p:sldId id="1428" r:id="rId8"/>
    <p:sldId id="1468" r:id="rId9"/>
    <p:sldId id="1429" r:id="rId10"/>
    <p:sldId id="1430" r:id="rId11"/>
    <p:sldId id="1431" r:id="rId12"/>
    <p:sldId id="1433" r:id="rId13"/>
    <p:sldId id="1432" r:id="rId14"/>
    <p:sldId id="1434" r:id="rId15"/>
    <p:sldId id="1435" r:id="rId16"/>
    <p:sldId id="1469" r:id="rId17"/>
    <p:sldId id="1496" r:id="rId18"/>
    <p:sldId id="1437" r:id="rId19"/>
    <p:sldId id="1438" r:id="rId20"/>
    <p:sldId id="1439" r:id="rId21"/>
    <p:sldId id="1440" r:id="rId22"/>
    <p:sldId id="1497" r:id="rId23"/>
    <p:sldId id="1441" r:id="rId24"/>
    <p:sldId id="1442" r:id="rId25"/>
    <p:sldId id="1443" r:id="rId26"/>
    <p:sldId id="1444" r:id="rId27"/>
    <p:sldId id="1446" r:id="rId28"/>
    <p:sldId id="1445" r:id="rId29"/>
    <p:sldId id="1447" r:id="rId30"/>
    <p:sldId id="1448" r:id="rId31"/>
    <p:sldId id="1498" r:id="rId32"/>
    <p:sldId id="1475" r:id="rId33"/>
    <p:sldId id="1493" r:id="rId34"/>
    <p:sldId id="1495" r:id="rId35"/>
    <p:sldId id="1476" r:id="rId36"/>
    <p:sldId id="1477" r:id="rId37"/>
    <p:sldId id="1478" r:id="rId38"/>
    <p:sldId id="1479" r:id="rId39"/>
    <p:sldId id="1480" r:id="rId40"/>
    <p:sldId id="1481" r:id="rId41"/>
    <p:sldId id="1491" r:id="rId42"/>
    <p:sldId id="1482" r:id="rId43"/>
    <p:sldId id="1483" r:id="rId44"/>
    <p:sldId id="1484" r:id="rId45"/>
    <p:sldId id="1485" r:id="rId46"/>
    <p:sldId id="1486" r:id="rId47"/>
    <p:sldId id="1487" r:id="rId48"/>
  </p:sldIdLst>
  <p:sldSz cx="9144000" cy="6858000" type="screen4x3"/>
  <p:notesSz cx="7302500" cy="9586913"/>
  <p:custDataLst>
    <p:tags r:id="rId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6F5BD"/>
    <a:srgbClr val="F1C7C7"/>
    <a:srgbClr val="EBAFAF"/>
    <a:srgbClr val="ACE3A1"/>
    <a:srgbClr val="D5F1CF"/>
    <a:srgbClr val="CCCCCC"/>
    <a:srgbClr val="8DBA84"/>
    <a:srgbClr val="8AD87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19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61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6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4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2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0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7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5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9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8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4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7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0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53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9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9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1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6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6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4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941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8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1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2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1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4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34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33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5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3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Advanced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5,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3)</a:t>
            </a:r>
            <a:endParaRPr lang="en-GB" dirty="0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5329" y="4498975"/>
            <a:ext cx="8151812" cy="2130425"/>
            <a:chOff x="405329" y="4498975"/>
            <a:chExt cx="8151812" cy="2130425"/>
          </a:xfrm>
        </p:grpSpPr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405329" y="44989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800866" y="6096000"/>
              <a:ext cx="1065213" cy="455612"/>
              <a:chOff x="1680" y="3827"/>
              <a:chExt cx="671" cy="287"/>
            </a:xfrm>
          </p:grpSpPr>
          <p:sp>
            <p:nvSpPr>
              <p:cNvPr id="12291" name="Rectangle 3"/>
              <p:cNvSpPr>
                <a:spLocks noChangeArrowheads="1"/>
              </p:cNvSpPr>
              <p:nvPr/>
            </p:nvSpPr>
            <p:spPr bwMode="auto">
              <a:xfrm>
                <a:off x="168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2" name="Rectangle 4"/>
              <p:cNvSpPr>
                <a:spLocks noChangeArrowheads="1"/>
              </p:cNvSpPr>
              <p:nvPr/>
            </p:nvSpPr>
            <p:spPr bwMode="auto">
              <a:xfrm>
                <a:off x="1872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064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2160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2580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800866" y="4724400"/>
              <a:ext cx="1065213" cy="455612"/>
              <a:chOff x="1680" y="2963"/>
              <a:chExt cx="671" cy="287"/>
            </a:xfrm>
          </p:grpSpPr>
          <p:sp>
            <p:nvSpPr>
              <p:cNvPr id="12297" name="Rectangle 9"/>
              <p:cNvSpPr>
                <a:spLocks noChangeArrowheads="1"/>
              </p:cNvSpPr>
              <p:nvPr/>
            </p:nvSpPr>
            <p:spPr bwMode="auto">
              <a:xfrm>
                <a:off x="168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Rectangle 10"/>
              <p:cNvSpPr>
                <a:spLocks noChangeArrowheads="1"/>
              </p:cNvSpPr>
              <p:nvPr/>
            </p:nvSpPr>
            <p:spPr bwMode="auto">
              <a:xfrm>
                <a:off x="1872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Rectangle 11"/>
              <p:cNvSpPr>
                <a:spLocks noChangeArrowheads="1"/>
              </p:cNvSpPr>
              <p:nvPr/>
            </p:nvSpPr>
            <p:spPr bwMode="auto">
              <a:xfrm>
                <a:off x="2064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Rectangle 12"/>
              <p:cNvSpPr>
                <a:spLocks noChangeArrowheads="1"/>
              </p:cNvSpPr>
              <p:nvPr/>
            </p:nvSpPr>
            <p:spPr bwMode="auto">
              <a:xfrm>
                <a:off x="2160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532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239266" y="6096000"/>
              <a:ext cx="1065213" cy="455612"/>
              <a:chOff x="3216" y="3827"/>
              <a:chExt cx="671" cy="287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3216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408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3600" y="3875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3696" y="3827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V="1">
              <a:off x="5696466" y="5103812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4020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324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4629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4934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5848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6153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28008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31056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34104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3715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Oval 93"/>
            <p:cNvSpPr>
              <a:spLocks noChangeArrowheads="1"/>
            </p:cNvSpPr>
            <p:nvPr/>
          </p:nvSpPr>
          <p:spPr bwMode="auto">
            <a:xfrm>
              <a:off x="2877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Oval 94"/>
            <p:cNvSpPr>
              <a:spLocks noChangeArrowheads="1"/>
            </p:cNvSpPr>
            <p:nvPr/>
          </p:nvSpPr>
          <p:spPr bwMode="auto">
            <a:xfrm>
              <a:off x="28770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3" name="Oval 95"/>
            <p:cNvSpPr>
              <a:spLocks noChangeArrowheads="1"/>
            </p:cNvSpPr>
            <p:nvPr/>
          </p:nvSpPr>
          <p:spPr bwMode="auto">
            <a:xfrm flipV="1">
              <a:off x="31818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55440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7"/>
            <p:cNvGrpSpPr>
              <a:grpSpLocks/>
            </p:cNvGrpSpPr>
            <p:nvPr/>
          </p:nvGrpSpPr>
          <p:grpSpPr bwMode="auto">
            <a:xfrm>
              <a:off x="5239266" y="4724400"/>
              <a:ext cx="1065213" cy="455612"/>
              <a:chOff x="3216" y="2963"/>
              <a:chExt cx="671" cy="287"/>
            </a:xfrm>
          </p:grpSpPr>
          <p:sp>
            <p:nvSpPr>
              <p:cNvPr id="12386" name="Rectangle 98"/>
              <p:cNvSpPr>
                <a:spLocks noChangeArrowheads="1"/>
              </p:cNvSpPr>
              <p:nvPr/>
            </p:nvSpPr>
            <p:spPr bwMode="auto">
              <a:xfrm>
                <a:off x="3216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Rectangle 99"/>
              <p:cNvSpPr>
                <a:spLocks noChangeArrowheads="1"/>
              </p:cNvSpPr>
              <p:nvPr/>
            </p:nvSpPr>
            <p:spPr bwMode="auto">
              <a:xfrm>
                <a:off x="3408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Rectangle 100"/>
              <p:cNvSpPr>
                <a:spLocks noChangeArrowheads="1"/>
              </p:cNvSpPr>
              <p:nvPr/>
            </p:nvSpPr>
            <p:spPr bwMode="auto">
              <a:xfrm>
                <a:off x="3600" y="3011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9" name="Rectangle 101"/>
              <p:cNvSpPr>
                <a:spLocks noChangeArrowheads="1"/>
              </p:cNvSpPr>
              <p:nvPr/>
            </p:nvSpPr>
            <p:spPr bwMode="auto">
              <a:xfrm>
                <a:off x="3696" y="2963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0" name="Oval 102"/>
            <p:cNvSpPr>
              <a:spLocks noChangeArrowheads="1"/>
            </p:cNvSpPr>
            <p:nvPr/>
          </p:nvSpPr>
          <p:spPr bwMode="auto">
            <a:xfrm>
              <a:off x="5315466" y="48768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" name="Line 103"/>
            <p:cNvSpPr>
              <a:spLocks noChangeShapeType="1"/>
            </p:cNvSpPr>
            <p:nvPr/>
          </p:nvSpPr>
          <p:spPr bwMode="auto">
            <a:xfrm>
              <a:off x="5391666" y="4953000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Oval 104"/>
            <p:cNvSpPr>
              <a:spLocks noChangeArrowheads="1"/>
            </p:cNvSpPr>
            <p:nvPr/>
          </p:nvSpPr>
          <p:spPr bwMode="auto">
            <a:xfrm flipV="1">
              <a:off x="5620266" y="6248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1200666" y="5486400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6"/>
            <p:cNvGrpSpPr>
              <a:grpSpLocks/>
            </p:cNvGrpSpPr>
            <p:nvPr/>
          </p:nvGrpSpPr>
          <p:grpSpPr bwMode="auto">
            <a:xfrm>
              <a:off x="7372866" y="5410200"/>
              <a:ext cx="1065213" cy="455612"/>
              <a:chOff x="4560" y="3395"/>
              <a:chExt cx="671" cy="287"/>
            </a:xfrm>
          </p:grpSpPr>
          <p:sp>
            <p:nvSpPr>
              <p:cNvPr id="12395" name="Rectangle 107"/>
              <p:cNvSpPr>
                <a:spLocks noChangeArrowheads="1"/>
              </p:cNvSpPr>
              <p:nvPr/>
            </p:nvSpPr>
            <p:spPr bwMode="auto">
              <a:xfrm>
                <a:off x="4560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Rectangle 108"/>
              <p:cNvSpPr>
                <a:spLocks noChangeArrowheads="1"/>
              </p:cNvSpPr>
              <p:nvPr/>
            </p:nvSpPr>
            <p:spPr bwMode="auto">
              <a:xfrm>
                <a:off x="4752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Rectangle 109"/>
              <p:cNvSpPr>
                <a:spLocks noChangeArrowheads="1"/>
              </p:cNvSpPr>
              <p:nvPr/>
            </p:nvSpPr>
            <p:spPr bwMode="auto">
              <a:xfrm>
                <a:off x="4944" y="3443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Rectangle 110"/>
              <p:cNvSpPr>
                <a:spLocks noChangeArrowheads="1"/>
              </p:cNvSpPr>
              <p:nvPr/>
            </p:nvSpPr>
            <p:spPr bwMode="auto">
              <a:xfrm>
                <a:off x="5040" y="3395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Oval 111"/>
            <p:cNvSpPr>
              <a:spLocks noChangeArrowheads="1"/>
            </p:cNvSpPr>
            <p:nvPr/>
          </p:nvSpPr>
          <p:spPr bwMode="auto">
            <a:xfrm>
              <a:off x="7449066" y="55626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7525266" y="5638800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Oval 113"/>
            <p:cNvSpPr>
              <a:spLocks noChangeArrowheads="1"/>
            </p:cNvSpPr>
            <p:nvPr/>
          </p:nvSpPr>
          <p:spPr bwMode="auto">
            <a:xfrm>
              <a:off x="7753866" y="5562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1429266" y="5638800"/>
              <a:ext cx="1371600" cy="1587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5239266" y="548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4" name="Oval 116"/>
            <p:cNvSpPr>
              <a:spLocks noChangeArrowheads="1"/>
            </p:cNvSpPr>
            <p:nvPr/>
          </p:nvSpPr>
          <p:spPr bwMode="auto">
            <a:xfrm>
              <a:off x="3181866" y="5562600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2953266" y="5292725"/>
              <a:ext cx="4419600" cy="3460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72" y="31"/>
                </a:cxn>
                <a:cxn ang="0">
                  <a:pos x="2109" y="31"/>
                </a:cxn>
                <a:cxn ang="0">
                  <a:pos x="2784" y="218"/>
                </a:cxn>
              </a:cxnLst>
              <a:rect l="0" t="0" r="r" b="b"/>
              <a:pathLst>
                <a:path w="2784" h="218">
                  <a:moveTo>
                    <a:pt x="0" y="218"/>
                  </a:moveTo>
                  <a:cubicBezTo>
                    <a:pt x="79" y="187"/>
                    <a:pt x="121" y="62"/>
                    <a:pt x="472" y="31"/>
                  </a:cubicBezTo>
                  <a:cubicBezTo>
                    <a:pt x="823" y="0"/>
                    <a:pt x="1724" y="0"/>
                    <a:pt x="2109" y="31"/>
                  </a:cubicBezTo>
                  <a:cubicBezTo>
                    <a:pt x="2494" y="62"/>
                    <a:pt x="2644" y="179"/>
                    <a:pt x="2784" y="218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6458466" y="5614987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9" name="Oval 121"/>
            <p:cNvSpPr>
              <a:spLocks noChangeArrowheads="1"/>
            </p:cNvSpPr>
            <p:nvPr/>
          </p:nvSpPr>
          <p:spPr bwMode="auto">
            <a:xfrm>
              <a:off x="28770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0" name="Oval 122"/>
            <p:cNvSpPr>
              <a:spLocks noChangeArrowheads="1"/>
            </p:cNvSpPr>
            <p:nvPr/>
          </p:nvSpPr>
          <p:spPr bwMode="auto">
            <a:xfrm>
              <a:off x="5315466" y="6248400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" name="Oval 123"/>
            <p:cNvSpPr>
              <a:spLocks noChangeArrowheads="1"/>
            </p:cNvSpPr>
            <p:nvPr/>
          </p:nvSpPr>
          <p:spPr bwMode="auto">
            <a:xfrm flipV="1">
              <a:off x="56202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3" name="Oval 125"/>
            <p:cNvSpPr>
              <a:spLocks noChangeArrowheads="1"/>
            </p:cNvSpPr>
            <p:nvPr/>
          </p:nvSpPr>
          <p:spPr bwMode="auto">
            <a:xfrm flipV="1">
              <a:off x="3181866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6" name="Text Box 128"/>
            <p:cNvSpPr txBox="1">
              <a:spLocks noChangeArrowheads="1"/>
            </p:cNvSpPr>
            <p:nvPr/>
          </p:nvSpPr>
          <p:spPr bwMode="auto">
            <a:xfrm>
              <a:off x="438666" y="5435600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2418" name="Text Box 130"/>
            <p:cNvSpPr txBox="1">
              <a:spLocks noChangeArrowheads="1"/>
            </p:cNvSpPr>
            <p:nvPr/>
          </p:nvSpPr>
          <p:spPr bwMode="auto">
            <a:xfrm>
              <a:off x="443429" y="45164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 smtClean="0">
                <a:solidFill>
                  <a:srgbClr val="C00000"/>
                </a:solidFill>
              </a:rPr>
              <a:t>all</a:t>
            </a:r>
            <a:r>
              <a:rPr lang="en-GB" dirty="0" smtClean="0"/>
              <a:t> blocks</a:t>
            </a:r>
            <a:endParaRPr lang="en-GB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C00000"/>
                </a:solidFill>
              </a:rPr>
              <a:t>Much </a:t>
            </a:r>
            <a:r>
              <a:rPr lang="en-GB" b="1" i="1" dirty="0">
                <a:solidFill>
                  <a:srgbClr val="C00000"/>
                </a:solidFill>
              </a:rPr>
              <a:t>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</a:t>
            </a:r>
            <a:r>
              <a:rPr lang="en-GB" dirty="0" smtClean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Does this increase internal fragmentation?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</a:t>
            </a:r>
            <a:r>
              <a:rPr lang="en-GB" dirty="0" smtClean="0"/>
              <a:t>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larger sizes: One class for each two-power size</a:t>
            </a:r>
            <a:endParaRPr lang="en-GB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</a:t>
            </a:r>
            <a:r>
              <a:rPr lang="en-GB" dirty="0"/>
              <a:t>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r>
              <a:rPr lang="en-GB" b="1" dirty="0" smtClean="0">
                <a:latin typeface="Courier New" pitchFamily="49" charset="0"/>
              </a:rPr>
              <a:t>()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free </a:t>
            </a:r>
            <a:r>
              <a:rPr lang="en-GB" dirty="0"/>
              <a:t>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</a:t>
            </a:r>
            <a:r>
              <a:rPr lang="en-GB" dirty="0" smtClean="0"/>
              <a:t> </a:t>
            </a:r>
          </a:p>
          <a:p>
            <a:pPr lvl="1">
              <a:lnSpc>
                <a:spcPct val="100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dirty="0" smtClean="0"/>
              <a:t>log </a:t>
            </a:r>
            <a:r>
              <a:rPr lang="en-GB" dirty="0"/>
              <a:t>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</a:t>
            </a:r>
            <a:r>
              <a:rPr lang="en-GB" dirty="0"/>
              <a:t>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</a:t>
            </a:r>
            <a:r>
              <a:rPr lang="en-GB" i="1" dirty="0" smtClean="0"/>
              <a:t>Programming</a:t>
            </a:r>
            <a:r>
              <a:rPr lang="en-GB" dirty="0" smtClean="0"/>
              <a:t>”, 2</a:t>
            </a:r>
            <a:r>
              <a:rPr lang="en-GB" baseline="30000" dirty="0" smtClean="0"/>
              <a:t>nd</a:t>
            </a:r>
            <a:r>
              <a:rPr lang="en-GB" dirty="0" smtClean="0"/>
              <a:t> edition, Addison </a:t>
            </a:r>
            <a:r>
              <a:rPr lang="en-GB" dirty="0"/>
              <a:t>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free lists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</a:t>
            </a:r>
            <a:r>
              <a:rPr lang="en-GB" dirty="0" smtClean="0"/>
              <a:t>storage—application </a:t>
            </a:r>
            <a:r>
              <a:rPr lang="en-GB" dirty="0"/>
              <a:t>never has to </a:t>
            </a:r>
            <a:r>
              <a:rPr lang="en-GB" dirty="0" smtClean="0"/>
              <a:t>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Common in many dynamic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Python, Ruby, Java, Perl, ML, Lisp, </a:t>
            </a:r>
            <a:r>
              <a:rPr lang="en-GB" dirty="0" err="1" smtClean="0">
                <a:ea typeface="msgothic" charset="0"/>
                <a:cs typeface="msgothic" charset="0"/>
              </a:rPr>
              <a:t>Mathematica</a:t>
            </a: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</a:t>
            </a:r>
            <a:r>
              <a:rPr lang="en-GB" dirty="0" smtClean="0"/>
              <a:t>the memory </a:t>
            </a:r>
            <a:r>
              <a:rPr lang="en-GB" dirty="0"/>
              <a:t>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</a:t>
            </a:r>
            <a:r>
              <a:rPr lang="en-GB" dirty="0" smtClean="0"/>
              <a:t>information: </a:t>
            </a:r>
            <a:br>
              <a:rPr lang="en-GB" dirty="0" smtClean="0"/>
            </a:br>
            <a:r>
              <a:rPr lang="en-GB" dirty="0" smtClean="0"/>
              <a:t>Jones </a:t>
            </a:r>
            <a:r>
              <a:rPr lang="en-GB" dirty="0"/>
              <a:t>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 smtClean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 smtClean="0">
                    <a:latin typeface="Calibri" pitchFamily="34" charset="0"/>
                  </a:rPr>
                  <a:t>ptrs</a:t>
                </a:r>
                <a:r>
                  <a:rPr lang="en-US" sz="1400" b="0" i="1" dirty="0" smtClean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Assumptions For a Simple Implementation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returns </a:t>
            </a:r>
            <a:r>
              <a:rPr lang="en-GB" dirty="0">
                <a:solidFill>
                  <a:srgbClr val="990000"/>
                </a:solidFill>
              </a:rPr>
              <a:t>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do nothing if not pointer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check if already marked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call mark on all words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	  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ptr sweep(ptr p, ptr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while (p &lt;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if markBitSet(p)</a:t>
            </a:r>
            <a:b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clearMarkBit();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else if (allocateBitSet(p))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</a:t>
            </a:r>
            <a:r>
              <a:rPr lang="en-GB" dirty="0" smtClean="0"/>
              <a:t>garbage collector</a:t>
            </a:r>
            <a:r>
              <a:rPr lang="en-GB" dirty="0"/>
              <a:t>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</a:t>
            </a:r>
            <a:r>
              <a:rPr lang="en-GB" dirty="0" smtClean="0"/>
              <a:t>memory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</a:t>
            </a:r>
            <a:r>
              <a:rPr lang="en-GB" dirty="0" smtClean="0"/>
              <a:t>pointers </a:t>
            </a:r>
            <a:r>
              <a:rPr lang="en-GB" dirty="0"/>
              <a:t>can point to the middle of a </a:t>
            </a:r>
            <a:r>
              <a:rPr lang="en-GB" dirty="0" smtClean="0"/>
              <a:t>block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how </a:t>
            </a:r>
            <a:r>
              <a:rPr lang="en-GB" dirty="0" smtClean="0"/>
              <a:t>to find </a:t>
            </a:r>
            <a:r>
              <a:rPr lang="en-GB" dirty="0"/>
              <a:t>the beginning of the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</a:t>
            </a:r>
            <a:r>
              <a:rPr lang="en-GB" dirty="0" smtClean="0"/>
              <a:t>binary tree </a:t>
            </a:r>
            <a:r>
              <a:rPr lang="en-GB" dirty="0"/>
              <a:t>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Header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eft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ight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ize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Left:</a:t>
            </a:r>
            <a:r>
              <a:rPr lang="en-US" sz="1800" b="0" dirty="0" smtClean="0">
                <a:latin typeface="Calibri" pitchFamily="34" charset="0"/>
              </a:rPr>
              <a:t> smaller addresses</a:t>
            </a:r>
          </a:p>
          <a:p>
            <a:r>
              <a:rPr lang="en-US" sz="1800" dirty="0" smtClean="0">
                <a:latin typeface="Calibri" pitchFamily="34" charset="0"/>
              </a:rPr>
              <a:t>Right:</a:t>
            </a:r>
            <a:r>
              <a:rPr lang="en-US" sz="1800" b="0" dirty="0" smtClean="0">
                <a:latin typeface="Calibri" pitchFamily="34" charset="0"/>
              </a:rPr>
              <a:t> larger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free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free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r>
              <a:rPr lang="en-US" sz="2000" dirty="0" smtClean="0"/>
              <a:t> have high precedence, with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&amp;</a:t>
            </a:r>
            <a:r>
              <a:rPr lang="en-US" sz="2000" dirty="0" smtClean="0"/>
              <a:t> just below</a:t>
            </a:r>
          </a:p>
          <a:p>
            <a:pPr marL="63500" indent="-238125"/>
            <a:r>
              <a:rPr lang="en-US" sz="2000" dirty="0" smtClean="0"/>
              <a:t>Unary </a:t>
            </a:r>
            <a:r>
              <a:rPr lang="en-US" sz="2000" dirty="0" smtClean="0">
                <a:latin typeface="Courier New"/>
                <a:cs typeface="Courier New"/>
              </a:rPr>
              <a:t>+</a:t>
            </a:r>
            <a:r>
              <a:rPr lang="en-US" sz="2000" dirty="0" smtClean="0">
                <a:latin typeface="+mn-lt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have higher precedence than binary forms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en-US" dirty="0"/>
              <a:t>Pointer </a:t>
            </a:r>
            <a:r>
              <a:rPr lang="en-US" dirty="0" smtClean="0"/>
              <a:t>Declarations: Test Yourself!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The classic </a:t>
            </a:r>
            <a:r>
              <a:rPr lang="en-GB">
                <a:latin typeface="Courier New" pitchFamily="49" charset="0"/>
              </a:rPr>
              <a:t>scanf</a:t>
            </a:r>
            <a:r>
              <a:rPr lang="en-GB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(“%d”,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+=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Allocating the (possibly)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Off-by-one error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i&lt;=N; i++)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Basis </a:t>
            </a:r>
            <a:r>
              <a:rPr lang="en-GB" dirty="0"/>
              <a:t>for classic buffer overflow </a:t>
            </a:r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(*p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 &amp;val;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x[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*x = malloc(N*sizeof(int));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Debugger: </a:t>
            </a:r>
            <a:r>
              <a:rPr lang="en-GB" dirty="0" err="1" smtClean="0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</a:t>
            </a:r>
            <a:r>
              <a:rPr lang="en-GB" dirty="0" smtClean="0"/>
              <a:t>bugs</a:t>
            </a:r>
          </a:p>
          <a:p>
            <a:pPr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Data structure consistency checker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 Runs silently, prints message only on error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 as a probe to zero in on error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>
                <a:latin typeface="Courier New"/>
                <a:cs typeface="Courier New"/>
              </a:rPr>
              <a:t>valgrind</a:t>
            </a:r>
            <a:r>
              <a:rPr lang="en-GB" dirty="0"/>
              <a:t> </a:t>
            </a:r>
            <a:endParaRPr lang="en-GB" dirty="0" smtClean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Powerful </a:t>
            </a:r>
            <a:r>
              <a:rPr lang="en-GB" dirty="0"/>
              <a:t>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Checks each </a:t>
            </a:r>
            <a:r>
              <a:rPr lang="en-GB" dirty="0"/>
              <a:t>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</a:t>
            </a:r>
            <a:r>
              <a:rPr lang="en-GB" dirty="0" smtClean="0"/>
              <a:t>pointers, overwrites, refs outside of allocated block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err="1" smtClean="0"/>
              <a:t>glibc</a:t>
            </a:r>
            <a:r>
              <a:rPr lang="en-GB" dirty="0" smtClean="0"/>
              <a:t> </a:t>
            </a:r>
            <a:r>
              <a:rPr lang="en-GB" dirty="0" err="1"/>
              <a:t>malloc</a:t>
            </a:r>
            <a:r>
              <a:rPr lang="en-GB" dirty="0"/>
              <a:t> contains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/>
                <a:cs typeface="Courier New"/>
              </a:rPr>
              <a:t>setenv</a:t>
            </a:r>
            <a:r>
              <a:rPr lang="en-GB" b="1" dirty="0">
                <a:latin typeface="Courier New"/>
                <a:cs typeface="Courier New"/>
              </a:rPr>
              <a:t> MALLOC_CHECK_ 3 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</a:t>
            </a:r>
            <a:r>
              <a:rPr lang="en-GB" dirty="0" smtClean="0"/>
              <a:t>ordered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</a:t>
            </a:r>
            <a:r>
              <a:rPr lang="en-GB" dirty="0" smtClean="0"/>
              <a:t>order: </a:t>
            </a:r>
            <a:br>
              <a:rPr lang="en-GB" dirty="0" smtClean="0"/>
            </a:br>
            <a:r>
              <a:rPr lang="en-GB" dirty="0" smtClean="0"/>
              <a:t>	        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prev</a:t>
            </a:r>
            <a:r>
              <a:rPr lang="en-GB" i="1" dirty="0" smtClean="0"/>
              <a:t>) </a:t>
            </a:r>
            <a:r>
              <a:rPr lang="en-GB" i="1" dirty="0"/>
              <a:t>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</a:t>
            </a:r>
            <a:r>
              <a:rPr lang="en-GB" i="1" dirty="0" smtClean="0"/>
              <a:t>&lt; </a:t>
            </a:r>
            <a:r>
              <a:rPr lang="en-GB" i="1" dirty="0" err="1" smtClean="0"/>
              <a:t>addr</a:t>
            </a:r>
            <a:r>
              <a:rPr lang="en-GB" i="1" dirty="0" smtClean="0"/>
              <a:t>(next)</a:t>
            </a:r>
            <a:endParaRPr lang="en-GB" i="1" dirty="0"/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1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1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Freeing With a LIFO Policy (Case 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7476" y="4575175"/>
            <a:ext cx="8151812" cy="2130425"/>
            <a:chOff x="397476" y="4575175"/>
            <a:chExt cx="8151812" cy="2130425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397476" y="4575175"/>
              <a:ext cx="8151812" cy="21304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5231413" y="6137275"/>
              <a:ext cx="1065213" cy="455613"/>
              <a:chOff x="3216" y="3782"/>
              <a:chExt cx="671" cy="287"/>
            </a:xfrm>
          </p:grpSpPr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216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408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600" y="3830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3696" y="3782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5688613" y="5145088"/>
              <a:ext cx="1588" cy="1222375"/>
            </a:xfrm>
            <a:prstGeom prst="line">
              <a:avLst/>
            </a:prstGeom>
            <a:noFill/>
            <a:ln w="5724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4012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4317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4621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49266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58410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61458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7930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30978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34026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3707413" y="5527675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40884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5362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5231413" y="4765675"/>
              <a:ext cx="1065213" cy="455613"/>
              <a:chOff x="3216" y="2918"/>
              <a:chExt cx="671" cy="287"/>
            </a:xfrm>
          </p:grpSpPr>
          <p:sp>
            <p:nvSpPr>
              <p:cNvPr id="11330" name="Rectangle 66"/>
              <p:cNvSpPr>
                <a:spLocks noChangeArrowheads="1"/>
              </p:cNvSpPr>
              <p:nvPr/>
            </p:nvSpPr>
            <p:spPr bwMode="auto">
              <a:xfrm>
                <a:off x="3216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/>
              <p:cNvSpPr>
                <a:spLocks noChangeArrowheads="1"/>
              </p:cNvSpPr>
              <p:nvPr/>
            </p:nvSpPr>
            <p:spPr bwMode="auto">
              <a:xfrm>
                <a:off x="3408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/>
              <p:cNvSpPr>
                <a:spLocks noChangeArrowheads="1"/>
              </p:cNvSpPr>
              <p:nvPr/>
            </p:nvSpPr>
            <p:spPr bwMode="auto">
              <a:xfrm>
                <a:off x="3600" y="296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/>
              <p:cNvSpPr>
                <a:spLocks noChangeArrowheads="1"/>
              </p:cNvSpPr>
              <p:nvPr/>
            </p:nvSpPr>
            <p:spPr bwMode="auto">
              <a:xfrm>
                <a:off x="3696" y="2918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5307613" y="49180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5383813" y="4994275"/>
              <a:ext cx="1588" cy="12192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 flipV="1">
              <a:off x="5612413" y="62880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1192813" y="5527675"/>
              <a:ext cx="304800" cy="304800"/>
            </a:xfrm>
            <a:prstGeom prst="rect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7365013" y="5451475"/>
              <a:ext cx="1065213" cy="455613"/>
              <a:chOff x="4560" y="3350"/>
              <a:chExt cx="671" cy="287"/>
            </a:xfrm>
          </p:grpSpPr>
          <p:sp>
            <p:nvSpPr>
              <p:cNvPr id="11339" name="Rectangle 75"/>
              <p:cNvSpPr>
                <a:spLocks noChangeArrowheads="1"/>
              </p:cNvSpPr>
              <p:nvPr/>
            </p:nvSpPr>
            <p:spPr bwMode="auto">
              <a:xfrm>
                <a:off x="4560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Rectangle 76"/>
              <p:cNvSpPr>
                <a:spLocks noChangeArrowheads="1"/>
              </p:cNvSpPr>
              <p:nvPr/>
            </p:nvSpPr>
            <p:spPr bwMode="auto">
              <a:xfrm>
                <a:off x="4752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Rectangle 77"/>
              <p:cNvSpPr>
                <a:spLocks noChangeArrowheads="1"/>
              </p:cNvSpPr>
              <p:nvPr/>
            </p:nvSpPr>
            <p:spPr bwMode="auto">
              <a:xfrm>
                <a:off x="4944" y="3398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Rectangle 78"/>
              <p:cNvSpPr>
                <a:spLocks noChangeArrowheads="1"/>
              </p:cNvSpPr>
              <p:nvPr/>
            </p:nvSpPr>
            <p:spPr bwMode="auto">
              <a:xfrm>
                <a:off x="5040" y="3350"/>
                <a:ext cx="192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7441213" y="56038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Line 80"/>
            <p:cNvSpPr>
              <a:spLocks noChangeShapeType="1"/>
            </p:cNvSpPr>
            <p:nvPr/>
          </p:nvSpPr>
          <p:spPr bwMode="auto">
            <a:xfrm>
              <a:off x="7517413" y="5680075"/>
              <a:ext cx="1588" cy="533400"/>
            </a:xfrm>
            <a:prstGeom prst="line">
              <a:avLst/>
            </a:prstGeom>
            <a:noFill/>
            <a:ln w="57240">
              <a:solidFill>
                <a:srgbClr val="00B05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7746013" y="5603875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231413" y="5527675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393213" y="5603875"/>
              <a:ext cx="152400" cy="152400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151913" y="5326063"/>
              <a:ext cx="3213100" cy="354012"/>
            </a:xfrm>
            <a:custGeom>
              <a:avLst/>
              <a:gdLst/>
              <a:ahLst/>
              <a:cxnLst>
                <a:cxn ang="0">
                  <a:pos x="0" y="223"/>
                </a:cxn>
                <a:cxn ang="0">
                  <a:pos x="288" y="31"/>
                </a:cxn>
                <a:cxn ang="0">
                  <a:pos x="1349" y="36"/>
                </a:cxn>
                <a:cxn ang="0">
                  <a:pos x="2024" y="223"/>
                </a:cxn>
              </a:cxnLst>
              <a:rect l="0" t="0" r="r" b="b"/>
              <a:pathLst>
                <a:path w="2024" h="223">
                  <a:moveTo>
                    <a:pt x="0" y="223"/>
                  </a:moveTo>
                  <a:cubicBezTo>
                    <a:pt x="48" y="191"/>
                    <a:pt x="63" y="62"/>
                    <a:pt x="288" y="31"/>
                  </a:cubicBezTo>
                  <a:cubicBezTo>
                    <a:pt x="513" y="0"/>
                    <a:pt x="1060" y="4"/>
                    <a:pt x="1349" y="36"/>
                  </a:cubicBezTo>
                  <a:cubicBezTo>
                    <a:pt x="1638" y="68"/>
                    <a:pt x="1884" y="184"/>
                    <a:pt x="2024" y="223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Freeform 85"/>
            <p:cNvSpPr>
              <a:spLocks/>
            </p:cNvSpPr>
            <p:nvPr/>
          </p:nvSpPr>
          <p:spPr bwMode="auto">
            <a:xfrm>
              <a:off x="6450613" y="5656263"/>
              <a:ext cx="1371600" cy="365125"/>
            </a:xfrm>
            <a:custGeom>
              <a:avLst/>
              <a:gdLst/>
              <a:ahLst/>
              <a:cxnLst>
                <a:cxn ang="0">
                  <a:pos x="864" y="15"/>
                </a:cxn>
                <a:cxn ang="0">
                  <a:pos x="745" y="227"/>
                </a:cxn>
                <a:cxn ang="0">
                  <a:pos x="210" y="35"/>
                </a:cxn>
                <a:cxn ang="0">
                  <a:pos x="0" y="15"/>
                </a:cxn>
              </a:cxnLst>
              <a:rect l="0" t="0" r="r" b="b"/>
              <a:pathLst>
                <a:path w="864" h="230">
                  <a:moveTo>
                    <a:pt x="864" y="15"/>
                  </a:moveTo>
                  <a:cubicBezTo>
                    <a:pt x="844" y="50"/>
                    <a:pt x="854" y="224"/>
                    <a:pt x="745" y="227"/>
                  </a:cubicBezTo>
                  <a:cubicBezTo>
                    <a:pt x="636" y="230"/>
                    <a:pt x="334" y="70"/>
                    <a:pt x="210" y="35"/>
                  </a:cubicBezTo>
                  <a:cubicBezTo>
                    <a:pt x="86" y="0"/>
                    <a:pt x="44" y="19"/>
                    <a:pt x="0" y="15"/>
                  </a:cubicBezTo>
                </a:path>
              </a:pathLst>
            </a:custGeom>
            <a:noFill/>
            <a:ln w="5724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5307613" y="6289675"/>
              <a:ext cx="152400" cy="152400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 flipV="1">
              <a:off x="5612413" y="4916488"/>
              <a:ext cx="152400" cy="152400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Text Box 91"/>
            <p:cNvSpPr txBox="1">
              <a:spLocks noChangeArrowheads="1"/>
            </p:cNvSpPr>
            <p:nvPr/>
          </p:nvSpPr>
          <p:spPr bwMode="auto">
            <a:xfrm>
              <a:off x="430813" y="5476875"/>
              <a:ext cx="697692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sp>
          <p:nvSpPr>
            <p:cNvPr id="11357" name="Text Box 93"/>
            <p:cNvSpPr txBox="1">
              <a:spLocks noChangeArrowheads="1"/>
            </p:cNvSpPr>
            <p:nvPr/>
          </p:nvSpPr>
          <p:spPr bwMode="auto">
            <a:xfrm>
              <a:off x="448635" y="4583237"/>
              <a:ext cx="744178" cy="426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9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</a:t>
              </a:r>
              <a:endPara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1358" name="Freeform 94"/>
            <p:cNvSpPr>
              <a:spLocks/>
            </p:cNvSpPr>
            <p:nvPr/>
          </p:nvSpPr>
          <p:spPr bwMode="auto">
            <a:xfrm>
              <a:off x="1481738" y="5235575"/>
              <a:ext cx="2662238" cy="436563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515" y="43"/>
                </a:cxn>
                <a:cxn ang="0">
                  <a:pos x="1389" y="22"/>
                </a:cxn>
                <a:cxn ang="0">
                  <a:pos x="1677" y="174"/>
                </a:cxn>
              </a:cxnLst>
              <a:rect l="0" t="0" r="r" b="b"/>
              <a:pathLst>
                <a:path w="1677" h="275">
                  <a:moveTo>
                    <a:pt x="0" y="275"/>
                  </a:moveTo>
                  <a:cubicBezTo>
                    <a:pt x="86" y="236"/>
                    <a:pt x="284" y="85"/>
                    <a:pt x="515" y="43"/>
                  </a:cubicBezTo>
                  <a:cubicBezTo>
                    <a:pt x="746" y="1"/>
                    <a:pt x="1195" y="0"/>
                    <a:pt x="1389" y="22"/>
                  </a:cubicBezTo>
                  <a:cubicBezTo>
                    <a:pt x="1583" y="44"/>
                    <a:pt x="1617" y="142"/>
                    <a:pt x="1677" y="174"/>
                  </a:cubicBezTo>
                </a:path>
              </a:pathLst>
            </a:custGeom>
            <a:noFill/>
            <a:ln w="5724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12683</TotalTime>
  <Words>2293</Words>
  <Application>Microsoft Office PowerPoint</Application>
  <PresentationFormat>On-screen Show (4:3)</PresentationFormat>
  <Paragraphs>528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3_template2007</vt:lpstr>
      <vt:lpstr>1_template2007</vt:lpstr>
      <vt:lpstr>2_template2007</vt:lpstr>
      <vt:lpstr>Dynamic Memory Allocation:  Advanced Concepts  15-213: Introduction to Computer Systems  20th Lecture, Nov. 5, 2015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670</cp:revision>
  <cp:lastPrinted>1999-09-20T15:19:18Z</cp:lastPrinted>
  <dcterms:created xsi:type="dcterms:W3CDTF">2012-11-01T14:52:42Z</dcterms:created>
  <dcterms:modified xsi:type="dcterms:W3CDTF">2018-08-19T14:01:55Z</dcterms:modified>
</cp:coreProperties>
</file>