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542" r:id="rId2"/>
    <p:sldId id="1675" r:id="rId3"/>
    <p:sldId id="1673" r:id="rId4"/>
    <p:sldId id="1674" r:id="rId5"/>
    <p:sldId id="1676" r:id="rId6"/>
    <p:sldId id="1677" r:id="rId7"/>
    <p:sldId id="1678" r:id="rId8"/>
    <p:sldId id="1679" r:id="rId9"/>
    <p:sldId id="1680" r:id="rId10"/>
    <p:sldId id="1681" r:id="rId11"/>
    <p:sldId id="1682" r:id="rId12"/>
    <p:sldId id="1683" r:id="rId13"/>
    <p:sldId id="1684" r:id="rId14"/>
    <p:sldId id="1685" r:id="rId15"/>
    <p:sldId id="1686" r:id="rId16"/>
    <p:sldId id="1687" r:id="rId17"/>
    <p:sldId id="1688" r:id="rId18"/>
    <p:sldId id="1665" r:id="rId19"/>
    <p:sldId id="1663" r:id="rId20"/>
    <p:sldId id="1664" r:id="rId21"/>
    <p:sldId id="1667" r:id="rId22"/>
    <p:sldId id="1666" r:id="rId23"/>
    <p:sldId id="1668" r:id="rId24"/>
    <p:sldId id="1669" r:id="rId25"/>
    <p:sldId id="1584" r:id="rId26"/>
    <p:sldId id="1670" r:id="rId27"/>
    <p:sldId id="1606" r:id="rId28"/>
    <p:sldId id="1607" r:id="rId29"/>
    <p:sldId id="1608" r:id="rId30"/>
    <p:sldId id="1621" r:id="rId31"/>
    <p:sldId id="1622" r:id="rId32"/>
    <p:sldId id="1623" r:id="rId33"/>
    <p:sldId id="1624" r:id="rId34"/>
    <p:sldId id="1627" r:id="rId35"/>
    <p:sldId id="1630" r:id="rId36"/>
    <p:sldId id="1625" r:id="rId37"/>
    <p:sldId id="1626" r:id="rId38"/>
    <p:sldId id="1635" r:id="rId39"/>
    <p:sldId id="1636" r:id="rId40"/>
    <p:sldId id="1637" r:id="rId41"/>
    <p:sldId id="1638" r:id="rId42"/>
    <p:sldId id="1639" r:id="rId43"/>
    <p:sldId id="1640" r:id="rId44"/>
    <p:sldId id="1641" r:id="rId45"/>
    <p:sldId id="1642" r:id="rId46"/>
    <p:sldId id="1643" r:id="rId47"/>
    <p:sldId id="1644" r:id="rId48"/>
    <p:sldId id="1645" r:id="rId49"/>
    <p:sldId id="1646" r:id="rId50"/>
    <p:sldId id="1649" r:id="rId51"/>
    <p:sldId id="1651" r:id="rId52"/>
    <p:sldId id="1650" r:id="rId53"/>
    <p:sldId id="1609" r:id="rId54"/>
    <p:sldId id="1671" r:id="rId55"/>
    <p:sldId id="1619" r:id="rId56"/>
    <p:sldId id="1620" r:id="rId57"/>
    <p:sldId id="1629" r:id="rId58"/>
    <p:sldId id="1631" r:id="rId59"/>
    <p:sldId id="1632" r:id="rId60"/>
    <p:sldId id="1652" r:id="rId61"/>
    <p:sldId id="1653" r:id="rId62"/>
    <p:sldId id="1633" r:id="rId63"/>
    <p:sldId id="1634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9D9D9"/>
    <a:srgbClr val="A5A6DF"/>
    <a:srgbClr val="D5F1D2"/>
    <a:srgbClr val="A5A6E4"/>
    <a:srgbClr val="F6F5BD"/>
    <a:srgbClr val="F1C7C7"/>
    <a:srgbClr val="990000"/>
    <a:srgbClr val="D5F1CF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43" autoAdjust="0"/>
  </p:normalViewPr>
  <p:slideViewPr>
    <p:cSldViewPr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7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2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8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7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5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1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9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3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4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3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9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7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4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3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7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4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0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0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5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0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6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4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85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94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49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01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 smtClean="0"/>
              <a:t>Network Programming: Part II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Lecture, Nov. 12,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listen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 smtClean="0"/>
              <a:t>By default, kernel assumes that descriptor from socket function is an </a:t>
            </a:r>
            <a:r>
              <a:rPr lang="en-US" i="1" dirty="0" smtClean="0">
                <a:solidFill>
                  <a:srgbClr val="FF0000"/>
                </a:solidFill>
              </a:rPr>
              <a:t>active socket </a:t>
            </a:r>
            <a:r>
              <a:rPr lang="en-US" dirty="0" smtClean="0"/>
              <a:t>that will be on the client end of a connection.</a:t>
            </a:r>
          </a:p>
          <a:p>
            <a:r>
              <a:rPr lang="en-US" dirty="0" smtClean="0"/>
              <a:t>A server calls the listen function to tell the kernel that a descriptor will be used by a server rather than a client: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Converts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from an active socket to a </a:t>
            </a:r>
            <a:r>
              <a:rPr lang="en-US" i="1" dirty="0" smtClean="0">
                <a:solidFill>
                  <a:srgbClr val="FF0000"/>
                </a:solidFill>
              </a:rPr>
              <a:t>listening socket</a:t>
            </a:r>
            <a:r>
              <a:rPr lang="en-US" dirty="0" smtClean="0"/>
              <a:t> that can accept connection requests from clients. 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backlog </a:t>
            </a:r>
            <a:r>
              <a:rPr lang="en-US" dirty="0" smtClean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3547646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listen(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backlog);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 smtClean="0"/>
              <a:t>Servers wait for connection requests from clients by calling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Waits for connection request to arrive on the connection bound to </a:t>
            </a:r>
            <a:r>
              <a:rPr lang="en-US" dirty="0" err="1" smtClean="0">
                <a:latin typeface="Courier New"/>
                <a:cs typeface="Courier New"/>
              </a:rPr>
              <a:t>listenfd</a:t>
            </a:r>
            <a:r>
              <a:rPr lang="en-US" dirty="0" smtClean="0"/>
              <a:t>, then fills in client’s socket address in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 and size of the socket address in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Returns a </a:t>
            </a:r>
            <a:r>
              <a:rPr lang="en-US" i="1" dirty="0" smtClean="0">
                <a:solidFill>
                  <a:srgbClr val="FF0000"/>
                </a:solidFill>
              </a:rPr>
              <a:t>connected descriptor </a:t>
            </a:r>
            <a:r>
              <a:rPr lang="en-US" dirty="0" smtClean="0"/>
              <a:t>that can be used to communicate with the client via Unix I/O routines.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86000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accept(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A client establishes a connection with a server by calling connect: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Attempts to establish a connection with server at socket address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n-lt"/>
                <a:cs typeface="Courier New"/>
              </a:rPr>
              <a:t>If successful, then </a:t>
            </a:r>
            <a:r>
              <a:rPr lang="en-US" dirty="0" err="1" smtClean="0">
                <a:latin typeface="Courier New"/>
                <a:cs typeface="Courier New"/>
              </a:rPr>
              <a:t>clientfd</a:t>
            </a:r>
            <a:r>
              <a:rPr lang="en-US" dirty="0" smtClean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x:y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addr.sin_addr:addr.sin_port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is client address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y</a:t>
            </a:r>
            <a:r>
              <a:rPr lang="en-US" dirty="0" smtClean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lvl="2"/>
            <a:endParaRPr lang="en-US" dirty="0"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+mn-lt"/>
                <a:cs typeface="Courier New"/>
              </a:rPr>
              <a:t> to supply the arguments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+mn-lt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connect(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accept</a:t>
            </a:r>
            <a:r>
              <a:rPr lang="en-US" dirty="0" smtClean="0"/>
              <a:t> </a:t>
            </a:r>
            <a:r>
              <a:rPr lang="en-US" dirty="0"/>
              <a:t>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 smtClean="0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 smtClean="0">
                <a:latin typeface="Courier New" pitchFamily="49" charset="0"/>
              </a:rPr>
              <a:t>connect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and </a:t>
            </a:r>
            <a:r>
              <a:rPr lang="en-US" sz="1800" i="1" dirty="0" err="1" smtClean="0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dirty="0" smtClean="0"/>
              <a:t>requests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Connected </a:t>
            </a:r>
            <a:r>
              <a:rPr lang="en-US" dirty="0"/>
              <a:t>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connection between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</a:t>
            </a:r>
            <a:r>
              <a:rPr lang="en-US" dirty="0" smtClean="0"/>
              <a:t>client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</a:t>
            </a:r>
            <a:r>
              <a:rPr lang="en-US" dirty="0" smtClean="0"/>
              <a:t>client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Why </a:t>
            </a:r>
            <a:r>
              <a:rPr lang="en-US" dirty="0"/>
              <a:t>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</a:t>
            </a:r>
            <a:r>
              <a:rPr lang="en-US" dirty="0" smtClean="0"/>
              <a:t>simultaneously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</a:t>
            </a:r>
            <a:r>
              <a:rPr lang="en-US" dirty="0" smtClean="0"/>
              <a:t>request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1447800" y="4180323"/>
            <a:ext cx="5410200" cy="13716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324600" y="4555150"/>
            <a:ext cx="381000" cy="685800"/>
            <a:chOff x="3984" y="3264"/>
            <a:chExt cx="240" cy="432"/>
          </a:xfrm>
        </p:grpSpPr>
        <p:sp>
          <p:nvSpPr>
            <p:cNvPr id="759813" name="Line 5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4" name="Line 6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5" name="Line 7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 rot="10800000" flipV="1">
            <a:off x="1676400" y="4555150"/>
            <a:ext cx="381000" cy="685800"/>
            <a:chOff x="3984" y="3264"/>
            <a:chExt cx="240" cy="432"/>
          </a:xfrm>
        </p:grpSpPr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398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8" name="Line 10"/>
            <p:cNvSpPr>
              <a:spLocks noChangeShapeType="1"/>
            </p:cNvSpPr>
            <p:nvPr/>
          </p:nvSpPr>
          <p:spPr bwMode="auto">
            <a:xfrm flipV="1">
              <a:off x="4224" y="326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19" name="Line 11"/>
            <p:cNvSpPr>
              <a:spLocks noChangeShapeType="1"/>
            </p:cNvSpPr>
            <p:nvPr/>
          </p:nvSpPr>
          <p:spPr bwMode="auto">
            <a:xfrm flipH="1">
              <a:off x="3984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457200" y="4448787"/>
            <a:ext cx="8382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Client / Server</a:t>
            </a:r>
          </a:p>
          <a:p>
            <a:r>
              <a:rPr lang="en-US" sz="1600" dirty="0">
                <a:solidFill>
                  <a:srgbClr val="C00000"/>
                </a:solidFill>
                <a:latin typeface="Calibri" pitchFamily="34" charset="0"/>
              </a:rPr>
              <a:t>Session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94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numeric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Establish a connection with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1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  <a:cs typeface="Courier New"/>
              </a:rPr>
              <a:t>(</a:t>
            </a:r>
            <a:r>
              <a:rPr lang="en-US" dirty="0" err="1" smtClean="0">
                <a:latin typeface="+mn-lt"/>
                <a:cs typeface="Courier New"/>
              </a:rPr>
              <a:t>cont</a:t>
            </a:r>
            <a:r>
              <a:rPr lang="en-US" dirty="0" smtClean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 smtClean="0"/>
              <a:t>Sockets </a:t>
            </a: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elper</a:t>
            </a:r>
            <a:r>
              <a:rPr lang="en-US" dirty="0" smtClean="0">
                <a:latin typeface="+mn-lt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connect.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…on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IP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…using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port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no.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Create a listening descriptor that can be used to accept connection requests from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Sockets Helper: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conn.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Key point: </a:t>
            </a:r>
            <a:r>
              <a:rPr lang="en-US" dirty="0" err="1" smtClean="0">
                <a:latin typeface="Courier New"/>
                <a:cs typeface="Courier New"/>
              </a:rPr>
              <a:t>open_clientfd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open_listenfd</a:t>
            </a:r>
            <a:r>
              <a:rPr lang="en-US" dirty="0" smtClean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</a:t>
            </a:r>
            <a:r>
              <a:rPr lang="en-US" dirty="0" smtClean="0"/>
              <a:t>Client: Main </a:t>
            </a:r>
            <a:r>
              <a:rPr lang="en-US" dirty="0"/>
              <a:t>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host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 smtClean="0"/>
              <a:t>Iterative Echo Server: Main Routine</a:t>
            </a:r>
            <a:endParaRPr lang="en-US" dirty="0"/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Enough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room for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any </a:t>
            </a:r>
            <a:r>
              <a:rPr lang="en-US" sz="1600" dirty="0" err="1" smtClean="0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  <a:endParaRPr lang="en-US" sz="1600" dirty="0">
              <a:solidFill>
                <a:srgbClr val="CB2418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 smtClean="0">
                <a:latin typeface="Courier New" pitchFamily="49" charset="0"/>
              </a:rPr>
              <a:t>echo</a:t>
            </a:r>
            <a:r>
              <a:rPr lang="en-US" dirty="0" smtClean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</a:t>
            </a:r>
            <a:r>
              <a:rPr lang="en-US" dirty="0" smtClean="0"/>
              <a:t>condition is </a:t>
            </a:r>
            <a:r>
              <a:rPr lang="en-US" dirty="0"/>
              <a:t>encountered.</a:t>
            </a:r>
          </a:p>
          <a:p>
            <a:pPr lvl="1"/>
            <a:r>
              <a:rPr lang="en-US" dirty="0" smtClean="0"/>
              <a:t>EOF condition </a:t>
            </a:r>
            <a:r>
              <a:rPr lang="en-US" dirty="0"/>
              <a:t>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 smtClean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15213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Connected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bytes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 smtClean="0"/>
              <a:t>Recall: Socket </a:t>
            </a:r>
            <a:r>
              <a:rPr lang="en-US" dirty="0"/>
              <a:t>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Server Basics</a:t>
            </a:r>
            <a:endParaRPr lang="en-US" dirty="0"/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</a:t>
            </a:r>
            <a:r>
              <a:rPr lang="en-US" sz="1800" dirty="0" smtClean="0"/>
              <a:t>(eventually)</a:t>
            </a:r>
            <a:endParaRPr lang="en-US" sz="1800" dirty="0"/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IP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TCP</a:t>
            </a:r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HTTP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Datagrams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</a:t>
            </a:r>
            <a:r>
              <a:rPr lang="en-US" dirty="0" smtClean="0"/>
              <a:t>type</a:t>
            </a:r>
          </a:p>
          <a:p>
            <a:pPr>
              <a:tabLst>
                <a:tab pos="4403725" algn="l"/>
              </a:tabLst>
            </a:pPr>
            <a:endParaRPr lang="en-US" dirty="0" smtClean="0"/>
          </a:p>
          <a:p>
            <a:pPr>
              <a:tabLst>
                <a:tab pos="4403725" algn="l"/>
              </a:tabLst>
            </a:pPr>
            <a:r>
              <a:rPr lang="en-US" dirty="0" smtClean="0"/>
              <a:t>Example </a:t>
            </a:r>
            <a:r>
              <a:rPr lang="en-US" dirty="0"/>
              <a:t>MIME types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text/html	</a:t>
            </a:r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/>
              <a:t>document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text/plain	</a:t>
            </a:r>
            <a:r>
              <a:rPr lang="en-US" dirty="0" smtClean="0"/>
              <a:t>Unformatted </a:t>
            </a:r>
            <a:r>
              <a:rPr lang="en-US" dirty="0"/>
              <a:t>text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image/gif	</a:t>
            </a:r>
            <a:r>
              <a:rPr lang="en-US" dirty="0" smtClean="0"/>
              <a:t>Binary </a:t>
            </a:r>
            <a:r>
              <a:rPr lang="en-US" dirty="0"/>
              <a:t>image encoded in GIF </a:t>
            </a:r>
            <a:r>
              <a:rPr lang="en-US" dirty="0" smtClean="0"/>
              <a:t>format</a:t>
            </a:r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/>
                <a:cs typeface="Courier New"/>
              </a:rPr>
              <a:t>image/</a:t>
            </a:r>
            <a:r>
              <a:rPr lang="en-US" dirty="0" err="1" smtClean="0">
                <a:latin typeface="Courier New"/>
                <a:cs typeface="Courier New"/>
              </a:rPr>
              <a:t>png</a:t>
            </a:r>
            <a:r>
              <a:rPr lang="en-US" dirty="0" smtClean="0"/>
              <a:t>	</a:t>
            </a:r>
            <a:r>
              <a:rPr lang="en-US" dirty="0" err="1" smtClean="0"/>
              <a:t>Binar</a:t>
            </a:r>
            <a:r>
              <a:rPr lang="en-US" dirty="0" smtClean="0"/>
              <a:t> image encoded in PNG format</a:t>
            </a:r>
            <a:endParaRPr lang="en-US" dirty="0"/>
          </a:p>
          <a:p>
            <a:pPr lvl="1">
              <a:tabLst>
                <a:tab pos="4403725" algn="l"/>
              </a:tabLst>
            </a:pPr>
            <a:r>
              <a:rPr lang="en-US" dirty="0" smtClean="0">
                <a:latin typeface="Courier New" pitchFamily="49" charset="0"/>
              </a:rPr>
              <a:t>image/jpeg</a:t>
            </a:r>
            <a:r>
              <a:rPr lang="en-US" dirty="0" smtClean="0"/>
              <a:t>	Binary </a:t>
            </a:r>
            <a:r>
              <a:rPr lang="en-US" dirty="0"/>
              <a:t>image encoded in </a:t>
            </a:r>
            <a:r>
              <a:rPr lang="en-US" dirty="0" smtClean="0"/>
              <a:t>JPEG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b="0" dirty="0" smtClean="0">
                <a:latin typeface="Courier New"/>
                <a:cs typeface="Courier New"/>
              </a:rPr>
              <a:t>http</a:t>
            </a:r>
            <a:r>
              <a:rPr lang="en-US" sz="1800" b="0" dirty="0">
                <a:latin typeface="Courier New"/>
                <a:cs typeface="Courier New"/>
              </a:rPr>
              <a:t>://</a:t>
            </a:r>
            <a:r>
              <a:rPr lang="en-US" sz="1800" b="0" dirty="0" err="1">
                <a:latin typeface="Courier New"/>
                <a:cs typeface="Courier New"/>
              </a:rPr>
              <a:t>www.iana.org</a:t>
            </a:r>
            <a:r>
              <a:rPr lang="en-US" sz="1800" b="0" dirty="0">
                <a:latin typeface="Courier New"/>
                <a:cs typeface="Courier New"/>
              </a:rPr>
              <a:t>/assignments/media-types/media-</a:t>
            </a:r>
            <a:r>
              <a:rPr lang="en-US" sz="1800" b="0" dirty="0" err="1">
                <a:latin typeface="Courier New"/>
                <a:cs typeface="Courier New"/>
              </a:rPr>
              <a:t>types.xhtml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</a:t>
            </a:r>
            <a:r>
              <a:rPr lang="en-US" dirty="0" smtClean="0"/>
              <a:t>clips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which content </a:t>
            </a:r>
            <a:r>
              <a:rPr lang="en-US" dirty="0"/>
              <a:t>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</a:t>
            </a:r>
            <a:r>
              <a:rPr lang="en-US" dirty="0" smtClean="0"/>
              <a:t>client</a:t>
            </a:r>
          </a:p>
          <a:p>
            <a:pPr lvl="2"/>
            <a:r>
              <a:rPr lang="en-US" dirty="0"/>
              <a:t>Request identifies</a:t>
            </a:r>
            <a:r>
              <a:rPr lang="en-US" dirty="0" smtClean="0"/>
              <a:t> file </a:t>
            </a:r>
            <a:r>
              <a:rPr lang="en-US" dirty="0"/>
              <a:t>containing executable code</a:t>
            </a:r>
          </a:p>
          <a:p>
            <a:r>
              <a:rPr lang="en-US" dirty="0"/>
              <a:t>Bottom </a:t>
            </a:r>
            <a:r>
              <a:rPr lang="en-US" dirty="0" smtClean="0"/>
              <a:t>line:</a:t>
            </a:r>
            <a:r>
              <a:rPr lang="en-US" dirty="0"/>
              <a:t> </a:t>
            </a:r>
            <a:r>
              <a:rPr lang="en-US" i="1" dirty="0" smtClean="0"/>
              <a:t>Web </a:t>
            </a:r>
            <a:r>
              <a:rPr lang="en-US" i="1" dirty="0"/>
              <a:t>content is associated with a file that is managed by the </a:t>
            </a:r>
            <a:r>
              <a:rPr lang="en-US" i="1" dirty="0" smtClean="0"/>
              <a:t>server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 smtClean="0"/>
              <a:t>URLs and how clients </a:t>
            </a:r>
            <a:r>
              <a:rPr lang="en-US" dirty="0"/>
              <a:t>and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ervers </a:t>
            </a:r>
            <a:r>
              <a:rPr lang="en-US" dirty="0"/>
              <a:t>u</a:t>
            </a:r>
            <a:r>
              <a:rPr lang="en-US" dirty="0" smtClean="0"/>
              <a:t>se them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 smtClean="0"/>
              <a:t>Unique name for a file: URL (Universal Resource Locator)</a:t>
            </a:r>
          </a:p>
          <a:p>
            <a:r>
              <a:rPr lang="en-US" dirty="0" smtClean="0"/>
              <a:t>Example </a:t>
            </a:r>
            <a:r>
              <a:rPr lang="en-US" dirty="0"/>
              <a:t>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 smtClean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endParaRPr lang="en-US" dirty="0">
              <a:solidFill>
                <a:srgbClr val="00CC66"/>
              </a:solidFill>
              <a:latin typeface="Courier New" pitchFamily="49" charset="0"/>
            </a:endParaRP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</a:t>
            </a:r>
            <a:r>
              <a:rPr lang="en-US" dirty="0" smtClean="0"/>
              <a:t> (protocol) of </a:t>
            </a:r>
            <a:r>
              <a:rPr lang="en-US" dirty="0"/>
              <a:t>server to contact</a:t>
            </a:r>
            <a:r>
              <a:rPr lang="en-US" dirty="0" smtClean="0"/>
              <a:t> (HTTP)</a:t>
            </a:r>
            <a:endParaRPr lang="en-US" dirty="0"/>
          </a:p>
          <a:p>
            <a:pPr lvl="1"/>
            <a:r>
              <a:rPr lang="en-US" dirty="0"/>
              <a:t>Where the server is (</a:t>
            </a:r>
            <a:r>
              <a:rPr lang="en-US" dirty="0" smtClean="0">
                <a:latin typeface="Courier New" pitchFamily="49" charset="0"/>
              </a:rPr>
              <a:t>www.cmu.edu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One convention</a:t>
            </a:r>
            <a:r>
              <a:rPr lang="en-US" dirty="0"/>
              <a:t>: executables reside in 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Initial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/>
              <a:t>”, which</a:t>
            </a:r>
            <a:r>
              <a:rPr lang="en-US" dirty="0" smtClean="0"/>
              <a:t> server expands </a:t>
            </a:r>
            <a:r>
              <a:rPr lang="en-US" dirty="0"/>
              <a:t>to</a:t>
            </a:r>
            <a:r>
              <a:rPr lang="en-US" dirty="0" smtClean="0"/>
              <a:t> configured default filename (usually, </a:t>
            </a:r>
            <a:r>
              <a:rPr lang="en-US" dirty="0" err="1">
                <a:latin typeface="Courier New" pitchFamily="49" charset="0"/>
              </a:rPr>
              <a:t>index.html</a:t>
            </a:r>
            <a:r>
              <a:rPr lang="en-US" dirty="0" smtClean="0"/>
              <a:t>)	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</a:rPr>
              <a:t>&lt;method&gt; </a:t>
            </a:r>
            <a:r>
              <a:rPr lang="en-US" dirty="0" smtClean="0"/>
              <a:t>is one of  </a:t>
            </a:r>
            <a:r>
              <a:rPr lang="en-US" dirty="0" smtClean="0">
                <a:latin typeface="Courier New" pitchFamily="49" charset="0"/>
              </a:rPr>
              <a:t>GET, POST, OPTIONS, HEAD, PUT, DELETE,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</a:rPr>
              <a:t> TRACE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</a:rPr>
              <a:t>uri</a:t>
            </a:r>
            <a:r>
              <a:rPr lang="en-US" dirty="0" smtClean="0">
                <a:latin typeface="Courier New" pitchFamily="49" charset="0"/>
              </a:rPr>
              <a:t>&gt;</a:t>
            </a:r>
            <a:r>
              <a:rPr lang="en-US" dirty="0" smtClean="0"/>
              <a:t> is typically URL for proxies, URL suffix for servers</a:t>
            </a:r>
          </a:p>
          <a:p>
            <a:pPr lvl="2"/>
            <a:r>
              <a:rPr lang="en-US" dirty="0" smtClean="0"/>
              <a:t>A URL is a type of URI (Uniform Resource Identifier)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http://www.ietf.org/rfc/rfc2396.txt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</a:rPr>
              <a:t>version&gt;</a:t>
            </a:r>
            <a:r>
              <a:rPr lang="en-US" dirty="0"/>
              <a:t> is HTTP version of request (</a:t>
            </a:r>
            <a:r>
              <a:rPr lang="en-US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HTTP/1.1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Request </a:t>
            </a:r>
            <a:r>
              <a:rPr lang="en-US" dirty="0"/>
              <a:t>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</a:t>
            </a:r>
            <a:r>
              <a:rPr lang="en-US" i="1" dirty="0" smtClean="0">
                <a:solidFill>
                  <a:srgbClr val="FF0000"/>
                </a:solidFill>
              </a:rPr>
              <a:t>headers</a:t>
            </a:r>
            <a:r>
              <a:rPr lang="en-US" dirty="0" smtClean="0"/>
              <a:t>, possibly followed by </a:t>
            </a:r>
            <a:r>
              <a:rPr lang="en-US" i="1" dirty="0" smtClean="0">
                <a:solidFill>
                  <a:srgbClr val="FF0000"/>
                </a:solidFill>
              </a:rPr>
              <a:t>content</a:t>
            </a:r>
            <a:r>
              <a:rPr lang="en-US" dirty="0" smtClean="0"/>
              <a:t>, with blank line (“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Response </a:t>
            </a:r>
            <a:r>
              <a:rPr lang="en-US" dirty="0"/>
              <a:t>line: </a:t>
            </a:r>
            <a:endParaRPr lang="en-US" dirty="0" smtClean="0"/>
          </a:p>
          <a:p>
            <a:pPr>
              <a:lnSpc>
                <a:spcPct val="85000"/>
              </a:lnSpc>
              <a:buNone/>
            </a:pPr>
            <a:r>
              <a:rPr lang="en-US" dirty="0" smtClean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</a:t>
            </a:r>
            <a:r>
              <a:rPr lang="en-US" dirty="0" smtClean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</a:t>
            </a:r>
            <a:r>
              <a:rPr lang="en-US" dirty="0" smtClean="0"/>
              <a:t>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</a:t>
            </a:r>
            <a:r>
              <a:rPr lang="en-US" dirty="0" smtClean="0"/>
              <a:t>text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200 	OK		Request was handled without </a:t>
            </a:r>
            <a:r>
              <a:rPr lang="en-US" dirty="0" smtClean="0"/>
              <a:t>error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301	Moved		Provide alternate URL</a:t>
            </a:r>
            <a:endParaRPr lang="en-US" dirty="0"/>
          </a:p>
          <a:p>
            <a:pPr lvl="2">
              <a:lnSpc>
                <a:spcPct val="97000"/>
              </a:lnSpc>
            </a:pPr>
            <a:r>
              <a:rPr lang="en-US" dirty="0" smtClean="0"/>
              <a:t>404</a:t>
            </a:r>
            <a:r>
              <a:rPr lang="en-US" dirty="0"/>
              <a:t>	Not found	Server couldn’t find the </a:t>
            </a:r>
            <a:r>
              <a:rPr lang="en-US" dirty="0" smtClean="0"/>
              <a:t>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Content-Type: </a:t>
            </a:r>
            <a:r>
              <a:rPr lang="en-US" dirty="0"/>
              <a:t>MIME type of content in response </a:t>
            </a:r>
            <a:r>
              <a:rPr lang="en-US" dirty="0" smtClean="0"/>
              <a:t>body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Content-Length: </a:t>
            </a:r>
            <a:r>
              <a:rPr lang="en-US" dirty="0"/>
              <a:t>Length of content in response </a:t>
            </a:r>
            <a:r>
              <a:rPr lang="en-US" dirty="0" smtClean="0"/>
              <a:t>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 smtClean="0"/>
              <a:t>Example HTTP </a:t>
            </a:r>
            <a:r>
              <a:rPr lang="en-US" dirty="0"/>
              <a:t>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80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 HTTP/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1.1   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  <a:endParaRPr lang="en-US" sz="15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HTTP/1.1 301 Moved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Permanently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Location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: http://www.cmu.edu/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index.shtml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chunked        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=...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HTML&gt;&lt;HEAD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&gt;   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/BODY&gt;&lt;/HTML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&gt; 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Connection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closed by foreign host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  <a:endParaRPr lang="en-US" sz="15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HTTP standard requires that each text line end with </a:t>
            </a:r>
            <a:r>
              <a:rPr lang="en-US" dirty="0" smtClean="0">
                <a:latin typeface="Courier New"/>
                <a:cs typeface="Courier New"/>
              </a:rPr>
              <a:t>“\r\n”</a:t>
            </a:r>
          </a:p>
          <a:p>
            <a:r>
              <a:rPr lang="en-US" dirty="0" smtClean="0"/>
              <a:t>Blank line (</a:t>
            </a:r>
            <a:r>
              <a:rPr lang="en-US" dirty="0" smtClean="0">
                <a:latin typeface="Courier New"/>
                <a:cs typeface="Courier New"/>
              </a:rPr>
              <a:t>“\r\n”</a:t>
            </a:r>
            <a:r>
              <a:rPr lang="en-US" dirty="0" smtClean="0"/>
              <a:t>) terminates request and response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 smtClean="0"/>
              <a:t>Example HTTP Transaction, Take 2</a:t>
            </a:r>
            <a:endParaRPr lang="en-US" dirty="0"/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80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 Telnet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prints 3 lines to terminal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Connected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1.1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request line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Host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www.cmu.edu                       </a:t>
            </a:r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: empty line terminates headers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HTTP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/1.1 200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OK                         </a:t>
            </a:r>
            <a:r>
              <a:rPr lang="en-US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GMT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: followed by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4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Unix)</a:t>
            </a: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Transfer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html </a:t>
            </a:r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/html&gt;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Connection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closed by foreign host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.     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Server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: </a:t>
            </a:r>
            <a:r>
              <a:rPr lang="sk-SK" sz="1500" dirty="0" smtClean="0">
                <a:solidFill>
                  <a:srgbClr val="0000FF"/>
                </a:solidFill>
                <a:latin typeface="Courier New"/>
                <a:cs typeface="Courier New"/>
              </a:rPr>
              <a:t>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Tiny Web server described in text</a:t>
            </a:r>
          </a:p>
          <a:p>
            <a:pPr lvl="1"/>
            <a:r>
              <a:rPr lang="en-US" sz="2200" dirty="0" smtClean="0"/>
              <a:t>Tiny is a sequential Web server</a:t>
            </a:r>
          </a:p>
          <a:p>
            <a:pPr lvl="1"/>
            <a:r>
              <a:rPr lang="en-US" sz="2200" dirty="0" smtClean="0"/>
              <a:t>Serves static and dynamic content to real browsers</a:t>
            </a:r>
          </a:p>
          <a:p>
            <a:pPr lvl="2"/>
            <a:r>
              <a:rPr lang="en-US" dirty="0" smtClean="0"/>
              <a:t>text files, HTML files, GIF, PNG, and JPEG images</a:t>
            </a:r>
          </a:p>
          <a:p>
            <a:pPr lvl="1"/>
            <a:r>
              <a:rPr lang="en-US" sz="2200" dirty="0" smtClean="0"/>
              <a:t>239 lines of commented C code</a:t>
            </a:r>
          </a:p>
          <a:p>
            <a:pPr lvl="1"/>
            <a:r>
              <a:rPr lang="en-US" sz="2200" dirty="0" smtClean="0"/>
              <a:t>Not as complete or robust as a real Web server</a:t>
            </a:r>
          </a:p>
          <a:p>
            <a:pPr lvl="2"/>
            <a:r>
              <a:rPr lang="en-US" sz="2200" dirty="0" smtClean="0"/>
              <a:t>You can break it with poorly-formed HTTP requests (e.g., terminate lines with “\n” instead of “\r\n”)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Tiny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connection from client</a:t>
            </a:r>
          </a:p>
          <a:p>
            <a:r>
              <a:rPr lang="en-US" dirty="0" smtClean="0"/>
              <a:t>Read request from client (via connected socket)</a:t>
            </a:r>
          </a:p>
          <a:p>
            <a:r>
              <a:rPr lang="en-US" dirty="0" smtClean="0"/>
              <a:t>Split into &lt;method&gt;  &lt;</a:t>
            </a:r>
            <a:r>
              <a:rPr lang="en-US" dirty="0" err="1" smtClean="0"/>
              <a:t>uri</a:t>
            </a:r>
            <a:r>
              <a:rPr lang="en-US" dirty="0" smtClean="0"/>
              <a:t>&gt; &lt;version&gt;</a:t>
            </a:r>
          </a:p>
          <a:p>
            <a:pPr lvl="1"/>
            <a:r>
              <a:rPr lang="en-US" dirty="0" smtClean="0"/>
              <a:t>If method not GET, then return error</a:t>
            </a:r>
          </a:p>
          <a:p>
            <a:r>
              <a:rPr lang="en-US" dirty="0" smtClean="0"/>
              <a:t>If URI contains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 smtClean="0"/>
              <a:t>” then serve dynamic content</a:t>
            </a:r>
          </a:p>
          <a:p>
            <a:pPr lvl="1"/>
            <a:r>
              <a:rPr lang="en-US" dirty="0" smtClean="0"/>
              <a:t>(Would do wrong thing if had file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abcgi-bingo.htm</a:t>
            </a:r>
            <a:r>
              <a:rPr lang="en-US" dirty="0" smtClean="0"/>
              <a:t>l”)</a:t>
            </a:r>
          </a:p>
          <a:p>
            <a:pPr lvl="1"/>
            <a:r>
              <a:rPr lang="en-US" dirty="0" smtClean="0"/>
              <a:t>Fork process to execute program</a:t>
            </a:r>
          </a:p>
          <a:p>
            <a:r>
              <a:rPr lang="en-US" dirty="0" smtClean="0"/>
              <a:t>Otherwise serve static content</a:t>
            </a:r>
          </a:p>
          <a:p>
            <a:pPr lvl="1"/>
            <a:r>
              <a:rPr lang="en-US" dirty="0" smtClean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 smtClean="0"/>
              <a:t>Recall: Socket </a:t>
            </a:r>
            <a:r>
              <a:rPr lang="en-US" dirty="0"/>
              <a:t>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Internet-specific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sockaddr_in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for functions that take socket address arguments. </a:t>
            </a:r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family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(always AF_INET) */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sin_port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43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 smtClean="0"/>
              <a:t>Tiny Serving Static Content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 smtClean="0"/>
              <a:t>Client sends request to server</a:t>
            </a:r>
          </a:p>
          <a:p>
            <a:endParaRPr lang="en-US" dirty="0" smtClean="0"/>
          </a:p>
          <a:p>
            <a:r>
              <a:rPr lang="en-US" dirty="0" smtClean="0"/>
              <a:t>If request URI contains the string “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</a:t>
            </a:r>
            <a:r>
              <a:rPr lang="en-US" dirty="0" smtClean="0"/>
              <a:t>”, the Tiny server assumes that the request is for dynamic content </a:t>
            </a:r>
            <a:endParaRPr lang="en-US" dirty="0"/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</a:t>
            </a:r>
            <a:r>
              <a:rPr lang="en-US" i="1" dirty="0" smtClean="0">
                <a:solidFill>
                  <a:srgbClr val="FF0000"/>
                </a:solidFill>
              </a:rPr>
              <a:t>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</a:t>
            </a:r>
            <a:r>
              <a:rPr lang="en-US" dirty="0" smtClean="0"/>
              <a:t>standard </a:t>
            </a:r>
            <a:r>
              <a:rPr lang="en-US" dirty="0"/>
              <a:t>for transferring information between the client (browser), the server, and the child process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fastCGI</a:t>
            </a:r>
            <a:r>
              <a:rPr lang="en-US" dirty="0" smtClean="0"/>
              <a:t>, Apache modules, Java servlets, Rails controllers</a:t>
            </a:r>
          </a:p>
          <a:p>
            <a:pPr lvl="1"/>
            <a:r>
              <a:rPr lang="en-US" dirty="0" smtClean="0"/>
              <a:t>Avoid having to create process on the fly (expensive and slow).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arguments</a:t>
            </a:r>
            <a:endParaRPr lang="en-US" sz="1800" dirty="0">
              <a:latin typeface="+mn-lt"/>
            </a:endParaRP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be encoded directly in a URL typed to a browser or a URL in an HTML link  </a:t>
            </a:r>
          </a:p>
          <a:p>
            <a:pPr lvl="1"/>
            <a:r>
              <a:rPr lang="en-US" dirty="0">
                <a:latin typeface="Courier New" pitchFamily="49" charset="0"/>
              </a:rPr>
              <a:t>http://</a:t>
            </a:r>
            <a:r>
              <a:rPr lang="en-US" dirty="0" smtClean="0">
                <a:latin typeface="Courier New" pitchFamily="49" charset="0"/>
              </a:rPr>
              <a:t>add.com/cgi-bin/adder?15213&amp;18213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“?”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“&amp;”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“+” or “%20</a:t>
            </a:r>
            <a:r>
              <a:rPr lang="en-US" dirty="0" smtClean="0">
                <a:latin typeface="Courier New" pitchFamily="49" charset="0"/>
              </a:rPr>
              <a:t>”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 smtClean="0"/>
              <a:t>URL suffix: 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</a:rPr>
              <a:t>cgi</a:t>
            </a:r>
            <a:r>
              <a:rPr lang="en-US" dirty="0" smtClean="0">
                <a:latin typeface="Courier New" pitchFamily="49" charset="0"/>
              </a:rPr>
              <a:t>-bin/adder?15213&amp;18213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Thanks for visiting!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“?”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add: </a:t>
            </a:r>
            <a:r>
              <a:rPr lang="en-US" dirty="0">
                <a:latin typeface="Courier New" pitchFamily="49" charset="0"/>
              </a:rPr>
              <a:t>QUERY_STRING</a:t>
            </a:r>
            <a:r>
              <a:rPr lang="en-US" dirty="0"/>
              <a:t> = </a:t>
            </a:r>
            <a:r>
              <a:rPr lang="en-US" dirty="0" smtClean="0">
                <a:latin typeface="+mn-lt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tr-TR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Dup2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pl-P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pl-P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pl-P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pl-P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</a:t>
            </a:r>
            <a:r>
              <a:rPr lang="en-US" dirty="0" smtClean="0"/>
              <a:t>Content with GET</a:t>
            </a:r>
            <a:endParaRPr lang="en-US" dirty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 smtClean="0"/>
              <a:t>Serving Dynamic Content with GET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Notice that only the CGI child process knows the content type and length, so it must generate those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 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  <a:endParaRPr lang="en-US" sz="1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</a:t>
            </a:r>
            <a:r>
              <a:rPr lang="en-US" dirty="0" smtClean="0"/>
              <a:t>Stevens</a:t>
            </a:r>
            <a:r>
              <a:rPr lang="en-US" dirty="0"/>
              <a:t> </a:t>
            </a:r>
            <a:r>
              <a:rPr lang="en-US" dirty="0" smtClean="0"/>
              <a:t>et. al. “</a:t>
            </a:r>
            <a:r>
              <a:rPr lang="en-US" dirty="0"/>
              <a:t>Unix Network Programming: </a:t>
            </a:r>
            <a:r>
              <a:rPr lang="en-US" dirty="0" smtClean="0"/>
              <a:t>The Sockets Networking API”</a:t>
            </a:r>
            <a:r>
              <a:rPr lang="en-US" dirty="0"/>
              <a:t>, Volume 1, </a:t>
            </a:r>
            <a:r>
              <a:rPr lang="en-US" dirty="0" smtClean="0"/>
              <a:t>Third </a:t>
            </a:r>
            <a:r>
              <a:rPr lang="en-US" dirty="0"/>
              <a:t>Edition, Prentice Hall, </a:t>
            </a:r>
            <a:r>
              <a:rPr lang="en-US" dirty="0" smtClean="0"/>
              <a:t>2003</a:t>
            </a:r>
            <a:endParaRPr lang="en-US" dirty="0"/>
          </a:p>
          <a:p>
            <a:pPr lvl="1"/>
            <a:r>
              <a:rPr lang="en-US" dirty="0"/>
              <a:t>THE network programming </a:t>
            </a:r>
            <a:r>
              <a:rPr lang="en-US" dirty="0" smtClean="0"/>
              <a:t>bible.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“The Linux Programming Interface”, No Starch Press, 2010</a:t>
            </a:r>
          </a:p>
          <a:p>
            <a:pPr lvl="1"/>
            <a:r>
              <a:rPr lang="en-US" dirty="0" smtClean="0"/>
              <a:t>THE Linux programming bible. </a:t>
            </a:r>
            <a:endParaRPr lang="en-US" dirty="0"/>
          </a:p>
          <a:p>
            <a:r>
              <a:rPr lang="en-US" dirty="0" smtClean="0"/>
              <a:t>Complete versions of all code in this lecture is available from the 213 schedule page. 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www.cs.cmu.edu</a:t>
            </a:r>
            <a:r>
              <a:rPr lang="en-US" dirty="0">
                <a:latin typeface="Courier New"/>
                <a:cs typeface="Courier New"/>
              </a:rPr>
              <a:t>/~213/</a:t>
            </a:r>
            <a:r>
              <a:rPr lang="en-US" dirty="0" err="1">
                <a:latin typeface="Courier New"/>
                <a:cs typeface="Courier New"/>
              </a:rPr>
              <a:t>schedule.html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/>
              <a:t>csapp</a:t>
            </a:r>
            <a:r>
              <a:rPr lang="en-US" dirty="0" smtClean="0"/>
              <a:t>.{.</a:t>
            </a:r>
            <a:r>
              <a:rPr lang="en-US" dirty="0" err="1" smtClean="0"/>
              <a:t>c,h</a:t>
            </a:r>
            <a:r>
              <a:rPr lang="en-US" dirty="0" smtClean="0"/>
              <a:t>}, </a:t>
            </a:r>
            <a:r>
              <a:rPr lang="en-US" dirty="0" err="1" smtClean="0"/>
              <a:t>hostinfo.c</a:t>
            </a:r>
            <a:r>
              <a:rPr lang="en-US" dirty="0" smtClean="0"/>
              <a:t>, </a:t>
            </a:r>
            <a:r>
              <a:rPr lang="en-US" dirty="0" err="1" smtClean="0"/>
              <a:t>echoclient.c</a:t>
            </a:r>
            <a:r>
              <a:rPr lang="en-US" dirty="0" smtClean="0"/>
              <a:t>, </a:t>
            </a:r>
            <a:r>
              <a:rPr lang="en-US" dirty="0" err="1" smtClean="0"/>
              <a:t>echoserveri.c</a:t>
            </a:r>
            <a:r>
              <a:rPr lang="en-US" dirty="0" smtClean="0"/>
              <a:t>, </a:t>
            </a:r>
            <a:r>
              <a:rPr lang="en-US" dirty="0" err="1" smtClean="0"/>
              <a:t>tiny.c</a:t>
            </a:r>
            <a:r>
              <a:rPr lang="en-US" dirty="0" smtClean="0"/>
              <a:t>, </a:t>
            </a:r>
            <a:r>
              <a:rPr lang="en-US" dirty="0" err="1" smtClean="0"/>
              <a:t>adder.c</a:t>
            </a:r>
            <a:endParaRPr lang="en-US" dirty="0" smtClean="0"/>
          </a:p>
          <a:p>
            <a:pPr lvl="1"/>
            <a:r>
              <a:rPr lang="en-US" dirty="0" smtClean="0"/>
              <a:t>You can use any of this code in your assignments.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</a:t>
            </a:r>
            <a:r>
              <a:rPr lang="en-US" sz="2200" dirty="0" smtClean="0"/>
              <a:t>system</a:t>
            </a:r>
          </a:p>
          <a:p>
            <a:pPr lvl="2"/>
            <a:r>
              <a:rPr lang="en-US" dirty="0"/>
              <a:t>Connects “a web of notes with </a:t>
            </a:r>
            <a:r>
              <a:rPr lang="en-US" dirty="0" smtClean="0"/>
              <a:t>links”</a:t>
            </a:r>
            <a:endParaRPr lang="en-US" dirty="0"/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</a:t>
            </a:r>
            <a:r>
              <a:rPr lang="en-US" sz="2200" dirty="0" smtClean="0"/>
              <a:t>machines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/>
              <a:t>Web (port 80) traffic at 1% of NSFNET backbone </a:t>
            </a:r>
            <a:r>
              <a:rPr lang="en-US" sz="2200" dirty="0" smtClean="0"/>
              <a:t>traffic</a:t>
            </a:r>
          </a:p>
          <a:p>
            <a:pPr lvl="1"/>
            <a:r>
              <a:rPr lang="en-US" sz="2200" dirty="0"/>
              <a:t>Over 200 WWW servers </a:t>
            </a:r>
            <a:r>
              <a:rPr lang="en-US" sz="2200" dirty="0" smtClean="0"/>
              <a:t>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</a:t>
            </a:r>
            <a:r>
              <a:rPr lang="en-US" sz="22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</a:t>
            </a:r>
            <a:r>
              <a:rPr lang="en-US" dirty="0" smtClean="0"/>
              <a:t>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</a:t>
            </a:r>
            <a:r>
              <a:rPr lang="en-US" dirty="0" smtClean="0">
                <a:latin typeface="Courier New" pitchFamily="49" charset="0"/>
              </a:rPr>
              <a:t>www.cmu.edu</a:t>
            </a:r>
          </a:p>
          <a:p>
            <a:pPr lvl="2"/>
            <a:r>
              <a:rPr lang="en-US" dirty="0" smtClean="0"/>
              <a:t>Makes it possible to host multiple websites at single Internet host</a:t>
            </a:r>
            <a:endParaRPr lang="en-US" dirty="0"/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</a:t>
            </a:r>
            <a:r>
              <a:rPr lang="en-US" i="1" dirty="0" smtClean="0"/>
              <a:t>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Firefox </a:t>
            </a:r>
            <a:r>
              <a:rPr lang="en-US" dirty="0"/>
              <a:t>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 smtClean="0">
                <a:latin typeface="Courier New" pitchFamily="49" charset="0"/>
              </a:rPr>
              <a:t>GET /~</a:t>
            </a:r>
            <a:r>
              <a:rPr lang="en-US" sz="1800" i="1" dirty="0" err="1" smtClean="0">
                <a:latin typeface="Courier New" pitchFamily="49" charset="0"/>
              </a:rPr>
              <a:t>bryant</a:t>
            </a:r>
            <a:r>
              <a:rPr lang="en-US" sz="1800" i="1" dirty="0" smtClean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 smtClean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Accept: text/</a:t>
            </a:r>
            <a:r>
              <a:rPr lang="en-US" sz="1800" dirty="0" err="1" smtClean="0">
                <a:latin typeface="Courier New" pitchFamily="49" charset="0"/>
              </a:rPr>
              <a:t>html,application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xhtml+xml,application</a:t>
            </a:r>
            <a:r>
              <a:rPr lang="en-US" sz="1800" dirty="0" smtClean="0">
                <a:latin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</a:rPr>
              <a:t>xml;q</a:t>
            </a:r>
            <a:r>
              <a:rPr lang="en-US" sz="1800" dirty="0" smtClean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Accept-Language: en-</a:t>
            </a:r>
            <a:r>
              <a:rPr lang="en-US" sz="1800" dirty="0" err="1" smtClean="0">
                <a:latin typeface="Courier New" pitchFamily="49" charset="0"/>
              </a:rPr>
              <a:t>us,en;q</a:t>
            </a:r>
            <a:r>
              <a:rPr lang="en-US" sz="1800" dirty="0" smtClean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Accept-Encoding: </a:t>
            </a:r>
            <a:r>
              <a:rPr lang="en-US" sz="1800" dirty="0" err="1" smtClean="0">
                <a:latin typeface="Courier New" pitchFamily="49" charset="0"/>
              </a:rPr>
              <a:t>gzip,deflate</a:t>
            </a:r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</a:t>
            </a:r>
            <a:r>
              <a:rPr lang="en-US" sz="1800" dirty="0" err="1" smtClean="0">
                <a:latin typeface="Courier New" pitchFamily="49" charset="0"/>
              </a:rPr>
              <a:t>Charset</a:t>
            </a:r>
            <a:r>
              <a:rPr lang="en-US" sz="1800" dirty="0" smtClean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CRLF </a:t>
            </a:r>
            <a:r>
              <a:rPr lang="en-US" sz="1800" dirty="0">
                <a:latin typeface="Courier New" pitchFamily="49" charset="0"/>
              </a:rPr>
              <a:t>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 smtClean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Server: Apache/2.2.14 (Unix) </a:t>
            </a:r>
            <a:r>
              <a:rPr lang="en-US" sz="1800" dirty="0" err="1" smtClean="0">
                <a:latin typeface="Courier New" pitchFamily="49" charset="0"/>
              </a:rPr>
              <a:t>mod_ssl</a:t>
            </a:r>
            <a:r>
              <a:rPr lang="en-US" sz="1800" dirty="0" smtClean="0">
                <a:latin typeface="Courier New" pitchFamily="49" charset="0"/>
              </a:rPr>
              <a:t>/2.2.14 </a:t>
            </a:r>
            <a:r>
              <a:rPr lang="en-US" sz="1800" dirty="0" err="1" smtClean="0">
                <a:latin typeface="Courier New" pitchFamily="49" charset="0"/>
              </a:rPr>
              <a:t>OpenSSL</a:t>
            </a:r>
            <a:r>
              <a:rPr lang="en-US" sz="1800" dirty="0" smtClean="0">
                <a:latin typeface="Courier New" pitchFamily="49" charset="0"/>
              </a:rPr>
              <a:t>/0.9.7m </a:t>
            </a:r>
            <a:r>
              <a:rPr lang="en-US" sz="1800" dirty="0" err="1" smtClean="0">
                <a:latin typeface="Courier New" pitchFamily="49" charset="0"/>
              </a:rPr>
              <a:t>mod_pubcookie</a:t>
            </a:r>
            <a:r>
              <a:rPr lang="en-US" sz="1800" dirty="0" smtClean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 smtClean="0">
              <a:latin typeface="Courier New" pitchFamily="49" charset="0"/>
            </a:endParaRP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 smtClean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Clients and servers use the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 to create a </a:t>
            </a:r>
            <a:r>
              <a:rPr lang="en-US" i="1" dirty="0" smtClean="0"/>
              <a:t>socket descriptor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specific! 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socket(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domain,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type,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protocol)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clientfd</a:t>
            </a:r>
            <a:r>
              <a:rPr lang="en-US" sz="1600" dirty="0" smtClean="0">
                <a:latin typeface="Courier New" pitchFamily="49" charset="0"/>
              </a:rPr>
              <a:t> = Socket(AF_INET, SOCK_STREAM, 0);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Specify total length with content-length</a:t>
            </a:r>
          </a:p>
          <a:p>
            <a:pPr lvl="1"/>
            <a:r>
              <a:rPr lang="en-US" dirty="0" smtClean="0"/>
              <a:t>Requires that program buffer entire message</a:t>
            </a:r>
          </a:p>
          <a:p>
            <a:r>
              <a:rPr lang="en-US" dirty="0" smtClean="0"/>
              <a:t>Chunked</a:t>
            </a:r>
          </a:p>
          <a:p>
            <a:pPr lvl="1"/>
            <a:r>
              <a:rPr lang="en-US" dirty="0" smtClean="0"/>
              <a:t>Break into blocks</a:t>
            </a:r>
          </a:p>
          <a:p>
            <a:pPr lvl="1"/>
            <a:r>
              <a:rPr lang="en-US" dirty="0" smtClean="0"/>
              <a:t>Prefix each block with number of bytes (Hex coded)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 smtClean="0"/>
              <a:t>Chunked Encoding Example</a:t>
            </a:r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.&lt;link </a:t>
            </a:r>
            <a:r>
              <a:rPr lang="en-US" sz="1400" dirty="0" err="1" smtClean="0">
                <a:latin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</a:rPr>
              <a:t>="http://www.cs.cmu.edu/style/calendar.css" </a:t>
            </a:r>
            <a:r>
              <a:rPr lang="en-US" sz="1400" dirty="0" err="1" smtClean="0">
                <a:latin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</a:rPr>
              <a:t>" type="text/</a:t>
            </a:r>
            <a:r>
              <a:rPr lang="en-US" sz="1400" dirty="0" err="1" smtClean="0">
                <a:latin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&lt;body id="</a:t>
            </a:r>
            <a:r>
              <a:rPr lang="en-US" sz="1400" dirty="0" err="1" smtClean="0">
                <a:latin typeface="Courier New" pitchFamily="49" charset="0"/>
              </a:rPr>
              <a:t>calendar_body</a:t>
            </a:r>
            <a:r>
              <a:rPr lang="en-US" sz="1400" dirty="0" smtClean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 smtClean="0">
                <a:latin typeface="Courier New" pitchFamily="49" charset="0"/>
              </a:rPr>
              <a:t>cellpadding</a:t>
            </a:r>
            <a:r>
              <a:rPr lang="en-US" sz="1400" dirty="0" smtClean="0">
                <a:latin typeface="Courier New" pitchFamily="49" charset="0"/>
              </a:rPr>
              <a:t>='0' </a:t>
            </a:r>
            <a:r>
              <a:rPr lang="en-US" sz="1400" dirty="0" err="1" smtClean="0">
                <a:latin typeface="Courier New" pitchFamily="49" charset="0"/>
              </a:rPr>
              <a:t>cellspacing</a:t>
            </a:r>
            <a:r>
              <a:rPr lang="en-US" sz="1400" dirty="0" smtClean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 smtClean="0">
                <a:latin typeface="Courier New" pitchFamily="49" charset="0"/>
              </a:rPr>
              <a:t>\r\n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</a:t>
            </a:r>
            <a:r>
              <a:rPr lang="en-US" dirty="0" smtClean="0">
                <a:solidFill>
                  <a:schemeClr val="bg1"/>
                </a:solidFill>
              </a:rPr>
              <a:t>0xd75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3445 </a:t>
            </a:r>
            <a:r>
              <a:rPr lang="en-US" dirty="0">
                <a:solidFill>
                  <a:schemeClr val="bg1"/>
                </a:solidFill>
              </a:rPr>
              <a:t>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</a:t>
            </a:r>
            <a:r>
              <a:rPr lang="en-US" i="1" dirty="0" smtClean="0">
                <a:solidFill>
                  <a:srgbClr val="FF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</a:t>
            </a:r>
            <a:r>
              <a:rPr lang="en-US" dirty="0" smtClean="0">
                <a:solidFill>
                  <a:srgbClr val="000000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</a:t>
            </a:r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Interface: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A server uses 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to ask the kernel to associate the server’s socket address with a socket descriptor: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process can read bytes that arrive on the connection whose endpoint is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by reading from descriptor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Similarly, writes to </a:t>
            </a:r>
            <a:r>
              <a:rPr lang="en-US" dirty="0" err="1" smtClean="0">
                <a:latin typeface="Courier New"/>
                <a:cs typeface="Courier New"/>
              </a:rPr>
              <a:t>sockfd</a:t>
            </a:r>
            <a:r>
              <a:rPr lang="en-US" dirty="0" smtClean="0"/>
              <a:t> are transferred along connection whose endpoint is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 New"/>
              </a:rPr>
              <a:t>Best practice is to 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+mn-lt"/>
                <a:cs typeface="Courier New"/>
              </a:rPr>
              <a:t> to supply the arguments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+mn-lt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addrlen</a:t>
            </a:r>
            <a:r>
              <a:rPr lang="en-US" dirty="0" smtClean="0">
                <a:latin typeface="+mn-lt"/>
                <a:cs typeface="Courier New"/>
              </a:rPr>
              <a:t>. 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52246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bind(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sockfd</a:t>
            </a:r>
            <a:r>
              <a:rPr lang="en-US" sz="1600" dirty="0" smtClean="0">
                <a:latin typeface="Courier New" pitchFamily="49" charset="0"/>
              </a:rPr>
              <a:t>, SA *</a:t>
            </a:r>
            <a:r>
              <a:rPr lang="en-US" sz="1600" dirty="0" err="1" smtClean="0">
                <a:latin typeface="Courier New" pitchFamily="49" charset="0"/>
              </a:rPr>
              <a:t>addr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addrlen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20434</TotalTime>
  <Words>4669</Words>
  <Application>Microsoft Office PowerPoint</Application>
  <PresentationFormat>On-screen Show (4:3)</PresentationFormat>
  <Paragraphs>1033</Paragraphs>
  <Slides>63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Network Programming: Part II  15-213: Introduction to Computer Systems 22nd Lecture, Nov. 12, 2015</vt:lpstr>
      <vt:lpstr>Sockets Interface</vt:lpstr>
      <vt:lpstr>Recall: Socket Address Structures</vt:lpstr>
      <vt:lpstr>Recall: Socket Address Structures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accept Illustrated</vt:lpstr>
      <vt:lpstr>Connected vs. Listening Descriptors</vt:lpstr>
      <vt:lpstr>Sockets Interface</vt:lpstr>
      <vt:lpstr>Sockets Interface</vt:lpstr>
      <vt:lpstr>Sockets Helper: open_clientfd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Echo Client: Main Routine</vt:lpstr>
      <vt:lpstr>Iterative Echo Server: Main Routine</vt:lpstr>
      <vt:lpstr>Echo Server: echo function</vt:lpstr>
      <vt:lpstr>Testing Servers Using telnet</vt:lpstr>
      <vt:lpstr>Testing the Echo Server With telnet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Admin</cp:lastModifiedBy>
  <cp:revision>900</cp:revision>
  <cp:lastPrinted>2012-11-08T08:32:40Z</cp:lastPrinted>
  <dcterms:created xsi:type="dcterms:W3CDTF">2012-11-08T08:32:21Z</dcterms:created>
  <dcterms:modified xsi:type="dcterms:W3CDTF">2018-08-19T14:02:43Z</dcterms:modified>
  <cp:category/>
</cp:coreProperties>
</file>