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542" r:id="rId2"/>
    <p:sldId id="569" r:id="rId3"/>
    <p:sldId id="662" r:id="rId4"/>
    <p:sldId id="614" r:id="rId5"/>
    <p:sldId id="654" r:id="rId6"/>
    <p:sldId id="655" r:id="rId7"/>
    <p:sldId id="696" r:id="rId8"/>
    <p:sldId id="620" r:id="rId9"/>
    <p:sldId id="686" r:id="rId10"/>
    <p:sldId id="687" r:id="rId11"/>
    <p:sldId id="689" r:id="rId12"/>
    <p:sldId id="688" r:id="rId13"/>
    <p:sldId id="690" r:id="rId14"/>
    <p:sldId id="691" r:id="rId15"/>
    <p:sldId id="692" r:id="rId16"/>
    <p:sldId id="693" r:id="rId17"/>
    <p:sldId id="694" r:id="rId18"/>
    <p:sldId id="695" r:id="rId19"/>
    <p:sldId id="653" r:id="rId20"/>
    <p:sldId id="657" r:id="rId21"/>
    <p:sldId id="624" r:id="rId22"/>
    <p:sldId id="626" r:id="rId23"/>
    <p:sldId id="627" r:id="rId24"/>
    <p:sldId id="643" r:id="rId25"/>
    <p:sldId id="641" r:id="rId26"/>
    <p:sldId id="642" r:id="rId27"/>
    <p:sldId id="679" r:id="rId28"/>
    <p:sldId id="680" r:id="rId29"/>
    <p:sldId id="681" r:id="rId30"/>
    <p:sldId id="682" r:id="rId31"/>
    <p:sldId id="645" r:id="rId32"/>
    <p:sldId id="683" r:id="rId33"/>
    <p:sldId id="652" r:id="rId34"/>
    <p:sldId id="651" r:id="rId35"/>
    <p:sldId id="658" r:id="rId36"/>
    <p:sldId id="684" r:id="rId37"/>
    <p:sldId id="685" r:id="rId38"/>
    <p:sldId id="659" r:id="rId39"/>
    <p:sldId id="672" r:id="rId40"/>
    <p:sldId id="673" r:id="rId41"/>
    <p:sldId id="674" r:id="rId42"/>
    <p:sldId id="675" r:id="rId43"/>
    <p:sldId id="676" r:id="rId44"/>
  </p:sldIdLst>
  <p:sldSz cx="9144000" cy="6858000" type="screen4x3"/>
  <p:notesSz cx="7302500" cy="9586913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0C8D3"/>
    <a:srgbClr val="9EF18B"/>
    <a:srgbClr val="ED0101"/>
    <a:srgbClr val="0046E2"/>
    <a:srgbClr val="FA004D"/>
    <a:srgbClr val="EA00EA"/>
    <a:srgbClr val="052FFF"/>
    <a:srgbClr val="4300EA"/>
    <a:srgbClr val="00EE71"/>
    <a:srgbClr val="E10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26" autoAdjust="0"/>
  </p:normalViewPr>
  <p:slideViewPr>
    <p:cSldViewPr snapToObjects="1">
      <p:cViewPr varScale="1">
        <p:scale>
          <a:sx n="84" d="100"/>
          <a:sy n="84" d="100"/>
        </p:scale>
        <p:origin x="1531" y="77"/>
      </p:cViewPr>
      <p:guideLst>
        <p:guide orient="horz" pos="2592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576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Work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397904"/>
        <c:axId val="543398448"/>
      </c:lineChart>
      <c:catAx>
        <c:axId val="543397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543398448"/>
        <c:crosses val="autoZero"/>
        <c:auto val="1"/>
        <c:lblAlgn val="ctr"/>
        <c:lblOffset val="100"/>
        <c:noMultiLvlLbl val="0"/>
      </c:catAx>
      <c:valAx>
        <c:axId val="5433984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339790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5.3599999999999994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398992"/>
        <c:axId val="543391920"/>
      </c:lineChart>
      <c:catAx>
        <c:axId val="54339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543391920"/>
        <c:crosses val="autoZero"/>
        <c:auto val="1"/>
        <c:lblAlgn val="ctr"/>
        <c:lblOffset val="100"/>
        <c:noMultiLvlLbl val="0"/>
      </c:catAx>
      <c:valAx>
        <c:axId val="5433919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Elapsed</a:t>
                </a:r>
                <a:r>
                  <a:rPr lang="en-US" sz="1600" baseline="0"/>
                  <a:t> seconds</a:t>
                </a:r>
                <a:endParaRPr 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4339899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zh-CN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56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97050"/>
          </a:xfrm>
        </p:spPr>
        <p:txBody>
          <a:bodyPr/>
          <a:lstStyle/>
          <a:p>
            <a:pPr marL="0" indent="0"/>
            <a:r>
              <a:rPr lang="en-US" dirty="0" smtClean="0"/>
              <a:t>Thread-Level Parallelism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15-213: Introduction to Computer Systems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26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Dec. 1, 2015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(</a:t>
            </a:r>
            <a:r>
              <a:rPr lang="en-US" dirty="0" err="1" smtClean="0">
                <a:latin typeface="+mj-lt"/>
                <a:cs typeface="Courier New"/>
              </a:rPr>
              <a:t>cont</a:t>
            </a:r>
            <a:r>
              <a:rPr lang="en-US" dirty="0" smtClean="0">
                <a:latin typeface="+mj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* Create peer threads and wait for them to finish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(nelems-1))/2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0" err="1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0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fr-FR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Thread Routine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1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psum-mutex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+mj-lt"/>
                <a:cs typeface="Courier New"/>
              </a:rPr>
              <a:t>Performance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Shark machine with </a:t>
            </a:r>
            <a:r>
              <a:rPr lang="en-US" dirty="0"/>
              <a:t>8</a:t>
            </a:r>
            <a:r>
              <a:rPr lang="en-US" dirty="0" smtClean="0"/>
              <a:t> cores,  n=2</a:t>
            </a:r>
            <a:r>
              <a:rPr lang="en-US" baseline="30000" dirty="0" smtClean="0"/>
              <a:t>31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 smtClean="0">
              <a:latin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6229"/>
              </p:ext>
            </p:extLst>
          </p:nvPr>
        </p:nvGraphicFramePr>
        <p:xfrm>
          <a:off x="533400" y="2209800"/>
          <a:ext cx="5973116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91039"/>
                <a:gridCol w="750720"/>
                <a:gridCol w="783360"/>
                <a:gridCol w="783360"/>
                <a:gridCol w="783360"/>
                <a:gridCol w="88127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(Cores)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(4)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(8)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(8)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psum-mutex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secs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Nasty surprise:</a:t>
            </a:r>
          </a:p>
          <a:p>
            <a:pPr lvl="1"/>
            <a:r>
              <a:rPr lang="en-US" dirty="0" smtClean="0"/>
              <a:t>Single thread is very slow</a:t>
            </a:r>
          </a:p>
          <a:p>
            <a:pPr lvl="1"/>
            <a:r>
              <a:rPr lang="en-US" dirty="0" smtClean="0"/>
              <a:t>Gets slower as we use more cores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1931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r>
              <a:rPr lang="en-US" dirty="0" smtClean="0"/>
              <a:t>Peer thread 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/>
              <a:t> sums into global array element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i</a:t>
            </a:r>
            <a:r>
              <a:rPr lang="en-US" dirty="0" smtClean="0">
                <a:latin typeface="Courier New"/>
                <a:cs typeface="Courier New"/>
              </a:rPr>
              <a:t>]</a:t>
            </a:r>
            <a:endParaRPr lang="en-US" dirty="0" smtClean="0">
              <a:latin typeface="+mj-lt"/>
              <a:cs typeface="Courier New"/>
            </a:endParaRPr>
          </a:p>
          <a:p>
            <a:r>
              <a:rPr lang="en-US" dirty="0" smtClean="0">
                <a:latin typeface="+mj-lt"/>
                <a:cs typeface="Courier New"/>
              </a:rPr>
              <a:t>Main waits for </a:t>
            </a:r>
            <a:r>
              <a:rPr lang="en-US" dirty="0" err="1" smtClean="0">
                <a:latin typeface="+mj-lt"/>
                <a:cs typeface="Courier New"/>
              </a:rPr>
              <a:t>theads</a:t>
            </a:r>
            <a:r>
              <a:rPr lang="en-US" dirty="0" smtClean="0">
                <a:latin typeface="+mj-lt"/>
                <a:cs typeface="Courier New"/>
              </a:rPr>
              <a:t> to finish, then sums elements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+mn-lt"/>
                <a:cs typeface="Courier New"/>
              </a:rPr>
              <a:t>Eliminates need for </a:t>
            </a:r>
            <a:r>
              <a:rPr lang="en-US" dirty="0" err="1" smtClean="0">
                <a:latin typeface="+mn-lt"/>
                <a:cs typeface="Courier New"/>
              </a:rPr>
              <a:t>mutex</a:t>
            </a:r>
            <a:r>
              <a:rPr lang="en-US" dirty="0" smtClean="0">
                <a:latin typeface="+mn-lt"/>
                <a:cs typeface="Courier New"/>
              </a:rPr>
              <a:t> synchronization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</a:p>
          <a:p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0" err="1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 smtClean="0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 smtClean="0"/>
              <a:t>Orders of magnitude faster than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826496"/>
              </p:ext>
            </p:extLst>
          </p:nvPr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89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Attempt: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r>
              <a:rPr lang="en-US" dirty="0" smtClean="0"/>
              <a:t>Reduce memory references by having peer thread </a:t>
            </a:r>
            <a:r>
              <a:rPr lang="en-US" dirty="0" err="1" smtClean="0"/>
              <a:t>i</a:t>
            </a:r>
            <a:r>
              <a:rPr lang="en-US" dirty="0" smtClean="0"/>
              <a:t> sum into a local variable (register)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Extract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thread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ID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Start element index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 smtClean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tr-T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9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r>
              <a:rPr lang="en-US" dirty="0" smtClean="0"/>
              <a:t>Significantly faster than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-array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02559"/>
              </p:ext>
            </p:extLst>
          </p:nvPr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13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678"/>
            <a:ext cx="8839200" cy="762000"/>
          </a:xfrm>
        </p:spPr>
        <p:txBody>
          <a:bodyPr/>
          <a:lstStyle/>
          <a:p>
            <a:r>
              <a:rPr lang="en-US" dirty="0" smtClean="0"/>
              <a:t>Characterizing Parallel Program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</a:t>
            </a:r>
            <a:r>
              <a:rPr lang="en-US" dirty="0" smtClean="0"/>
              <a:t> processor cores,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k</a:t>
            </a:r>
            <a:r>
              <a:rPr lang="en-US" dirty="0" smtClean="0"/>
              <a:t> is the running time using </a:t>
            </a:r>
            <a:r>
              <a:rPr lang="en-US" i="1" dirty="0" smtClean="0"/>
              <a:t>k</a:t>
            </a:r>
            <a:r>
              <a:rPr lang="en-US" dirty="0" smtClean="0"/>
              <a:t> cores</a:t>
            </a:r>
          </a:p>
          <a:p>
            <a:endParaRPr lang="en-US" dirty="0"/>
          </a:p>
          <a:p>
            <a:r>
              <a:rPr lang="en-US" i="1" dirty="0" smtClean="0"/>
              <a:t>Def. 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Speedup:  </a:t>
            </a:r>
            <a:r>
              <a:rPr lang="en-US" dirty="0" smtClean="0"/>
              <a:t>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T</a:t>
            </a:r>
            <a:r>
              <a:rPr lang="en-US" i="1" baseline="-25000" dirty="0" smtClean="0"/>
              <a:t>1</a:t>
            </a:r>
            <a:r>
              <a:rPr lang="en-US" i="1" dirty="0" smtClean="0"/>
              <a:t> /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endParaRPr lang="en-US" dirty="0" smtClean="0"/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 </a:t>
            </a:r>
            <a:r>
              <a:rPr lang="en-US" i="1" dirty="0"/>
              <a:t>r</a:t>
            </a:r>
            <a:r>
              <a:rPr lang="en-US" i="1" dirty="0" smtClean="0"/>
              <a:t>elative speedup</a:t>
            </a:r>
            <a:r>
              <a:rPr lang="en-US" dirty="0" smtClean="0"/>
              <a:t> 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parallel version of the code running on 1 core.</a:t>
            </a:r>
          </a:p>
          <a:p>
            <a:pPr lvl="1"/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dirty="0" smtClean="0"/>
              <a:t> is </a:t>
            </a:r>
            <a:r>
              <a:rPr lang="en-US" i="1" dirty="0" smtClean="0"/>
              <a:t>absolute speedup </a:t>
            </a:r>
            <a:r>
              <a:rPr lang="en-US" dirty="0" smtClean="0"/>
              <a:t>if </a:t>
            </a:r>
            <a:r>
              <a:rPr lang="en-US" i="1" dirty="0" smtClean="0"/>
              <a:t>T</a:t>
            </a:r>
            <a:r>
              <a:rPr lang="en-US" i="1" baseline="-25000" dirty="0" smtClean="0"/>
              <a:t>1</a:t>
            </a:r>
            <a:r>
              <a:rPr lang="en-US" dirty="0" smtClean="0"/>
              <a:t> is running time of sequential version of code running on 1 core. </a:t>
            </a:r>
          </a:p>
          <a:p>
            <a:pPr lvl="1"/>
            <a:r>
              <a:rPr lang="en-US" dirty="0" smtClean="0"/>
              <a:t>Absolute speedup is a much truer measure of the benefits of parallelism. </a:t>
            </a:r>
          </a:p>
          <a:p>
            <a:pPr lvl="1"/>
            <a:endParaRPr lang="en-US" dirty="0"/>
          </a:p>
          <a:p>
            <a:r>
              <a:rPr lang="en-US" i="1" dirty="0" smtClean="0"/>
              <a:t>Def</a:t>
            </a:r>
            <a:r>
              <a:rPr lang="en-US" dirty="0" smtClean="0"/>
              <a:t>.  </a:t>
            </a:r>
            <a:r>
              <a:rPr lang="en-US" i="1" dirty="0" smtClean="0">
                <a:solidFill>
                  <a:srgbClr val="FF0000"/>
                </a:solidFill>
              </a:rPr>
              <a:t>Efficiency: </a:t>
            </a:r>
            <a:r>
              <a:rPr lang="en-US" dirty="0" smtClean="0"/>
              <a:t>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=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p</a:t>
            </a:r>
            <a:r>
              <a:rPr lang="en-US" i="1" baseline="-25000" dirty="0" smtClean="0"/>
              <a:t>  </a:t>
            </a:r>
            <a:r>
              <a:rPr lang="en-US" i="1" dirty="0" smtClean="0"/>
              <a:t>/p = T</a:t>
            </a:r>
            <a:r>
              <a:rPr lang="en-US" i="1" baseline="-25000" dirty="0" smtClean="0"/>
              <a:t>1 </a:t>
            </a:r>
            <a:r>
              <a:rPr lang="en-US" i="1" dirty="0" smtClean="0"/>
              <a:t>/(</a:t>
            </a:r>
            <a:r>
              <a:rPr lang="en-US" i="1" dirty="0" err="1" smtClean="0"/>
              <a:t>pT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Reported as a percentage in the range (0, 100].</a:t>
            </a:r>
          </a:p>
          <a:p>
            <a:pPr lvl="1"/>
            <a:r>
              <a:rPr lang="en-US" dirty="0" smtClean="0"/>
              <a:t>Measures the overhead due to parallelization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41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dirty="0" err="1" smtClean="0">
                <a:latin typeface="Courier New"/>
                <a:cs typeface="Courier New"/>
              </a:rPr>
              <a:t>psum</a:t>
            </a:r>
            <a:r>
              <a:rPr lang="en-US" dirty="0" smtClean="0">
                <a:latin typeface="Courier New"/>
                <a:cs typeface="Courier New"/>
              </a:rPr>
              <a:t>-local</a:t>
            </a:r>
            <a:endParaRPr lang="en-US" dirty="0">
              <a:latin typeface="Courier New"/>
              <a:cs typeface="Courier New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56649"/>
              </p:ext>
            </p:extLst>
          </p:nvPr>
        </p:nvGraphicFramePr>
        <p:xfrm>
          <a:off x="395496" y="1272902"/>
          <a:ext cx="83661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/>
                <a:gridCol w="1280583"/>
                <a:gridCol w="1394354"/>
                <a:gridCol w="1394354"/>
                <a:gridCol w="1394354"/>
                <a:gridCol w="13943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Threads</a:t>
                      </a:r>
                      <a:r>
                        <a:rPr lang="en-US" baseline="0" dirty="0" smtClean="0"/>
                        <a:t> 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Cores (p)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 (</a:t>
                      </a:r>
                      <a:r>
                        <a:rPr lang="en-US" i="1" dirty="0" err="1" smtClean="0"/>
                        <a:t>T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Speedup (</a:t>
                      </a:r>
                      <a:r>
                        <a:rPr lang="en-US" i="1" dirty="0" err="1" smtClean="0"/>
                        <a:t>S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Efficiency (</a:t>
                      </a:r>
                      <a:r>
                        <a:rPr lang="en-US" i="1" dirty="0" err="1" smtClean="0"/>
                        <a:t>E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5496" y="38100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Efficiencies OK, not great</a:t>
            </a:r>
          </a:p>
          <a:p>
            <a:r>
              <a:rPr lang="en-US" dirty="0" smtClean="0"/>
              <a:t>Our example is easily parallelizable</a:t>
            </a:r>
          </a:p>
          <a:p>
            <a:r>
              <a:rPr lang="en-US" dirty="0" smtClean="0"/>
              <a:t>Real codes are often much harder to parallelize</a:t>
            </a:r>
          </a:p>
          <a:p>
            <a:pPr lvl="1"/>
            <a:r>
              <a:rPr lang="en-US" dirty="0" smtClean="0"/>
              <a:t>e.g., parallel quicksort later in this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dirty="0" smtClean="0"/>
              <a:t>Gene Amdahl (Nov. 16, 1922 – Nov. 10, 2015)</a:t>
            </a:r>
          </a:p>
          <a:p>
            <a:r>
              <a:rPr lang="en-US" dirty="0" smtClean="0"/>
              <a:t>Captures the difficulty of using parallelism to speed things up.</a:t>
            </a:r>
          </a:p>
          <a:p>
            <a:r>
              <a:rPr lang="en-US" dirty="0" smtClean="0"/>
              <a:t>Overall problem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T 	Total sequential time required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p 	Fraction of total that can be sped up (0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1)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k 	Speedup factor</a:t>
            </a:r>
          </a:p>
          <a:p>
            <a:pPr>
              <a:tabLst>
                <a:tab pos="1081088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081088" algn="l"/>
              </a:tabLst>
            </a:pPr>
            <a:r>
              <a:rPr lang="en-US" dirty="0" err="1" smtClean="0"/>
              <a:t>T</a:t>
            </a:r>
            <a:r>
              <a:rPr lang="en-US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err="1" smtClean="0"/>
              <a:t>pT</a:t>
            </a:r>
            <a:r>
              <a:rPr lang="en-US" dirty="0" smtClean="0"/>
              <a:t>/k + (1-p)T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 be sped up runs k times faster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Portion which cannot be sped up stays the same</a:t>
            </a:r>
          </a:p>
          <a:p>
            <a:pPr lvl="1">
              <a:tabLst>
                <a:tab pos="1081088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/>
              <a:t>k = </a:t>
            </a:r>
            <a:r>
              <a:rPr lang="en-US" dirty="0" smtClean="0">
                <a:sym typeface="Symbol"/>
              </a:rPr>
              <a:t></a:t>
            </a:r>
          </a:p>
          <a:p>
            <a:pPr lvl="2">
              <a:tabLst>
                <a:tab pos="1081088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(1-p)T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  Computing Hardware</a:t>
            </a:r>
          </a:p>
          <a:p>
            <a:pPr lvl="1"/>
            <a:r>
              <a:rPr lang="en-US" dirty="0" err="1" smtClean="0"/>
              <a:t>Multicore</a:t>
            </a:r>
            <a:endParaRPr lang="en-US" dirty="0" smtClean="0"/>
          </a:p>
          <a:p>
            <a:pPr lvl="2"/>
            <a:r>
              <a:rPr lang="en-US" dirty="0" smtClean="0"/>
              <a:t>Multiple separate processors on single chip</a:t>
            </a:r>
          </a:p>
          <a:p>
            <a:pPr lvl="1"/>
            <a:r>
              <a:rPr lang="en-US" dirty="0" err="1" smtClean="0"/>
              <a:t>Hyperthreading</a:t>
            </a:r>
            <a:endParaRPr lang="en-US" dirty="0" smtClean="0"/>
          </a:p>
          <a:p>
            <a:pPr lvl="2"/>
            <a:r>
              <a:rPr lang="en-US" dirty="0" smtClean="0"/>
              <a:t>Efficient execution of multiple threads on single core</a:t>
            </a:r>
          </a:p>
          <a:p>
            <a:r>
              <a:rPr lang="en-US" dirty="0" smtClean="0"/>
              <a:t>Thread-Level Parallelism</a:t>
            </a:r>
          </a:p>
          <a:p>
            <a:pPr lvl="1"/>
            <a:r>
              <a:rPr lang="en-US" dirty="0" smtClean="0"/>
              <a:t>Splitting program into independent tasks</a:t>
            </a:r>
          </a:p>
          <a:p>
            <a:pPr lvl="2"/>
            <a:r>
              <a:rPr lang="en-US" dirty="0" smtClean="0"/>
              <a:t>Example 1: Parallel summation</a:t>
            </a:r>
          </a:p>
          <a:p>
            <a:pPr lvl="1"/>
            <a:r>
              <a:rPr lang="en-US" dirty="0" smtClean="0"/>
              <a:t>Divide-and conquer parallelism</a:t>
            </a:r>
          </a:p>
          <a:p>
            <a:pPr lvl="2"/>
            <a:r>
              <a:rPr lang="en-US" dirty="0" smtClean="0"/>
              <a:t>Example 2: Parallel quicksort</a:t>
            </a:r>
          </a:p>
          <a:p>
            <a:r>
              <a:rPr lang="en-US" dirty="0" smtClean="0"/>
              <a:t>Consistency Models</a:t>
            </a:r>
          </a:p>
          <a:p>
            <a:pPr lvl="1"/>
            <a:r>
              <a:rPr lang="en-US" dirty="0" smtClean="0"/>
              <a:t>What happens when multiple threads are reading &amp; writing shared state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problem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 = 10 	Total time required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p = 0.9	Fraction of total which can be sped up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k = 9	Speedup factor</a:t>
            </a:r>
          </a:p>
          <a:p>
            <a:pPr>
              <a:tabLst>
                <a:tab pos="1662113" algn="l"/>
              </a:tabLst>
            </a:pPr>
            <a:r>
              <a:rPr lang="en-US" dirty="0" smtClean="0"/>
              <a:t>Resulting Performance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T</a:t>
            </a:r>
            <a:r>
              <a:rPr lang="en-US" baseline="-25000" dirty="0" smtClean="0"/>
              <a:t>9</a:t>
            </a:r>
            <a:r>
              <a:rPr lang="en-US" dirty="0" smtClean="0"/>
              <a:t> = 0.9 * 10/9 + 0.1 * 10 = 1.0 + 1.0 = 2.0</a:t>
            </a:r>
          </a:p>
          <a:p>
            <a:pPr lvl="1">
              <a:tabLst>
                <a:tab pos="1662113" algn="l"/>
              </a:tabLst>
            </a:pPr>
            <a:r>
              <a:rPr lang="en-US" dirty="0" smtClean="0"/>
              <a:t>Least possible running time:</a:t>
            </a:r>
          </a:p>
          <a:p>
            <a:pPr lvl="2">
              <a:tabLst>
                <a:tab pos="1662113" algn="l"/>
              </a:tabLst>
            </a:pPr>
            <a:r>
              <a:rPr lang="en-US" dirty="0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</a:t>
            </a:r>
            <a:r>
              <a:rPr lang="en-US" dirty="0" smtClean="0">
                <a:sym typeface="Symbol"/>
              </a:rPr>
              <a:t> = 0.1 * 10.0 = 1.0</a:t>
            </a:r>
            <a:endParaRPr lang="en-US" dirty="0" smtClean="0"/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Substantial Example: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 set of N random numbers</a:t>
            </a:r>
          </a:p>
          <a:p>
            <a:r>
              <a:rPr lang="en-US" dirty="0" smtClean="0"/>
              <a:t>Multiple possible algorithms</a:t>
            </a:r>
          </a:p>
          <a:p>
            <a:pPr lvl="1"/>
            <a:r>
              <a:rPr lang="en-US" dirty="0" smtClean="0"/>
              <a:t>Use parallel version of </a:t>
            </a:r>
            <a:r>
              <a:rPr lang="en-US" dirty="0" err="1" smtClean="0"/>
              <a:t>quicksort</a:t>
            </a:r>
            <a:endParaRPr lang="en-US" dirty="0" smtClean="0"/>
          </a:p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Choose “pivot” p from X</a:t>
            </a:r>
          </a:p>
          <a:p>
            <a:pPr lvl="1"/>
            <a:r>
              <a:rPr lang="en-US" dirty="0" smtClean="0"/>
              <a:t>Rearrange X into</a:t>
            </a:r>
          </a:p>
          <a:p>
            <a:pPr lvl="2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1"/>
            <a:r>
              <a:rPr lang="en-US" dirty="0" smtClean="0"/>
              <a:t>Recursively sort L to get L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Recursively sort 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1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R2</a:t>
              </a: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7" name="TextBox 16"/>
            <p:cNvSpPr txBox="1"/>
            <p:nvPr/>
          </p:nvSpPr>
          <p:spPr>
            <a:xfrm>
              <a:off x="1488478" y="4343400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R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L</a:t>
            </a:r>
            <a:r>
              <a:rPr lang="en-US" dirty="0" smtClean="0">
                <a:sym typeface="Symbol"/>
              </a:rPr>
              <a:t>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9" name="TextBox 18"/>
            <p:cNvSpPr txBox="1"/>
            <p:nvPr/>
          </p:nvSpPr>
          <p:spPr>
            <a:xfrm>
              <a:off x="5908078" y="3922931"/>
              <a:ext cx="2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</a:p>
            <a:p>
              <a:r>
                <a:rPr lang="en-US" sz="1200" dirty="0" smtClean="0">
                  <a:latin typeface="Calibri" pitchFamily="34" charset="0"/>
                  <a:sym typeface="Symbol"/>
                </a:rPr>
                <a:t></a:t>
              </a:r>
              <a:endParaRPr lang="en-US" sz="1200" dirty="0" smtClean="0">
                <a:latin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1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r>
                <a:rPr lang="en-US" dirty="0" smtClean="0">
                  <a:sym typeface="Symbol"/>
                </a:rPr>
                <a:t>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1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sym typeface="Symbol"/>
                </a:rPr>
                <a:t>R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</a:t>
            </a:r>
            <a:r>
              <a:rPr lang="en-US" dirty="0" err="1" smtClean="0"/>
              <a:t>Quicksort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nele</a:t>
            </a:r>
            <a:r>
              <a:rPr lang="en-US" dirty="0" smtClean="0"/>
              <a:t> elements starting at base</a:t>
            </a:r>
          </a:p>
          <a:p>
            <a:pPr lvl="1"/>
            <a:r>
              <a:rPr lang="en-US" dirty="0" smtClean="0"/>
              <a:t>Recursively sort L or R if has more than one element</a:t>
            </a:r>
          </a:p>
          <a:p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void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</a:rPr>
              <a:t>data_t</a:t>
            </a:r>
            <a:r>
              <a:rPr lang="en-US" sz="1600" dirty="0" smtClean="0">
                <a:latin typeface="Courier New" pitchFamily="49" charset="0"/>
              </a:rPr>
              <a:t> *base,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&lt;=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 == 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if (base[0] &gt; base[1])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  swap(base, base+1);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return;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smtClean="0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</a:rPr>
              <a:t>size_t</a:t>
            </a:r>
            <a:r>
              <a:rPr lang="en-US" sz="1600" dirty="0" smtClean="0">
                <a:latin typeface="Courier New" pitchFamily="49" charset="0"/>
              </a:rPr>
              <a:t> m = partition(base, </a:t>
            </a:r>
            <a:r>
              <a:rPr lang="en-US" sz="1600" dirty="0" err="1" smtClean="0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(base, m);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</a:rPr>
              <a:t>qsort_serial</a:t>
            </a:r>
            <a:r>
              <a:rPr lang="en-US" sz="1600" dirty="0" smtClean="0">
                <a:latin typeface="Courier New" pitchFamily="49" charset="0"/>
              </a:rPr>
              <a:t>(base+m+1, nele-m-1);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4972050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of set of values X</a:t>
            </a:r>
          </a:p>
          <a:p>
            <a:pPr lvl="1"/>
            <a:r>
              <a:rPr lang="en-US" dirty="0" smtClean="0"/>
              <a:t>If N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</a:t>
            </a:r>
            <a:r>
              <a:rPr lang="en-US" dirty="0" err="1" smtClean="0"/>
              <a:t>Nthresh</a:t>
            </a:r>
            <a:r>
              <a:rPr lang="en-US" dirty="0" smtClean="0"/>
              <a:t>, do sequential </a:t>
            </a:r>
            <a:r>
              <a:rPr lang="en-US" dirty="0" err="1" smtClean="0"/>
              <a:t>quicksort</a:t>
            </a:r>
            <a:endParaRPr lang="en-US" dirty="0" smtClean="0"/>
          </a:p>
          <a:p>
            <a:pPr lvl="1"/>
            <a:r>
              <a:rPr lang="en-US" dirty="0" smtClean="0"/>
              <a:t>Else</a:t>
            </a:r>
          </a:p>
          <a:p>
            <a:pPr lvl="2"/>
            <a:r>
              <a:rPr lang="en-US" dirty="0" smtClean="0"/>
              <a:t>Choose “pivot” p from X</a:t>
            </a:r>
          </a:p>
          <a:p>
            <a:pPr lvl="2"/>
            <a:r>
              <a:rPr lang="en-US" dirty="0" smtClean="0"/>
              <a:t>Rearrange X into</a:t>
            </a:r>
          </a:p>
          <a:p>
            <a:pPr lvl="3"/>
            <a:r>
              <a:rPr lang="en-US" dirty="0" smtClean="0"/>
              <a:t>L: Values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p</a:t>
            </a:r>
          </a:p>
          <a:p>
            <a:pPr lvl="3"/>
            <a:r>
              <a:rPr lang="en-US" dirty="0" smtClean="0"/>
              <a:t>R: Values </a:t>
            </a:r>
            <a:r>
              <a:rPr lang="en-US" dirty="0" smtClean="0">
                <a:sym typeface="Symbol"/>
              </a:rPr>
              <a:t></a:t>
            </a:r>
            <a:r>
              <a:rPr lang="en-US" dirty="0" smtClean="0"/>
              <a:t> p</a:t>
            </a:r>
          </a:p>
          <a:p>
            <a:pPr lvl="2"/>
            <a:r>
              <a:rPr lang="en-US" dirty="0" smtClean="0"/>
              <a:t>Recursively spawn separate threads</a:t>
            </a:r>
          </a:p>
          <a:p>
            <a:pPr lvl="3"/>
            <a:r>
              <a:rPr lang="en-US" dirty="0" smtClean="0"/>
              <a:t>Sort L to get L</a:t>
            </a:r>
            <a:r>
              <a:rPr lang="en-US" dirty="0" smtClean="0">
                <a:sym typeface="Symbol"/>
              </a:rPr>
              <a:t></a:t>
            </a:r>
          </a:p>
          <a:p>
            <a:pPr lvl="3"/>
            <a:r>
              <a:rPr lang="en-US" dirty="0" smtClean="0">
                <a:sym typeface="Symbol"/>
              </a:rPr>
              <a:t>Sort </a:t>
            </a:r>
            <a:r>
              <a:rPr lang="en-US" dirty="0" smtClean="0"/>
              <a:t>R to get R</a:t>
            </a:r>
            <a:r>
              <a:rPr lang="en-US" dirty="0" smtClean="0">
                <a:sym typeface="Symbol"/>
              </a:rPr>
              <a:t></a:t>
            </a:r>
            <a:endParaRPr lang="en-US" dirty="0" smtClean="0"/>
          </a:p>
          <a:p>
            <a:pPr lvl="2"/>
            <a:r>
              <a:rPr lang="en-US" dirty="0" smtClean="0"/>
              <a:t>Return L</a:t>
            </a:r>
            <a:r>
              <a:rPr lang="en-US" dirty="0" smtClean="0">
                <a:sym typeface="Symbol"/>
              </a:rPr>
              <a:t></a:t>
            </a:r>
            <a:r>
              <a:rPr lang="en-US" dirty="0" smtClean="0"/>
              <a:t> : p : R</a:t>
            </a:r>
            <a:r>
              <a:rPr lang="en-US" dirty="0" smtClean="0">
                <a:sym typeface="Symbol"/>
              </a:rPr>
              <a:t>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Visualized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grpSp>
        <p:nvGrpSpPr>
          <p:cNvPr id="3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6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3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9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p2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L2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R2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L3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4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488478" y="4343400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r>
                  <a:rPr lang="en-US" dirty="0" smtClean="0">
                    <a:sym typeface="Symbol"/>
                  </a:rPr>
                  <a:t>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5908078" y="3922931"/>
                <a:ext cx="2551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</a:p>
              <a:p>
                <a:r>
                  <a:rPr lang="en-US" sz="1200" dirty="0" smtClean="0">
                    <a:latin typeface="Calibri" pitchFamily="34" charset="0"/>
                    <a:sym typeface="Symbol"/>
                  </a:rPr>
                  <a:t></a:t>
                </a:r>
                <a:endParaRPr lang="en-US" sz="1200" dirty="0" smtClean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1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>
                    <a:sym typeface="Symbol"/>
                  </a:rPr>
                  <a:t>R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Structure: Sorting Tasks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r>
              <a:rPr lang="en-US" dirty="0" smtClean="0"/>
              <a:t>Task: Sort </a:t>
            </a:r>
            <a:r>
              <a:rPr lang="en-US" dirty="0" err="1" smtClean="0"/>
              <a:t>subrange</a:t>
            </a:r>
            <a:r>
              <a:rPr lang="en-US" dirty="0" smtClean="0"/>
              <a:t> of data</a:t>
            </a:r>
          </a:p>
          <a:p>
            <a:pPr lvl="1"/>
            <a:r>
              <a:rPr lang="en-US" dirty="0" smtClean="0"/>
              <a:t>Specify as:</a:t>
            </a:r>
          </a:p>
          <a:p>
            <a:pPr lvl="2"/>
            <a:r>
              <a:rPr lang="en-US" b="1" dirty="0" smtClean="0">
                <a:latin typeface="Courier New"/>
                <a:cs typeface="Courier New"/>
              </a:rPr>
              <a:t>base</a:t>
            </a:r>
            <a:r>
              <a:rPr lang="en-US" dirty="0" smtClean="0"/>
              <a:t>: Starting address</a:t>
            </a:r>
          </a:p>
          <a:p>
            <a:pPr lvl="2"/>
            <a:r>
              <a:rPr lang="en-US" b="1" dirty="0" err="1" smtClean="0">
                <a:latin typeface="Courier New"/>
                <a:cs typeface="Courier New"/>
              </a:rPr>
              <a:t>nele</a:t>
            </a:r>
            <a:r>
              <a:rPr lang="en-US" dirty="0" smtClean="0"/>
              <a:t>: Number of elements in </a:t>
            </a:r>
            <a:r>
              <a:rPr lang="en-US" dirty="0" err="1" smtClean="0"/>
              <a:t>subrange</a:t>
            </a:r>
            <a:endParaRPr lang="en-US" dirty="0" smtClean="0"/>
          </a:p>
          <a:p>
            <a:r>
              <a:rPr lang="en-US" dirty="0" smtClean="0"/>
              <a:t>Run as separate thread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 bwMode="auto">
          <a:xfrm flipH="1" flipV="1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 flipV="1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7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Sort Task Operation</a:t>
            </a:r>
            <a:endParaRPr lang="en-US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r>
              <a:rPr lang="en-US" dirty="0" smtClean="0"/>
              <a:t>Sort </a:t>
            </a:r>
            <a:r>
              <a:rPr lang="en-US" dirty="0" err="1" smtClean="0"/>
              <a:t>subrange</a:t>
            </a:r>
            <a:r>
              <a:rPr lang="en-US" dirty="0" smtClean="0"/>
              <a:t> using serial quicksort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4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0">
                <a:latin typeface="+mn-lt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 flipH="1" flipV="1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1">
            <a:gsLst>
              <a:gs pos="0">
                <a:srgbClr val="E10601"/>
              </a:gs>
              <a:gs pos="100000">
                <a:srgbClr val="00EE71"/>
              </a:gs>
            </a:gsLst>
            <a:lin ang="0" scaled="1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Sort Task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  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H="1" flipV="1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R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31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dirty="0" smtClean="0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42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p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L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R</a:t>
                </a:r>
                <a:endParaRPr lang="en-US" dirty="0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3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 bwMode="auto">
            <a:xfrm flipV="1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45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flipV="1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Partition </a:t>
            </a:r>
            <a:r>
              <a:rPr lang="en-US" sz="1800" dirty="0" err="1" smtClean="0">
                <a:latin typeface="Calibri" pitchFamily="34" charset="0"/>
              </a:rPr>
              <a:t>Subrange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Spawn 2 tasks</a:t>
            </a:r>
          </a:p>
        </p:txBody>
      </p:sp>
    </p:spTree>
    <p:extLst>
      <p:ext uri="{BB962C8B-B14F-4D97-AF65-F5344CB8AC3E}">
        <p14:creationId xmlns:p14="http://schemas.microsoft.com/office/powerpoint/2010/main" val="190961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parallel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So far, we’ve used threads to deal with I/O delays</a:t>
            </a:r>
          </a:p>
          <a:p>
            <a:pPr lvl="1"/>
            <a:r>
              <a:rPr lang="en-US" sz="2200" dirty="0" smtClean="0"/>
              <a:t>e.g., one thread per client to prevent one from delaying another</a:t>
            </a:r>
          </a:p>
          <a:p>
            <a:r>
              <a:rPr lang="en-US" sz="2600" dirty="0" smtClean="0"/>
              <a:t>Multi-core/</a:t>
            </a:r>
            <a:r>
              <a:rPr lang="en-US" sz="2600" dirty="0" err="1" smtClean="0"/>
              <a:t>Hyperthreaded</a:t>
            </a:r>
            <a:r>
              <a:rPr lang="en-US" sz="2600" dirty="0" smtClean="0"/>
              <a:t> CPUs offer another opportunity</a:t>
            </a:r>
          </a:p>
          <a:p>
            <a:pPr lvl="1"/>
            <a:r>
              <a:rPr lang="en-US" sz="2200" dirty="0" smtClean="0"/>
              <a:t>Spread work over threads executing in parallel</a:t>
            </a:r>
          </a:p>
          <a:p>
            <a:pPr lvl="1"/>
            <a:r>
              <a:rPr lang="en-US" sz="2200" dirty="0" smtClean="0"/>
              <a:t>Happens automatically, if many independent tasks</a:t>
            </a:r>
          </a:p>
          <a:p>
            <a:pPr lvl="2"/>
            <a:r>
              <a:rPr lang="en-US" dirty="0" smtClean="0"/>
              <a:t>e.g., running many applications or serving many clients</a:t>
            </a:r>
          </a:p>
          <a:p>
            <a:pPr lvl="1"/>
            <a:r>
              <a:rPr lang="en-US" sz="2200" dirty="0" smtClean="0"/>
              <a:t>Can also write code to make one big task go faster</a:t>
            </a:r>
          </a:p>
          <a:p>
            <a:pPr lvl="2"/>
            <a:r>
              <a:rPr lang="en-US" dirty="0" smtClean="0"/>
              <a:t>by organizing it as multiple parallel sub-tasks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Top-Level Function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Sets up data structures</a:t>
            </a:r>
          </a:p>
          <a:p>
            <a:r>
              <a:rPr lang="en-US" dirty="0" smtClean="0"/>
              <a:t>Calls recursive sort routine</a:t>
            </a:r>
          </a:p>
          <a:p>
            <a:r>
              <a:rPr lang="en-US" dirty="0" smtClean="0"/>
              <a:t>Keeps joining threads until none left</a:t>
            </a:r>
          </a:p>
          <a:p>
            <a:r>
              <a:rPr lang="en-US" dirty="0" smtClean="0"/>
              <a:t>Frees data structures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tqsort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init_task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= 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global_end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global_base</a:t>
            </a:r>
            <a:r>
              <a:rPr lang="en-US" sz="1600" dirty="0">
                <a:latin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- 1;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new_task_queue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join_tasks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free_task_queue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sort routine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r>
              <a:rPr lang="en-US" dirty="0" smtClean="0"/>
              <a:t>Small partition: Sort serially</a:t>
            </a:r>
          </a:p>
          <a:p>
            <a:r>
              <a:rPr lang="en-US" dirty="0" smtClean="0"/>
              <a:t>Large partition: Spawn new sort task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 smtClean="0">
                <a:latin typeface="Courier New" pitchFamily="49" charset="0"/>
              </a:rPr>
              <a:t>,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                  </a:t>
            </a:r>
            <a:r>
              <a:rPr lang="en-US" sz="1600" dirty="0" err="1" smtClean="0">
                <a:latin typeface="Courier New" pitchFamily="49" charset="0"/>
              </a:rPr>
              <a:t>task_queue_ptr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&lt;= </a:t>
            </a:r>
            <a:r>
              <a:rPr lang="en-US" sz="1600" dirty="0" err="1">
                <a:latin typeface="Courier New" pitchFamily="49" charset="0"/>
              </a:rPr>
              <a:t>nele_max_sort_serial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/* Use sequential 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qsort_serial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</a:t>
            </a:r>
            <a:r>
              <a:rPr lang="en-US" sz="16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       return;</a:t>
            </a: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</a:t>
            </a:r>
            <a:r>
              <a:rPr lang="en-US" sz="1600" dirty="0" err="1">
                <a:latin typeface="Courier New" pitchFamily="49" charset="0"/>
              </a:rPr>
              <a:t>new_task</a:t>
            </a:r>
            <a:r>
              <a:rPr lang="en-US" sz="1600" dirty="0">
                <a:latin typeface="Courier New" pitchFamily="49" charset="0"/>
              </a:rPr>
              <a:t>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spawn_task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, (void *) t);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task thread (Simplified)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6875" y="4895041"/>
            <a:ext cx="7896225" cy="1353359"/>
          </a:xfrm>
        </p:spPr>
        <p:txBody>
          <a:bodyPr/>
          <a:lstStyle/>
          <a:p>
            <a:r>
              <a:rPr lang="en-US" dirty="0" smtClean="0"/>
              <a:t>Get task parameters</a:t>
            </a:r>
          </a:p>
          <a:p>
            <a:r>
              <a:rPr lang="en-US" dirty="0" smtClean="0"/>
              <a:t>Perform partitioning step</a:t>
            </a:r>
          </a:p>
          <a:p>
            <a:r>
              <a:rPr lang="en-US" dirty="0" smtClean="0"/>
              <a:t>Call recursive sort routine on each partition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8600" y="1197678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static void *</a:t>
            </a:r>
            <a:r>
              <a:rPr lang="en-US" sz="1600" dirty="0" err="1">
                <a:latin typeface="Courier New" pitchFamily="49" charset="0"/>
              </a:rPr>
              <a:t>sort_thread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*t = (</a:t>
            </a:r>
            <a:r>
              <a:rPr lang="en-US" sz="1600" dirty="0" err="1">
                <a:latin typeface="Courier New" pitchFamily="49" charset="0"/>
              </a:rPr>
              <a:t>sort_task_t</a:t>
            </a:r>
            <a:r>
              <a:rPr lang="en-US" sz="1600" dirty="0">
                <a:latin typeface="Courier New" pitchFamily="49" charset="0"/>
              </a:rPr>
              <a:t> *) 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*base = t-&gt;base;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task_queue_ptr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 = t-&gt;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free(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m = partition(base, </a:t>
            </a:r>
            <a:r>
              <a:rPr lang="en-US" sz="1600" dirty="0" err="1">
                <a:latin typeface="Courier New" pitchFamily="49" charset="0"/>
              </a:rPr>
              <a:t>nele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(m &gt; 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(base, m,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if (nele-1 &gt; m+1)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tqsort_helper</a:t>
            </a:r>
            <a:r>
              <a:rPr lang="en-US" sz="1600" dirty="0">
                <a:latin typeface="Courier New" pitchFamily="49" charset="0"/>
              </a:rPr>
              <a:t>(base+m+1, nele-m-1, </a:t>
            </a:r>
            <a:r>
              <a:rPr lang="en-US" sz="1600" dirty="0" err="1">
                <a:latin typeface="Courier New" pitchFamily="49" charset="0"/>
              </a:rPr>
              <a:t>tq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9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896225" cy="1447800"/>
          </a:xfrm>
        </p:spPr>
        <p:txBody>
          <a:bodyPr/>
          <a:lstStyle/>
          <a:p>
            <a:r>
              <a:rPr lang="en-US" dirty="0" smtClean="0"/>
              <a:t>Serial fraction: Fraction of input at which do serial sort</a:t>
            </a:r>
          </a:p>
          <a:p>
            <a:r>
              <a:rPr lang="en-US" smtClean="0"/>
              <a:t>Sort 2</a:t>
            </a:r>
            <a:r>
              <a:rPr lang="en-US" baseline="30000" dirty="0"/>
              <a:t>2</a:t>
            </a:r>
            <a:r>
              <a:rPr lang="en-US" baseline="30000" smtClean="0"/>
              <a:t>7</a:t>
            </a:r>
            <a:r>
              <a:rPr lang="en-US" smtClean="0"/>
              <a:t> </a:t>
            </a:r>
            <a:r>
              <a:rPr lang="en-US" dirty="0" smtClean="0"/>
              <a:t>(134,217,728) random values</a:t>
            </a:r>
          </a:p>
          <a:p>
            <a:r>
              <a:rPr lang="en-US" dirty="0" smtClean="0"/>
              <a:t>Best speedup = 6.84X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Quicksort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0"/>
            <a:ext cx="7896225" cy="1447800"/>
          </a:xfrm>
        </p:spPr>
        <p:txBody>
          <a:bodyPr/>
          <a:lstStyle/>
          <a:p>
            <a:r>
              <a:rPr lang="en-US" dirty="0" smtClean="0"/>
              <a:t>Good performance over wide range of fraction values</a:t>
            </a:r>
          </a:p>
          <a:p>
            <a:pPr lvl="1"/>
            <a:r>
              <a:rPr lang="en-US" dirty="0" smtClean="0"/>
              <a:t>F too small: Not enough parallelism</a:t>
            </a:r>
          </a:p>
          <a:p>
            <a:pPr lvl="1"/>
            <a:r>
              <a:rPr lang="en-US" dirty="0" smtClean="0"/>
              <a:t>F too large: Thread overhead + run out of thread memory</a:t>
            </a:r>
          </a:p>
          <a:p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6150" y="1020763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&amp; Parallel </a:t>
            </a:r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bottleneck</a:t>
            </a:r>
          </a:p>
          <a:p>
            <a:pPr lvl="1"/>
            <a:r>
              <a:rPr lang="en-US" dirty="0" smtClean="0"/>
              <a:t>Top-level partition: No speedup</a:t>
            </a:r>
          </a:p>
          <a:p>
            <a:pPr lvl="1"/>
            <a:r>
              <a:rPr lang="en-US" dirty="0" smtClean="0"/>
              <a:t>Second level: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2X speedup</a:t>
            </a:r>
          </a:p>
          <a:p>
            <a:pPr lvl="1"/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level: 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2</a:t>
            </a:r>
            <a:r>
              <a:rPr lang="en-US" baseline="30000" dirty="0" smtClean="0"/>
              <a:t>k-1</a:t>
            </a:r>
            <a:r>
              <a:rPr lang="en-US" dirty="0" smtClean="0"/>
              <a:t>X speedup</a:t>
            </a:r>
          </a:p>
          <a:p>
            <a:r>
              <a:rPr lang="en-US" dirty="0" smtClean="0"/>
              <a:t>Implications</a:t>
            </a:r>
          </a:p>
          <a:p>
            <a:pPr lvl="1"/>
            <a:r>
              <a:rPr lang="en-US" dirty="0" smtClean="0"/>
              <a:t>Good performance for small-scale parallelism</a:t>
            </a:r>
          </a:p>
          <a:p>
            <a:pPr lvl="1"/>
            <a:r>
              <a:rPr lang="en-US" dirty="0" smtClean="0"/>
              <a:t>Would need to parallelize partitioning step to get large-scale parallelism</a:t>
            </a:r>
          </a:p>
          <a:p>
            <a:pPr lvl="2"/>
            <a:r>
              <a:rPr lang="en-US" dirty="0" smtClean="0"/>
              <a:t>Parallel Sorting by Regular Sampling</a:t>
            </a:r>
          </a:p>
          <a:p>
            <a:pPr lvl="3"/>
            <a:r>
              <a:rPr lang="en-US" dirty="0" smtClean="0"/>
              <a:t>H. Shi &amp; J. Schaeffer, J. Parallel &amp; Distributed Computing, 1992</a:t>
            </a:r>
          </a:p>
          <a:p>
            <a:pPr lvl="2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 smtClean="0"/>
          </a:p>
          <a:p>
            <a:pPr lvl="1">
              <a:tabLst>
                <a:tab pos="1081088" algn="l"/>
              </a:tabLst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75" y="445070"/>
            <a:ext cx="7591425" cy="762000"/>
          </a:xfrm>
        </p:spPr>
        <p:txBody>
          <a:bodyPr/>
          <a:lstStyle/>
          <a:p>
            <a:r>
              <a:rPr lang="en-US" dirty="0" smtClean="0"/>
              <a:t>Parallelizing Partitioning Step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524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p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2892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2929" y="2890012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8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304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6640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3</a:t>
            </a:r>
            <a:endParaRPr lang="en-US" baseline="-25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97675" y="1447800"/>
            <a:ext cx="21177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X</a:t>
            </a:r>
            <a:r>
              <a:rPr lang="en-US" baseline="-25000" dirty="0" smtClean="0">
                <a:latin typeface="+mn-lt"/>
              </a:rPr>
              <a:t>4</a:t>
            </a:r>
            <a:endParaRPr lang="en-US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62200" y="2895600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352801" y="2892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724399" y="2892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045074" y="2892806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010400" y="2892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489950" y="2890012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17265" y="2253734"/>
            <a:ext cx="381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Parallel partitioning based on global p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04800" y="5178806"/>
            <a:ext cx="70672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803295" y="5178806"/>
            <a:ext cx="1426872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 smtClean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019175" y="5178806"/>
            <a:ext cx="99060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230167" y="5178806"/>
            <a:ext cx="114300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2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09775" y="5178806"/>
            <a:ext cx="320675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373167" y="5181600"/>
            <a:ext cx="1812926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3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30450" y="5178806"/>
            <a:ext cx="1479550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L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85150" y="5178806"/>
            <a:ext cx="654050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dirty="0" smtClean="0">
                <a:latin typeface="+mn-lt"/>
              </a:rPr>
              <a:t>R</a:t>
            </a:r>
            <a:r>
              <a:rPr lang="en-US" baseline="-25000" dirty="0">
                <a:latin typeface="+mn-lt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962425" y="457200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Reassemble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130737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 with Parallel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not obtain speedup</a:t>
            </a:r>
          </a:p>
          <a:p>
            <a:r>
              <a:rPr lang="en-US" dirty="0" smtClean="0"/>
              <a:t>Speculate: Too much data copying</a:t>
            </a:r>
          </a:p>
          <a:p>
            <a:pPr lvl="1"/>
            <a:r>
              <a:rPr lang="en-US" dirty="0" smtClean="0"/>
              <a:t>Could not do everything within source array</a:t>
            </a:r>
          </a:p>
          <a:p>
            <a:pPr lvl="1"/>
            <a:r>
              <a:rPr lang="en-US" dirty="0" smtClean="0"/>
              <a:t>Set up temporary space for reassembling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parallelization strategy</a:t>
            </a:r>
          </a:p>
          <a:p>
            <a:pPr lvl="1"/>
            <a:r>
              <a:rPr lang="en-US" dirty="0" smtClean="0"/>
              <a:t>Partition into K independent parts</a:t>
            </a:r>
          </a:p>
          <a:p>
            <a:pPr lvl="1"/>
            <a:r>
              <a:rPr lang="en-US" dirty="0" smtClean="0"/>
              <a:t>Divide-and-conquer</a:t>
            </a:r>
          </a:p>
          <a:p>
            <a:r>
              <a:rPr lang="en-US" dirty="0" smtClean="0"/>
              <a:t>Inner loops must be synchronization free</a:t>
            </a:r>
          </a:p>
          <a:p>
            <a:pPr lvl="1"/>
            <a:r>
              <a:rPr lang="en-US" dirty="0" smtClean="0"/>
              <a:t>Synchronization operations very expensive</a:t>
            </a:r>
          </a:p>
          <a:p>
            <a:r>
              <a:rPr lang="en-US" dirty="0" smtClean="0"/>
              <a:t>Beware of Amdahl’s Law</a:t>
            </a:r>
          </a:p>
          <a:p>
            <a:pPr lvl="1"/>
            <a:r>
              <a:rPr lang="en-US" dirty="0" smtClean="0"/>
              <a:t>Serial code can become bottleneck</a:t>
            </a:r>
          </a:p>
          <a:p>
            <a:r>
              <a:rPr lang="en-US" dirty="0" smtClean="0"/>
              <a:t>You can do it!</a:t>
            </a:r>
          </a:p>
          <a:p>
            <a:pPr lvl="1"/>
            <a:r>
              <a:rPr lang="en-US" dirty="0" smtClean="0"/>
              <a:t>Achieving modest levels of parallelism is not difficult</a:t>
            </a:r>
          </a:p>
          <a:p>
            <a:pPr lvl="1"/>
            <a:r>
              <a:rPr lang="en-US" dirty="0" smtClean="0"/>
              <a:t>Set up experimental framework and test multiple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9000"/>
            <a:ext cx="7896225" cy="2905124"/>
          </a:xfrm>
        </p:spPr>
        <p:txBody>
          <a:bodyPr/>
          <a:lstStyle/>
          <a:p>
            <a:r>
              <a:rPr lang="en-US" dirty="0" smtClean="0"/>
              <a:t>What are the possible values printed?</a:t>
            </a:r>
          </a:p>
          <a:p>
            <a:pPr lvl="1"/>
            <a:r>
              <a:rPr lang="en-US" dirty="0" smtClean="0"/>
              <a:t>Depends on memory consistency model</a:t>
            </a:r>
          </a:p>
          <a:p>
            <a:pPr lvl="1"/>
            <a:r>
              <a:rPr lang="en-US" dirty="0" smtClean="0"/>
              <a:t>Abstract model of how hardware handles concurrent accesses </a:t>
            </a:r>
          </a:p>
          <a:p>
            <a:r>
              <a:rPr lang="en-US" dirty="0" smtClean="0"/>
              <a:t>Sequential consistency</a:t>
            </a:r>
          </a:p>
          <a:p>
            <a:pPr lvl="1"/>
            <a:r>
              <a:rPr lang="en-US" dirty="0" smtClean="0"/>
              <a:t>Overall effect consistent with each individual thread</a:t>
            </a:r>
          </a:p>
          <a:p>
            <a:pPr lvl="1"/>
            <a:r>
              <a:rPr lang="en-US" dirty="0" smtClean="0"/>
              <a:t>Otherwise, arbitrary interleaving</a:t>
            </a:r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2057400" y="1283732"/>
            <a:ext cx="3200400" cy="2069068"/>
            <a:chOff x="2057400" y="1283732"/>
            <a:chExt cx="3200400" cy="2069068"/>
          </a:xfrm>
        </p:grpSpPr>
        <p:sp>
          <p:nvSpPr>
            <p:cNvPr id="4" name="TextBox 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print(b);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print(a);</a:t>
              </a: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6464505" y="2238020"/>
            <a:ext cx="50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Wa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34233" y="22454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Rb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894592" y="2454952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64505" y="285186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Wb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34233" y="28592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Ra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894592" y="306879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64505" y="1664732"/>
            <a:ext cx="20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Thread consistency</a:t>
            </a:r>
          </a:p>
          <a:p>
            <a:pPr algn="ctr"/>
            <a:r>
              <a:rPr lang="en-US" sz="1800" dirty="0" smtClean="0">
                <a:latin typeface="Calibri" pitchFamily="34" charset="0"/>
              </a:rPr>
              <a:t>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Multicore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410201"/>
            <a:ext cx="7896225" cy="923924"/>
          </a:xfrm>
        </p:spPr>
        <p:txBody>
          <a:bodyPr/>
          <a:lstStyle/>
          <a:p>
            <a:r>
              <a:rPr lang="en-US" dirty="0" smtClean="0"/>
              <a:t>Multiple processors operating with coherent view of memory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1905000" y="1219200"/>
            <a:ext cx="5334000" cy="4191000"/>
            <a:chOff x="1066800" y="1219200"/>
            <a:chExt cx="6172200" cy="4953000"/>
          </a:xfrm>
        </p:grpSpPr>
        <p:sp>
          <p:nvSpPr>
            <p:cNvPr id="28" name="Rectangle 425"/>
            <p:cNvSpPr>
              <a:spLocks noChangeArrowheads="1"/>
            </p:cNvSpPr>
            <p:nvPr/>
          </p:nvSpPr>
          <p:spPr bwMode="auto">
            <a:xfrm>
              <a:off x="1066800" y="1219200"/>
              <a:ext cx="6172200" cy="38862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" name="Rectangle 404"/>
            <p:cNvSpPr>
              <a:spLocks noChangeArrowheads="1"/>
            </p:cNvSpPr>
            <p:nvPr/>
          </p:nvSpPr>
          <p:spPr bwMode="auto">
            <a:xfrm>
              <a:off x="12192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" name="Rectangle 413"/>
            <p:cNvSpPr>
              <a:spLocks noChangeArrowheads="1"/>
            </p:cNvSpPr>
            <p:nvPr/>
          </p:nvSpPr>
          <p:spPr bwMode="auto">
            <a:xfrm>
              <a:off x="4953000" y="1524000"/>
              <a:ext cx="2122488" cy="24384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" name="Rectangle 396"/>
            <p:cNvSpPr>
              <a:spLocks noChangeArrowheads="1"/>
            </p:cNvSpPr>
            <p:nvPr/>
          </p:nvSpPr>
          <p:spPr bwMode="auto">
            <a:xfrm>
              <a:off x="13843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5" name="Rectangle 397"/>
            <p:cNvSpPr>
              <a:spLocks noChangeArrowheads="1"/>
            </p:cNvSpPr>
            <p:nvPr/>
          </p:nvSpPr>
          <p:spPr bwMode="auto">
            <a:xfrm>
              <a:off x="14271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 dirty="0">
                  <a:latin typeface="+mn-lt"/>
                </a:rPr>
                <a:t>L1 </a:t>
              </a:r>
            </a:p>
            <a:p>
              <a:r>
                <a:rPr lang="en-US" sz="1400" dirty="0">
                  <a:latin typeface="+mn-lt"/>
                </a:rPr>
                <a:t>d-cache</a:t>
              </a:r>
            </a:p>
          </p:txBody>
        </p:sp>
        <p:sp>
          <p:nvSpPr>
            <p:cNvPr id="6" name="Rectangle 399"/>
            <p:cNvSpPr>
              <a:spLocks noChangeArrowheads="1"/>
            </p:cNvSpPr>
            <p:nvPr/>
          </p:nvSpPr>
          <p:spPr bwMode="auto">
            <a:xfrm>
              <a:off x="23622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7" name="Rectangle 400"/>
            <p:cNvSpPr>
              <a:spLocks noChangeArrowheads="1"/>
            </p:cNvSpPr>
            <p:nvPr/>
          </p:nvSpPr>
          <p:spPr bwMode="auto">
            <a:xfrm>
              <a:off x="14478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8" name="Line 401"/>
            <p:cNvSpPr>
              <a:spLocks noChangeShapeType="1"/>
            </p:cNvSpPr>
            <p:nvPr/>
          </p:nvSpPr>
          <p:spPr bwMode="auto">
            <a:xfrm>
              <a:off x="19050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" name="Line 402"/>
            <p:cNvSpPr>
              <a:spLocks noChangeShapeType="1"/>
            </p:cNvSpPr>
            <p:nvPr/>
          </p:nvSpPr>
          <p:spPr bwMode="auto">
            <a:xfrm>
              <a:off x="1905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0" name="Line 403"/>
            <p:cNvSpPr>
              <a:spLocks noChangeShapeType="1"/>
            </p:cNvSpPr>
            <p:nvPr/>
          </p:nvSpPr>
          <p:spPr bwMode="auto">
            <a:xfrm>
              <a:off x="27432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2" name="Text Box 405"/>
            <p:cNvSpPr txBox="1">
              <a:spLocks noChangeArrowheads="1"/>
            </p:cNvSpPr>
            <p:nvPr/>
          </p:nvSpPr>
          <p:spPr bwMode="auto">
            <a:xfrm>
              <a:off x="1143000" y="1219200"/>
              <a:ext cx="766026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+mn-lt"/>
                </a:rPr>
                <a:t>Core 0</a:t>
              </a:r>
            </a:p>
          </p:txBody>
        </p:sp>
        <p:sp>
          <p:nvSpPr>
            <p:cNvPr id="13" name="Rectangle 406"/>
            <p:cNvSpPr>
              <a:spLocks noChangeArrowheads="1"/>
            </p:cNvSpPr>
            <p:nvPr/>
          </p:nvSpPr>
          <p:spPr bwMode="auto">
            <a:xfrm>
              <a:off x="5118100" y="1676400"/>
              <a:ext cx="9779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Regs</a:t>
              </a:r>
            </a:p>
          </p:txBody>
        </p:sp>
        <p:sp>
          <p:nvSpPr>
            <p:cNvPr id="14" name="Rectangle 407"/>
            <p:cNvSpPr>
              <a:spLocks noChangeArrowheads="1"/>
            </p:cNvSpPr>
            <p:nvPr/>
          </p:nvSpPr>
          <p:spPr bwMode="auto">
            <a:xfrm>
              <a:off x="5160963" y="2324100"/>
              <a:ext cx="782637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d-cache</a:t>
              </a:r>
            </a:p>
          </p:txBody>
        </p:sp>
        <p:sp>
          <p:nvSpPr>
            <p:cNvPr id="15" name="Rectangle 408"/>
            <p:cNvSpPr>
              <a:spLocks noChangeArrowheads="1"/>
            </p:cNvSpPr>
            <p:nvPr/>
          </p:nvSpPr>
          <p:spPr bwMode="auto">
            <a:xfrm>
              <a:off x="6096000" y="2324100"/>
              <a:ext cx="7953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400">
                  <a:latin typeface="+mn-lt"/>
                </a:rPr>
                <a:t>L1 </a:t>
              </a:r>
            </a:p>
            <a:p>
              <a:r>
                <a:rPr lang="en-US" sz="1400">
                  <a:latin typeface="+mn-lt"/>
                </a:rPr>
                <a:t>i-cache</a:t>
              </a:r>
            </a:p>
          </p:txBody>
        </p:sp>
        <p:sp>
          <p:nvSpPr>
            <p:cNvPr id="16" name="Rectangle 409"/>
            <p:cNvSpPr>
              <a:spLocks noChangeArrowheads="1"/>
            </p:cNvSpPr>
            <p:nvPr/>
          </p:nvSpPr>
          <p:spPr bwMode="auto">
            <a:xfrm>
              <a:off x="5181600" y="3238500"/>
              <a:ext cx="1709738" cy="571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L2 unified cache</a:t>
              </a:r>
            </a:p>
          </p:txBody>
        </p:sp>
        <p:sp>
          <p:nvSpPr>
            <p:cNvPr id="17" name="Line 410"/>
            <p:cNvSpPr>
              <a:spLocks noChangeShapeType="1"/>
            </p:cNvSpPr>
            <p:nvPr/>
          </p:nvSpPr>
          <p:spPr bwMode="auto">
            <a:xfrm>
              <a:off x="5638800" y="19812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8" name="Line 411"/>
            <p:cNvSpPr>
              <a:spLocks noChangeShapeType="1"/>
            </p:cNvSpPr>
            <p:nvPr/>
          </p:nvSpPr>
          <p:spPr bwMode="auto">
            <a:xfrm>
              <a:off x="56388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" name="Line 412"/>
            <p:cNvSpPr>
              <a:spLocks noChangeShapeType="1"/>
            </p:cNvSpPr>
            <p:nvPr/>
          </p:nvSpPr>
          <p:spPr bwMode="auto">
            <a:xfrm>
              <a:off x="6477000" y="2895600"/>
              <a:ext cx="0" cy="342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" name="Text Box 414"/>
            <p:cNvSpPr txBox="1">
              <a:spLocks noChangeArrowheads="1"/>
            </p:cNvSpPr>
            <p:nvPr/>
          </p:nvSpPr>
          <p:spPr bwMode="auto">
            <a:xfrm>
              <a:off x="4876800" y="1219200"/>
              <a:ext cx="941111" cy="3637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n-lt"/>
                </a:rPr>
                <a:t>Core </a:t>
              </a:r>
              <a:r>
                <a:rPr lang="en-US" sz="1400" dirty="0" smtClean="0">
                  <a:latin typeface="+mn-lt"/>
                </a:rPr>
                <a:t>n-1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2" name="Text Box 415"/>
            <p:cNvSpPr txBox="1">
              <a:spLocks noChangeArrowheads="1"/>
            </p:cNvSpPr>
            <p:nvPr/>
          </p:nvSpPr>
          <p:spPr bwMode="auto">
            <a:xfrm>
              <a:off x="3906838" y="2454274"/>
              <a:ext cx="403711" cy="4364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+mn-lt"/>
                </a:rPr>
                <a:t>…</a:t>
              </a:r>
            </a:p>
          </p:txBody>
        </p:sp>
        <p:sp>
          <p:nvSpPr>
            <p:cNvPr id="23" name="Line 417"/>
            <p:cNvSpPr>
              <a:spLocks noChangeShapeType="1"/>
            </p:cNvSpPr>
            <p:nvPr/>
          </p:nvSpPr>
          <p:spPr bwMode="auto">
            <a:xfrm>
              <a:off x="22860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Line 418"/>
            <p:cNvSpPr>
              <a:spLocks noChangeShapeType="1"/>
            </p:cNvSpPr>
            <p:nvPr/>
          </p:nvSpPr>
          <p:spPr bwMode="auto">
            <a:xfrm>
              <a:off x="6019800" y="38100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419"/>
            <p:cNvSpPr>
              <a:spLocks noChangeArrowheads="1"/>
            </p:cNvSpPr>
            <p:nvPr/>
          </p:nvSpPr>
          <p:spPr bwMode="auto">
            <a:xfrm>
              <a:off x="1936750" y="4343400"/>
              <a:ext cx="438785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L3 unified cache</a:t>
              </a:r>
            </a:p>
            <a:p>
              <a:r>
                <a:rPr lang="en-US" sz="1400">
                  <a:latin typeface="+mn-lt"/>
                </a:rPr>
                <a:t>(shared by all cores)</a:t>
              </a:r>
            </a:p>
          </p:txBody>
        </p:sp>
        <p:sp>
          <p:nvSpPr>
            <p:cNvPr id="26" name="Rectangle 420"/>
            <p:cNvSpPr>
              <a:spLocks noChangeArrowheads="1"/>
            </p:cNvSpPr>
            <p:nvPr/>
          </p:nvSpPr>
          <p:spPr bwMode="auto">
            <a:xfrm>
              <a:off x="1066800" y="5600700"/>
              <a:ext cx="6172200" cy="5715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en-US" sz="1400">
                  <a:latin typeface="+mn-lt"/>
                </a:rPr>
                <a:t>Main memory</a:t>
              </a:r>
            </a:p>
          </p:txBody>
        </p:sp>
        <p:sp>
          <p:nvSpPr>
            <p:cNvPr id="27" name="Line 421"/>
            <p:cNvSpPr>
              <a:spLocks noChangeShapeType="1"/>
            </p:cNvSpPr>
            <p:nvPr/>
          </p:nvSpPr>
          <p:spPr bwMode="auto">
            <a:xfrm>
              <a:off x="4210050" y="49149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204856"/>
            <a:ext cx="7896225" cy="771524"/>
          </a:xfrm>
        </p:spPr>
        <p:txBody>
          <a:bodyPr/>
          <a:lstStyle/>
          <a:p>
            <a:r>
              <a:rPr lang="en-US" dirty="0" smtClean="0"/>
              <a:t>Impossible outputs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100</a:t>
            </a:r>
            <a:r>
              <a:rPr lang="en-US" dirty="0" smtClean="0">
                <a:solidFill>
                  <a:srgbClr val="FF0000"/>
                </a:solidFill>
              </a:rPr>
              <a:t>, 1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1, </a:t>
            </a:r>
            <a:r>
              <a:rPr lang="en-US" dirty="0" smtClean="0">
                <a:solidFill>
                  <a:srgbClr val="0000FF"/>
                </a:solidFill>
              </a:rPr>
              <a:t>100</a:t>
            </a:r>
          </a:p>
          <a:p>
            <a:pPr lvl="1"/>
            <a:r>
              <a:rPr lang="en-US" dirty="0" smtClean="0"/>
              <a:t>Would require reaching both Ra and </a:t>
            </a:r>
            <a:r>
              <a:rPr lang="en-US" dirty="0" err="1" smtClean="0"/>
              <a:t>Rb</a:t>
            </a:r>
            <a:r>
              <a:rPr lang="en-US" dirty="0" smtClean="0"/>
              <a:t> before </a:t>
            </a:r>
            <a:r>
              <a:rPr lang="en-US" dirty="0" err="1" smtClean="0"/>
              <a:t>Wa</a:t>
            </a:r>
            <a:r>
              <a:rPr lang="en-US" dirty="0" smtClean="0"/>
              <a:t> and </a:t>
            </a:r>
            <a:r>
              <a:rPr lang="en-US" dirty="0" err="1" smtClean="0"/>
              <a:t>Wb</a:t>
            </a:r>
            <a:endParaRPr lang="en-US" dirty="0" smtClean="0"/>
          </a:p>
        </p:txBody>
      </p:sp>
      <p:grpSp>
        <p:nvGrpSpPr>
          <p:cNvPr id="4" name="Group 83"/>
          <p:cNvGrpSpPr/>
          <p:nvPr/>
        </p:nvGrpSpPr>
        <p:grpSpPr>
          <a:xfrm>
            <a:off x="3427523" y="3009900"/>
            <a:ext cx="5184553" cy="2362200"/>
            <a:chOff x="2057400" y="3048000"/>
            <a:chExt cx="5184553" cy="2362200"/>
          </a:xfrm>
        </p:grpSpPr>
        <p:sp>
          <p:nvSpPr>
            <p:cNvPr id="11" name="TextBox 10"/>
            <p:cNvSpPr txBox="1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12" name="Straight Connector 11"/>
            <p:cNvCxnSpPr>
              <a:stCxn id="11" idx="3"/>
            </p:cNvCxnSpPr>
            <p:nvPr/>
          </p:nvCxnSpPr>
          <p:spPr bwMode="auto">
            <a:xfrm flipV="1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1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24" name="Straight Connector 23"/>
            <p:cNvCxnSpPr>
              <a:stCxn id="23" idx="3"/>
            </p:cNvCxnSpPr>
            <p:nvPr/>
          </p:nvCxnSpPr>
          <p:spPr bwMode="auto">
            <a:xfrm flipV="1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23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3" name="Straight Connector 42"/>
            <p:cNvCxnSpPr>
              <a:stCxn id="42" idx="3"/>
            </p:cNvCxnSpPr>
            <p:nvPr/>
          </p:nvCxnSpPr>
          <p:spPr bwMode="auto">
            <a:xfrm flipV="1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1" name="Straight Connector 50"/>
            <p:cNvCxnSpPr>
              <a:stCxn id="50" idx="3"/>
            </p:cNvCxnSpPr>
            <p:nvPr/>
          </p:nvCxnSpPr>
          <p:spPr bwMode="auto">
            <a:xfrm flipV="1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50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56" name="TextBox 55"/>
            <p:cNvSpPr txBox="1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58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0" smtClean="0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58"/>
          <p:cNvGrpSpPr/>
          <p:nvPr/>
        </p:nvGrpSpPr>
        <p:grpSpPr>
          <a:xfrm>
            <a:off x="5344327" y="1042610"/>
            <a:ext cx="2006190" cy="1563888"/>
            <a:chOff x="5759932" y="874512"/>
            <a:chExt cx="2006190" cy="1563888"/>
          </a:xfrm>
        </p:grpSpPr>
        <p:sp>
          <p:nvSpPr>
            <p:cNvPr id="71" name="TextBox 70"/>
            <p:cNvSpPr txBox="1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Wa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Rb</a:t>
              </a:r>
              <a:endParaRPr lang="en-US" sz="1800" dirty="0" smtClean="0">
                <a:latin typeface="Calibri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Wb</a:t>
              </a:r>
              <a:endParaRPr lang="en-US" sz="1800" dirty="0" smtClean="0"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Ra</a:t>
              </a: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76"/>
            <p:cNvSpPr txBox="1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Thread consistency</a:t>
              </a:r>
            </a:p>
            <a:p>
              <a:pPr algn="ctr"/>
              <a:r>
                <a:rPr lang="en-US" sz="1800" dirty="0" smtClean="0">
                  <a:latin typeface="Calibri" pitchFamily="34" charset="0"/>
                </a:rPr>
                <a:t>constraints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96875" y="1209120"/>
            <a:ext cx="3200400" cy="2069068"/>
            <a:chOff x="2057400" y="1283732"/>
            <a:chExt cx="3200400" cy="2069068"/>
          </a:xfrm>
        </p:grpSpPr>
        <p:sp>
          <p:nvSpPr>
            <p:cNvPr id="79" name="TextBox 7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b="0" dirty="0" err="1" smtClean="0">
                  <a:latin typeface="Calibri" pitchFamily="34" charset="0"/>
                </a:rPr>
                <a:t>int</a:t>
              </a:r>
              <a:r>
                <a:rPr lang="en-US" sz="1800" b="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Wa</a:t>
              </a:r>
              <a:r>
                <a:rPr lang="en-US" sz="1800" b="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Rb</a:t>
              </a:r>
              <a:r>
                <a:rPr lang="en-US" sz="1800" b="0" dirty="0" smtClean="0">
                  <a:latin typeface="Calibri" pitchFamily="34" charset="0"/>
                </a:rPr>
                <a:t>: 	</a:t>
              </a:r>
              <a:r>
                <a:rPr lang="en-US" sz="1800" b="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err="1" smtClean="0">
                  <a:latin typeface="Calibri" pitchFamily="34" charset="0"/>
                </a:rPr>
                <a:t>Wb</a:t>
              </a:r>
              <a:r>
                <a:rPr lang="en-US" sz="1800" b="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b="0" dirty="0" smtClean="0">
                  <a:latin typeface="Calibri" pitchFamily="34" charset="0"/>
                </a:rPr>
                <a:t>Ra:	</a:t>
              </a:r>
              <a:r>
                <a:rPr lang="en-US" sz="1800" b="0" dirty="0" smtClean="0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82" name="Straight Arrow Connector 81"/>
            <p:cNvCxnSpPr>
              <a:stCxn id="79" idx="2"/>
              <a:endCxn id="80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stCxn id="79" idx="2"/>
              <a:endCxn id="81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Non-Coherent Cache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251325" cy="1609725"/>
          </a:xfrm>
        </p:spPr>
        <p:txBody>
          <a:bodyPr/>
          <a:lstStyle/>
          <a:p>
            <a:r>
              <a:rPr lang="en-US" dirty="0" smtClean="0"/>
              <a:t>Write-back caches, without coordination between them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81000" y="5029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0" y="5486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48000" y="5486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3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 2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3505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962400" y="3962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b:200</a:t>
            </a:r>
            <a:endParaRPr lang="en-US" sz="18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219200" y="4876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734594" y="4876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1828800" y="3962400"/>
            <a:ext cx="4627340" cy="1524000"/>
            <a:chOff x="2057400" y="2895600"/>
            <a:chExt cx="4627340" cy="1524000"/>
          </a:xfrm>
        </p:grpSpPr>
        <p:grpSp>
          <p:nvGrpSpPr>
            <p:cNvPr id="8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a:1</a:t>
                </a:r>
                <a:endParaRPr lang="en-US" sz="1800" dirty="0"/>
              </a:p>
            </p:txBody>
          </p:sp>
          <p:cxnSp>
            <p:nvCxnSpPr>
              <p:cNvPr id="28" name="Straight Arrow Connector 27"/>
              <p:cNvCxnSpPr>
                <a:endCxn id="13" idx="2"/>
              </p:cNvCxnSpPr>
              <p:nvPr/>
            </p:nvCxnSpPr>
            <p:spPr bwMode="auto">
              <a:xfrm flipV="1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4" name="TextBox 33"/>
            <p:cNvSpPr txBox="1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</a:p>
          </p:txBody>
        </p:sp>
      </p:grpSp>
      <p:grpSp>
        <p:nvGrpSpPr>
          <p:cNvPr id="14" name="Group 36"/>
          <p:cNvGrpSpPr/>
          <p:nvPr/>
        </p:nvGrpSpPr>
        <p:grpSpPr>
          <a:xfrm>
            <a:off x="1372394" y="3962401"/>
            <a:ext cx="5338644" cy="1524000"/>
            <a:chOff x="1600994" y="2895601"/>
            <a:chExt cx="5338644" cy="1524000"/>
          </a:xfrm>
        </p:grpSpPr>
        <p:grpSp>
          <p:nvGrpSpPr>
            <p:cNvPr id="15" name="Group 32"/>
            <p:cNvGrpSpPr/>
            <p:nvPr/>
          </p:nvGrpSpPr>
          <p:grpSpPr>
            <a:xfrm>
              <a:off x="1600994" y="2895601"/>
              <a:ext cx="1942306" cy="1524000"/>
              <a:chOff x="1600994" y="2895601"/>
              <a:chExt cx="1942306" cy="15240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b:100</a:t>
                </a:r>
                <a:endParaRPr lang="en-US" sz="1800" dirty="0"/>
              </a:p>
            </p:txBody>
          </p:sp>
          <p:cxnSp>
            <p:nvCxnSpPr>
              <p:cNvPr id="29" name="Straight Arrow Connector 28"/>
              <p:cNvCxnSpPr>
                <a:stCxn id="6" idx="0"/>
                <a:endCxn id="11" idx="2"/>
              </p:cNvCxnSpPr>
              <p:nvPr/>
            </p:nvCxnSpPr>
            <p:spPr bwMode="auto">
              <a:xfrm rot="16200000" flipV="1">
                <a:off x="2133997" y="3010298"/>
                <a:ext cx="1219200" cy="1599406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5" name="TextBox 34"/>
            <p:cNvSpPr txBox="1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</a:p>
          </p:txBody>
        </p:sp>
      </p:grpSp>
      <p:grpSp>
        <p:nvGrpSpPr>
          <p:cNvPr id="17" name="Group 22"/>
          <p:cNvGrpSpPr/>
          <p:nvPr/>
        </p:nvGrpSpPr>
        <p:grpSpPr>
          <a:xfrm>
            <a:off x="5257800" y="1197678"/>
            <a:ext cx="3200400" cy="2069068"/>
            <a:chOff x="2057400" y="1283732"/>
            <a:chExt cx="3200400" cy="2069068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30" name="Straight Arrow Connector 29"/>
            <p:cNvCxnSpPr>
              <a:stCxn id="24" idx="2"/>
              <a:endCxn id="25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>
              <a:stCxn id="24" idx="2"/>
              <a:endCxn id="27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0" name="Group 16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18" name="TextBox 17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a = 1;</a:t>
              </a:r>
            </a:p>
            <a:p>
              <a:r>
                <a:rPr lang="en-US" sz="1800" dirty="0" err="1" smtClean="0">
                  <a:latin typeface="+mn-lt"/>
                </a:rPr>
                <a:t>int</a:t>
              </a:r>
              <a:r>
                <a:rPr lang="en-US" sz="1800" dirty="0" smtClean="0">
                  <a:latin typeface="+mn-lt"/>
                </a:rPr>
                <a:t> b = 100;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Wa</a:t>
              </a:r>
              <a:r>
                <a:rPr lang="en-US" sz="1800" dirty="0" smtClean="0">
                  <a:latin typeface="+mn-lt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Rb</a:t>
              </a:r>
              <a:r>
                <a:rPr lang="en-US" sz="1800" dirty="0" smtClean="0">
                  <a:latin typeface="+mn-lt"/>
                </a:rPr>
                <a:t>: 	print(b);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+mn-lt"/>
                </a:rPr>
                <a:t>Wb</a:t>
              </a:r>
              <a:r>
                <a:rPr lang="en-US" sz="1800" dirty="0" smtClean="0">
                  <a:latin typeface="+mn-lt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+mn-lt"/>
                </a:rPr>
                <a:t>Ra:	print(a);</a:t>
              </a:r>
            </a:p>
          </p:txBody>
        </p:sp>
        <p:cxnSp>
          <p:nvCxnSpPr>
            <p:cNvPr id="22" name="Straight Arrow Connector 21"/>
            <p:cNvCxnSpPr>
              <a:stCxn id="18" idx="2"/>
              <a:endCxn id="1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  <a:endCxn id="20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Snoopy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19125"/>
          </a:xfrm>
        </p:spPr>
        <p:txBody>
          <a:bodyPr/>
          <a:lstStyle/>
          <a:p>
            <a:r>
              <a:rPr lang="en-US" dirty="0" smtClean="0"/>
              <a:t>Tag each cache block with state</a:t>
            </a:r>
          </a:p>
          <a:p>
            <a:pPr lvl="1">
              <a:buNone/>
            </a:pPr>
            <a:r>
              <a:rPr lang="en-US" dirty="0" smtClean="0"/>
              <a:t>Invalid	Cannot use value</a:t>
            </a:r>
          </a:p>
          <a:p>
            <a:pPr lvl="1">
              <a:buNone/>
            </a:pPr>
            <a:r>
              <a:rPr lang="en-US" dirty="0" smtClean="0"/>
              <a:t>Shared	Readable copy</a:t>
            </a:r>
          </a:p>
          <a:p>
            <a:pPr lvl="1">
              <a:buNone/>
            </a:pPr>
            <a:r>
              <a:rPr lang="en-US" dirty="0" smtClean="0"/>
              <a:t>Exclusive	Writeable copy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09600" y="4724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Main Memory</a:t>
            </a:r>
            <a:endParaRPr lang="en-US" sz="2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5181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a:1</a:t>
            </a:r>
            <a:endParaRPr lang="en-US" sz="18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76600" y="5181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b:100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Thread1 Cache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124200" y="3200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Thread2 Cache</a:t>
            </a:r>
            <a:endParaRPr lang="en-US" sz="2000" dirty="0">
              <a:latin typeface="+mn-lt"/>
            </a:endParaRPr>
          </a:p>
        </p:txBody>
      </p:sp>
      <p:cxnSp>
        <p:nvCxnSpPr>
          <p:cNvPr id="21" name="Straight Connector 20"/>
          <p:cNvCxnSpPr>
            <a:endCxn id="9" idx="2"/>
          </p:cNvCxnSpPr>
          <p:nvPr/>
        </p:nvCxnSpPr>
        <p:spPr bwMode="auto">
          <a:xfrm rot="5400000" flipH="1" flipV="1">
            <a:off x="1447800" y="4572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5400000" flipH="1" flipV="1">
            <a:off x="3963194" y="4571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7" name="Group 35"/>
          <p:cNvGrpSpPr/>
          <p:nvPr/>
        </p:nvGrpSpPr>
        <p:grpSpPr>
          <a:xfrm>
            <a:off x="762000" y="3581400"/>
            <a:ext cx="990600" cy="304800"/>
            <a:chOff x="762000" y="3581400"/>
            <a:chExt cx="990600" cy="3048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a: 2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8" name="Group 38"/>
          <p:cNvGrpSpPr/>
          <p:nvPr/>
        </p:nvGrpSpPr>
        <p:grpSpPr>
          <a:xfrm>
            <a:off x="3200400" y="4038600"/>
            <a:ext cx="952500" cy="304800"/>
            <a:chOff x="2705100" y="3874532"/>
            <a:chExt cx="952500" cy="3048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b:200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E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762000" y="3745468"/>
            <a:ext cx="6177638" cy="1131332"/>
            <a:chOff x="762000" y="3745468"/>
            <a:chExt cx="6177638" cy="1131332"/>
          </a:xfrm>
        </p:grpSpPr>
        <p:sp>
          <p:nvSpPr>
            <p:cNvPr id="35" name="TextBox 34"/>
            <p:cNvSpPr txBox="1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</a:p>
          </p:txBody>
        </p:sp>
        <p:grpSp>
          <p:nvGrpSpPr>
            <p:cNvPr id="15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17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b:200</a:t>
                </a:r>
                <a:endParaRPr lang="en-US" sz="1800" dirty="0"/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3" name="Arc 42"/>
            <p:cNvSpPr/>
            <p:nvPr/>
          </p:nvSpPr>
          <p:spPr bwMode="auto">
            <a:xfrm flipH="1" flipV="1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43"/>
          <p:cNvGrpSpPr/>
          <p:nvPr/>
        </p:nvGrpSpPr>
        <p:grpSpPr>
          <a:xfrm>
            <a:off x="762000" y="3352800"/>
            <a:ext cx="5922740" cy="1131332"/>
            <a:chOff x="762000" y="3352800"/>
            <a:chExt cx="5922740" cy="1131332"/>
          </a:xfrm>
        </p:grpSpPr>
        <p:sp>
          <p:nvSpPr>
            <p:cNvPr id="34" name="TextBox 33"/>
            <p:cNvSpPr txBox="1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a:2</a:t>
                </a:r>
                <a:endParaRPr lang="en-US" sz="1800" dirty="0"/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grpSp>
          <p:nvGrpSpPr>
            <p:cNvPr id="20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a: 2</a:t>
                </a:r>
                <a:endParaRPr lang="en-US" sz="1800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800" dirty="0" smtClean="0"/>
                  <a:t>S</a:t>
                </a:r>
                <a:endParaRPr lang="en-US" sz="1800" dirty="0"/>
              </a:p>
            </p:txBody>
          </p:sp>
        </p:grpSp>
        <p:sp>
          <p:nvSpPr>
            <p:cNvPr id="42" name="Arc 41"/>
            <p:cNvSpPr/>
            <p:nvPr/>
          </p:nvSpPr>
          <p:spPr bwMode="auto">
            <a:xfrm flipV="1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5"/>
          <p:cNvGrpSpPr/>
          <p:nvPr/>
        </p:nvGrpSpPr>
        <p:grpSpPr>
          <a:xfrm>
            <a:off x="5334000" y="809474"/>
            <a:ext cx="3200400" cy="2069068"/>
            <a:chOff x="2057400" y="1283732"/>
            <a:chExt cx="3200400" cy="2069068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a = 1;</a:t>
              </a:r>
            </a:p>
            <a:p>
              <a:r>
                <a:rPr lang="en-US" sz="1800" dirty="0" err="1" smtClean="0">
                  <a:latin typeface="Calibri" pitchFamily="34" charset="0"/>
                </a:rPr>
                <a:t>int</a:t>
              </a:r>
              <a:r>
                <a:rPr lang="en-US" sz="1800" dirty="0" smtClean="0">
                  <a:latin typeface="Calibri" pitchFamily="34" charset="0"/>
                </a:rPr>
                <a:t> b = 100;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Thread1: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Wa</a:t>
              </a:r>
              <a:r>
                <a:rPr lang="en-US" sz="1800" dirty="0" smtClean="0">
                  <a:latin typeface="Calibri" pitchFamily="34" charset="0"/>
                </a:rPr>
                <a:t>:	a = 2;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Rb</a:t>
              </a:r>
              <a:r>
                <a:rPr lang="en-US" sz="1800" dirty="0" smtClean="0">
                  <a:latin typeface="Calibri" pitchFamily="34" charset="0"/>
                </a:rPr>
                <a:t>: 	</a:t>
              </a:r>
              <a:r>
                <a:rPr lang="en-US" sz="1800" dirty="0" smtClean="0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Thread2: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err="1" smtClean="0">
                  <a:latin typeface="Calibri" pitchFamily="34" charset="0"/>
                </a:rPr>
                <a:t>Wb</a:t>
              </a:r>
              <a:r>
                <a:rPr lang="en-US" sz="1800" dirty="0" smtClean="0">
                  <a:latin typeface="Calibri" pitchFamily="34" charset="0"/>
                </a:rPr>
                <a:t>:	b = 200;</a:t>
              </a:r>
            </a:p>
            <a:p>
              <a:pPr>
                <a:tabLst>
                  <a:tab pos="463550" algn="l"/>
                </a:tabLst>
              </a:pPr>
              <a:r>
                <a:rPr lang="en-US" sz="1800" dirty="0" smtClean="0">
                  <a:latin typeface="Calibri" pitchFamily="34" charset="0"/>
                </a:rPr>
                <a:t>Ra:	</a:t>
              </a:r>
              <a:r>
                <a:rPr lang="en-US" sz="1800" dirty="0" smtClean="0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0" smtClean="0">
                  <a:latin typeface="Calibri" pitchFamily="34" charset="0"/>
                </a:rPr>
                <a:t>;</a:t>
              </a:r>
            </a:p>
          </p:txBody>
        </p:sp>
        <p:cxnSp>
          <p:nvCxnSpPr>
            <p:cNvPr id="46" name="Straight Arrow Connector 45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" name="Straight Arrow Connector 46"/>
            <p:cNvCxnSpPr>
              <a:stCxn id="39" idx="2"/>
              <a:endCxn id="45" idx="0"/>
            </p:cNvCxnSpPr>
            <p:nvPr/>
          </p:nvCxnSpPr>
          <p:spPr bwMode="auto">
            <a:xfrm rot="16200000" flipH="1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5334000" y="47251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0" kern="0" baseline="0" dirty="0" smtClean="0">
                <a:latin typeface="Calibri" pitchFamily="34" charset="0"/>
              </a:rPr>
              <a:t>Supply</a:t>
            </a:r>
            <a:r>
              <a:rPr lang="en-US" sz="2000" b="0" kern="0" dirty="0" smtClean="0">
                <a:latin typeface="Calibri" pitchFamily="34" charset="0"/>
              </a:rPr>
              <a:t> value from cache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678"/>
            <a:ext cx="9144000" cy="762000"/>
          </a:xfrm>
        </p:spPr>
        <p:txBody>
          <a:bodyPr/>
          <a:lstStyle/>
          <a:p>
            <a:r>
              <a:rPr lang="en-US" sz="3200" dirty="0" smtClean="0"/>
              <a:t>Out-of-Order Processor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Instruction control dynamically converts program into stream of operations</a:t>
            </a:r>
          </a:p>
          <a:p>
            <a:r>
              <a:rPr lang="en-US" dirty="0" smtClean="0"/>
              <a:t>Operations mapped onto functional units to execute in parallel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002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990600" y="1219200"/>
            <a:ext cx="52578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Registers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4958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960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55626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63246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59436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25146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1467643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/>
          <p:nvPr/>
        </p:nvCxnSpPr>
        <p:spPr bwMode="auto">
          <a:xfrm rot="10800000" flipV="1">
            <a:off x="3962400" y="2019301"/>
            <a:ext cx="533402" cy="533399"/>
          </a:xfrm>
          <a:prstGeom prst="bentConnector3">
            <a:avLst>
              <a:gd name="adj1" fmla="val 99192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4476749" y="2743201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</a:t>
            </a:r>
            <a:endParaRPr lang="en-US" sz="1600" dirty="0">
              <a:latin typeface="+mn-lt"/>
            </a:endParaRPr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 bwMode="auto">
          <a:xfrm rot="5400000">
            <a:off x="4600575" y="2552700"/>
            <a:ext cx="381001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 err="1" smtClean="0"/>
              <a:t>Hyperthreading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5105400"/>
            <a:ext cx="7908925" cy="1228724"/>
          </a:xfrm>
        </p:spPr>
        <p:txBody>
          <a:bodyPr/>
          <a:lstStyle/>
          <a:p>
            <a:r>
              <a:rPr lang="en-US" dirty="0" smtClean="0"/>
              <a:t>Replicate enough instruction control to process K instruction streams</a:t>
            </a:r>
          </a:p>
          <a:p>
            <a:r>
              <a:rPr lang="en-US" dirty="0" smtClean="0"/>
              <a:t>K copies of all registers</a:t>
            </a:r>
          </a:p>
          <a:p>
            <a:r>
              <a:rPr lang="en-US" dirty="0" smtClean="0"/>
              <a:t>Share functional units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09800" y="3619500"/>
            <a:ext cx="4191000" cy="1447800"/>
            <a:chOff x="2514600" y="1600200"/>
            <a:chExt cx="4191000" cy="14478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1600200"/>
              <a:ext cx="4191000" cy="1447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sz="2000" dirty="0" smtClean="0">
                  <a:latin typeface="+mn-lt"/>
                </a:rPr>
                <a:t>Functional Units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6576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Int</a:t>
              </a:r>
              <a:endParaRPr lang="en-US" sz="1800" dirty="0" smtClean="0">
                <a:latin typeface="+mn-lt"/>
              </a:endParaRP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6482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FP</a:t>
              </a:r>
            </a:p>
            <a:p>
              <a:pPr algn="ctr"/>
              <a:r>
                <a:rPr lang="en-US" sz="1800" dirty="0" err="1" smtClean="0">
                  <a:latin typeface="+mn-lt"/>
                </a:rPr>
                <a:t>Arith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638800" y="2133600"/>
              <a:ext cx="838200" cy="762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Load /</a:t>
              </a:r>
            </a:p>
            <a:p>
              <a:pPr algn="ctr"/>
              <a:r>
                <a:rPr lang="en-US" sz="1800" dirty="0" smtClean="0">
                  <a:latin typeface="+mn-lt"/>
                </a:rPr>
                <a:t>Store</a:t>
              </a:r>
              <a:endParaRPr lang="en-US" sz="1800" dirty="0">
                <a:latin typeface="+mn-lt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981200" y="1219200"/>
            <a:ext cx="5715000" cy="2057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t" anchorCtr="0"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Instruction Control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4602" y="25146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B</a:t>
            </a:r>
            <a:endParaRPr lang="en-US" sz="180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1600200"/>
            <a:ext cx="1447800" cy="76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 Decoder</a:t>
            </a:r>
            <a:endParaRPr 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91000" y="25527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B</a:t>
            </a:r>
            <a:endParaRPr lang="en-US" sz="18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05600" y="3962400"/>
            <a:ext cx="15240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Data Cache</a:t>
            </a:r>
            <a:endParaRPr lang="en-US" sz="1800" dirty="0">
              <a:latin typeface="+mn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0800000" flipV="1">
            <a:off x="6172200" y="4457702"/>
            <a:ext cx="534988" cy="2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7772400" y="1371600"/>
            <a:ext cx="1295400" cy="1143000"/>
          </a:xfrm>
          <a:prstGeom prst="rect">
            <a:avLst/>
          </a:prstGeom>
          <a:solidFill>
            <a:srgbClr val="9EF18B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Instruction</a:t>
            </a:r>
          </a:p>
          <a:p>
            <a:pPr algn="ctr"/>
            <a:r>
              <a:rPr lang="en-US" sz="1800" dirty="0" smtClean="0">
                <a:latin typeface="+mn-lt"/>
              </a:rPr>
              <a:t>Cache</a:t>
            </a:r>
            <a:endParaRPr lang="en-US" sz="1800" dirty="0">
              <a:latin typeface="+mn-lt"/>
            </a:endParaRPr>
          </a:p>
        </p:txBody>
      </p:sp>
      <p:cxnSp>
        <p:nvCxnSpPr>
          <p:cNvPr id="34" name="Straight Arrow Connector 33"/>
          <p:cNvCxnSpPr>
            <a:endCxn id="33" idx="1"/>
          </p:cNvCxnSpPr>
          <p:nvPr/>
        </p:nvCxnSpPr>
        <p:spPr bwMode="auto">
          <a:xfrm>
            <a:off x="7391400" y="1943100"/>
            <a:ext cx="3810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cxnSp>
        <p:nvCxnSpPr>
          <p:cNvPr id="40" name="Elbow Connector 39"/>
          <p:cNvCxnSpPr>
            <a:stCxn id="12" idx="1"/>
          </p:cNvCxnSpPr>
          <p:nvPr/>
        </p:nvCxnSpPr>
        <p:spPr bwMode="auto">
          <a:xfrm rot="10800000" flipV="1">
            <a:off x="3962400" y="2743200"/>
            <a:ext cx="228601" cy="8762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5400000">
            <a:off x="2763045" y="3256757"/>
            <a:ext cx="723902" cy="1589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47" name="Elbow Connector 39"/>
          <p:cNvCxnSpPr>
            <a:stCxn id="11" idx="1"/>
          </p:cNvCxnSpPr>
          <p:nvPr/>
        </p:nvCxnSpPr>
        <p:spPr bwMode="auto">
          <a:xfrm rot="10800000" flipV="1">
            <a:off x="5562598" y="1981200"/>
            <a:ext cx="381002" cy="5715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1" name="Rectangle 20"/>
          <p:cNvSpPr/>
          <p:nvPr/>
        </p:nvSpPr>
        <p:spPr bwMode="auto">
          <a:xfrm>
            <a:off x="2286000" y="1981200"/>
            <a:ext cx="11049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Reg</a:t>
            </a:r>
            <a:r>
              <a:rPr lang="en-US" sz="1800" dirty="0" smtClean="0">
                <a:latin typeface="+mn-lt"/>
              </a:rPr>
              <a:t> A</a:t>
            </a:r>
            <a:endParaRPr lang="en-US" sz="1800" dirty="0"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962398" y="1981201"/>
            <a:ext cx="1447800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800" dirty="0" smtClean="0">
                <a:latin typeface="+mn-lt"/>
              </a:rPr>
              <a:t>Op. Queue A</a:t>
            </a:r>
            <a:endParaRPr lang="en-US" sz="1800" dirty="0">
              <a:latin typeface="+mn-lt"/>
            </a:endParaRPr>
          </a:p>
        </p:txBody>
      </p:sp>
      <p:cxnSp>
        <p:nvCxnSpPr>
          <p:cNvPr id="23" name="Elbow Connector 39"/>
          <p:cNvCxnSpPr>
            <a:stCxn id="22" idx="1"/>
          </p:cNvCxnSpPr>
          <p:nvPr/>
        </p:nvCxnSpPr>
        <p:spPr bwMode="auto">
          <a:xfrm rot="10800000" flipV="1">
            <a:off x="3733798" y="2171700"/>
            <a:ext cx="228601" cy="1447799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5400000">
            <a:off x="1810545" y="2990056"/>
            <a:ext cx="1257301" cy="1590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triangle"/>
          </a:ln>
          <a:effectLst/>
        </p:spPr>
      </p:cxnSp>
      <p:cxnSp>
        <p:nvCxnSpPr>
          <p:cNvPr id="25" name="Elbow Connector 39"/>
          <p:cNvCxnSpPr/>
          <p:nvPr/>
        </p:nvCxnSpPr>
        <p:spPr bwMode="auto">
          <a:xfrm rot="10800000" flipV="1">
            <a:off x="5181598" y="1752600"/>
            <a:ext cx="762002" cy="228600"/>
          </a:xfrm>
          <a:prstGeom prst="bentConnector3">
            <a:avLst>
              <a:gd name="adj1" fmla="val 99870"/>
            </a:avLst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5943600" y="27051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A</a:t>
            </a:r>
            <a:endParaRPr lang="en-US" sz="1600" dirty="0">
              <a:latin typeface="+mn-lt"/>
            </a:endParaRPr>
          </a:p>
        </p:txBody>
      </p:sp>
      <p:cxnSp>
        <p:nvCxnSpPr>
          <p:cNvPr id="27" name="Straight Arrow Connector 26"/>
          <p:cNvCxnSpPr>
            <a:endCxn id="26" idx="0"/>
          </p:cNvCxnSpPr>
          <p:nvPr/>
        </p:nvCxnSpPr>
        <p:spPr bwMode="auto">
          <a:xfrm rot="5400000">
            <a:off x="6086476" y="2533650"/>
            <a:ext cx="342900" cy="1588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6686549" y="2819400"/>
            <a:ext cx="628651" cy="3810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dirty="0" smtClean="0">
                <a:latin typeface="+mn-lt"/>
              </a:rPr>
              <a:t>PC B</a:t>
            </a:r>
            <a:endParaRPr lang="en-US" sz="1600" dirty="0">
              <a:latin typeface="+mn-lt"/>
            </a:endParaRP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 rot="5400000">
            <a:off x="6773071" y="2590800"/>
            <a:ext cx="456405" cy="795"/>
          </a:xfrm>
          <a:prstGeom prst="straightConnector1">
            <a:avLst/>
          </a:prstGeom>
          <a:noFill/>
          <a:ln w="31750">
            <a:solidFill>
              <a:srgbClr val="000000"/>
            </a:solidFill>
            <a:miter lim="800000"/>
            <a:headEnd type="triangle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447800"/>
            <a:ext cx="8289925" cy="4886324"/>
          </a:xfrm>
        </p:spPr>
        <p:txBody>
          <a:bodyPr/>
          <a:lstStyle/>
          <a:p>
            <a:r>
              <a:rPr lang="en-US" sz="2600" dirty="0" smtClean="0"/>
              <a:t>Get data about machine from /</a:t>
            </a:r>
            <a:r>
              <a:rPr lang="en-US" sz="2600" dirty="0" err="1" smtClean="0"/>
              <a:t>proc</a:t>
            </a:r>
            <a:r>
              <a:rPr lang="en-US" sz="2600" dirty="0" smtClean="0"/>
              <a:t>/</a:t>
            </a:r>
            <a:r>
              <a:rPr lang="en-US" sz="2600" dirty="0" err="1" smtClean="0"/>
              <a:t>cpuinfo</a:t>
            </a:r>
            <a:endParaRPr lang="en-US" sz="2600" dirty="0" smtClean="0"/>
          </a:p>
          <a:p>
            <a:r>
              <a:rPr lang="en-US" sz="2600" dirty="0" smtClean="0"/>
              <a:t>Shark Machines</a:t>
            </a:r>
          </a:p>
          <a:p>
            <a:pPr lvl="1"/>
            <a:r>
              <a:rPr lang="en-US" dirty="0" smtClean="0"/>
              <a:t>Intel Xeon E5520 @ 2.27 GHz</a:t>
            </a:r>
          </a:p>
          <a:p>
            <a:pPr lvl="1"/>
            <a:r>
              <a:rPr lang="en-US" dirty="0" smtClean="0"/>
              <a:t>Nehalem, ca. 2010</a:t>
            </a:r>
          </a:p>
          <a:p>
            <a:pPr lvl="1"/>
            <a:r>
              <a:rPr lang="en-US" dirty="0" smtClean="0"/>
              <a:t>8 Cores</a:t>
            </a:r>
          </a:p>
          <a:p>
            <a:pPr lvl="1"/>
            <a:r>
              <a:rPr lang="en-US" dirty="0" smtClean="0"/>
              <a:t>Each can do 2x </a:t>
            </a:r>
            <a:r>
              <a:rPr lang="en-US" dirty="0" err="1" smtClean="0"/>
              <a:t>hyperthreading</a:t>
            </a:r>
            <a:endParaRPr lang="en-US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6455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Parallel 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r>
              <a:rPr lang="en-US" dirty="0" smtClean="0"/>
              <a:t>Sum numbers </a:t>
            </a:r>
            <a:r>
              <a:rPr lang="en-US" i="1" dirty="0" smtClean="0"/>
              <a:t>0, …, n-1</a:t>
            </a:r>
          </a:p>
          <a:p>
            <a:pPr lvl="1"/>
            <a:r>
              <a:rPr lang="en-US" dirty="0" smtClean="0"/>
              <a:t>Should add up to </a:t>
            </a:r>
            <a:r>
              <a:rPr lang="en-US" i="1" dirty="0" smtClean="0"/>
              <a:t>((n-1)*n)/2</a:t>
            </a:r>
          </a:p>
          <a:p>
            <a:r>
              <a:rPr lang="en-US" dirty="0" smtClean="0"/>
              <a:t>Partition values </a:t>
            </a:r>
            <a:r>
              <a:rPr lang="en-US" i="1" dirty="0" smtClean="0"/>
              <a:t>1, …, n-1 </a:t>
            </a:r>
            <a:r>
              <a:rPr lang="en-US" dirty="0" smtClean="0"/>
              <a:t>into </a:t>
            </a:r>
            <a:r>
              <a:rPr lang="en-US" i="1" dirty="0" smtClean="0"/>
              <a:t>t</a:t>
            </a:r>
            <a:r>
              <a:rPr lang="en-US" dirty="0" smtClean="0"/>
              <a:t> ranges</a:t>
            </a:r>
          </a:p>
          <a:p>
            <a:pPr lvl="1"/>
            <a:r>
              <a:rPr lang="en-US" i="1" dirty="0" smtClean="0">
                <a:sym typeface="Symbol"/>
              </a:rPr>
              <a:t>n</a:t>
            </a:r>
            <a:r>
              <a:rPr lang="en-US" i="1" dirty="0" smtClean="0"/>
              <a:t>/t</a:t>
            </a:r>
            <a:r>
              <a:rPr lang="en-US" i="1" dirty="0" smtClean="0">
                <a:sym typeface="Symbol"/>
              </a:rPr>
              <a:t></a:t>
            </a:r>
            <a:r>
              <a:rPr lang="en-US" dirty="0" smtClean="0"/>
              <a:t> values in each range</a:t>
            </a:r>
          </a:p>
          <a:p>
            <a:pPr lvl="1"/>
            <a:r>
              <a:rPr lang="en-US" dirty="0" smtClean="0"/>
              <a:t>Each of </a:t>
            </a:r>
            <a:r>
              <a:rPr lang="en-US" i="1" dirty="0" smtClean="0"/>
              <a:t>t</a:t>
            </a:r>
            <a:r>
              <a:rPr lang="en-US" dirty="0" smtClean="0"/>
              <a:t> threads processes 1 range </a:t>
            </a:r>
          </a:p>
          <a:p>
            <a:pPr lvl="1"/>
            <a:r>
              <a:rPr lang="en-US" dirty="0" smtClean="0"/>
              <a:t>For simplicity, assume </a:t>
            </a:r>
            <a:r>
              <a:rPr lang="en-US" i="1" dirty="0" smtClean="0"/>
              <a:t>n</a:t>
            </a:r>
            <a:r>
              <a:rPr lang="en-US" dirty="0" smtClean="0"/>
              <a:t> is a multiple of </a:t>
            </a:r>
            <a:r>
              <a:rPr lang="en-US" i="1" dirty="0" smtClean="0"/>
              <a:t>t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Let’s consider different ways that multiple threads might work on their assigned ranges in parallel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attempt: </a:t>
            </a:r>
            <a:r>
              <a:rPr lang="en-US" dirty="0" err="1" smtClean="0">
                <a:latin typeface="Courier New"/>
                <a:cs typeface="Courier New"/>
              </a:rPr>
              <a:t>psum-mutex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r>
              <a:rPr lang="en-US" dirty="0" smtClean="0"/>
              <a:t>Simplest approach: Threads sum into a global variable protected by a semaphore 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0831" y="2273617"/>
            <a:ext cx="8058763" cy="443198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shared variables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gsum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0;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Number of elements to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sem_t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Mutex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to protect global sum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[MAXTHREADS];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input arguments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log_nelems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atoi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[2]);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nelems = (1L &lt;&lt; log_nelems);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sem_init(&amp;mutex, 0, 1)</a:t>
            </a:r>
            <a:r>
              <a:rPr lang="is-I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0" smtClean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15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31228</TotalTime>
  <Words>2408</Words>
  <Application>Microsoft Office PowerPoint</Application>
  <PresentationFormat>On-screen Show (4:3)</PresentationFormat>
  <Paragraphs>664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宋体</vt:lpstr>
      <vt:lpstr>Arial</vt:lpstr>
      <vt:lpstr>Arial Narrow</vt:lpstr>
      <vt:lpstr>Calibri</vt:lpstr>
      <vt:lpstr>Courier New</vt:lpstr>
      <vt:lpstr>Symbol</vt:lpstr>
      <vt:lpstr>Times New Roman</vt:lpstr>
      <vt:lpstr>Wingdings</vt:lpstr>
      <vt:lpstr>Wingdings 2</vt:lpstr>
      <vt:lpstr>template2007</vt:lpstr>
      <vt:lpstr>Thread-Level Parallelism  15-213: Introduction to Computer Systems 26th Lecture, Dec. 1, 2015</vt:lpstr>
      <vt:lpstr>Today</vt:lpstr>
      <vt:lpstr>Exploiting parallel execution</vt:lpstr>
      <vt:lpstr>Typical Multicore Processor</vt:lpstr>
      <vt:lpstr>Out-of-Order Processor Structure</vt:lpstr>
      <vt:lpstr>Hyperthreading Implementation</vt:lpstr>
      <vt:lpstr>Benchmark Machine</vt:lpstr>
      <vt:lpstr>Example 1: Parallel Summation</vt:lpstr>
      <vt:lpstr>First attempt: psum-mutex</vt:lpstr>
      <vt:lpstr>psum-mutex (cont)</vt:lpstr>
      <vt:lpstr>psum-mutex Thread Routine</vt:lpstr>
      <vt:lpstr>psum-mutex Performance</vt:lpstr>
      <vt:lpstr>Next Attempt: psum-array</vt:lpstr>
      <vt:lpstr>psum-array Performance</vt:lpstr>
      <vt:lpstr>Next Attempt: psum-local</vt:lpstr>
      <vt:lpstr>psum-local Performance</vt:lpstr>
      <vt:lpstr>Characterizing Parallel Program Performance</vt:lpstr>
      <vt:lpstr>Performance of psum-local</vt:lpstr>
      <vt:lpstr>Amdahl’s Law</vt:lpstr>
      <vt:lpstr>Amdahl’s Law Example</vt:lpstr>
      <vt:lpstr>A More Substantial Example: Sort</vt:lpstr>
      <vt:lpstr>Sequential Quicksort Visualized</vt:lpstr>
      <vt:lpstr>Sequential Quicksort Visualized</vt:lpstr>
      <vt:lpstr>Sequential Quicksort Code</vt:lpstr>
      <vt:lpstr>Parallel Quicksort</vt:lpstr>
      <vt:lpstr>Parallel Quicksort Visualized</vt:lpstr>
      <vt:lpstr>Thread Structure: Sorting Tasks</vt:lpstr>
      <vt:lpstr>Small Sort Task Operation</vt:lpstr>
      <vt:lpstr>Large Sort Task Operation</vt:lpstr>
      <vt:lpstr>Top-Level Function (Simplified)</vt:lpstr>
      <vt:lpstr>Recursive sort routine (Simplified)</vt:lpstr>
      <vt:lpstr>Sort task thread (Simplified)</vt:lpstr>
      <vt:lpstr>Parallel Quicksort Performance</vt:lpstr>
      <vt:lpstr>Parallel Quicksort Performance</vt:lpstr>
      <vt:lpstr>Amdahl’s Law &amp; Parallel Quicksort</vt:lpstr>
      <vt:lpstr>Parallelizing Partitioning Step</vt:lpstr>
      <vt:lpstr>Experience with Parallel Partitioning</vt:lpstr>
      <vt:lpstr>Lessons Learned</vt:lpstr>
      <vt:lpstr>Memory Consistency</vt:lpstr>
      <vt:lpstr>Sequential Consistency Example</vt:lpstr>
      <vt:lpstr>Non-Coherent Cache Scenario</vt:lpstr>
      <vt:lpstr>Snoopy Caches</vt:lpstr>
      <vt:lpstr>Snoopy Caches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Admin</cp:lastModifiedBy>
  <cp:revision>852</cp:revision>
  <cp:lastPrinted>2014-11-16T00:23:51Z</cp:lastPrinted>
  <dcterms:created xsi:type="dcterms:W3CDTF">2012-11-29T15:32:24Z</dcterms:created>
  <dcterms:modified xsi:type="dcterms:W3CDTF">2018-08-19T14:05:21Z</dcterms:modified>
</cp:coreProperties>
</file>