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handoutMasterIdLst>
    <p:handoutMasterId r:id="rId33"/>
  </p:handoutMasterIdLst>
  <p:sldIdLst>
    <p:sldId id="296" r:id="rId4"/>
    <p:sldId id="361" r:id="rId5"/>
    <p:sldId id="318" r:id="rId6"/>
    <p:sldId id="413" r:id="rId7"/>
    <p:sldId id="414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8"/>
    <p:sldId id="334" r:id="rId19"/>
    <p:sldId id="335" r:id="rId20"/>
    <p:sldId id="336" r:id="rId21"/>
    <p:sldId id="333" r:id="rId22"/>
    <p:sldId id="337" r:id="rId23"/>
    <p:sldId id="340" r:id="rId24"/>
    <p:sldId id="341" r:id="rId25"/>
    <p:sldId id="353" r:id="rId26"/>
    <p:sldId id="354" r:id="rId27"/>
    <p:sldId id="355" r:id="rId28"/>
    <p:sldId id="356" r:id="rId29"/>
    <p:sldId id="357" r:id="rId30"/>
    <p:sldId id="358" r:id="rId31"/>
    <p:sldId id="359" r:id="rId3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128"/>
    <a:srgbClr val="0F0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8"/>
    <p:restoredTop sz="90929"/>
  </p:normalViewPr>
  <p:slideViewPr>
    <p:cSldViewPr showGuides="1">
      <p:cViewPr varScale="1">
        <p:scale>
          <a:sx n="61" d="100"/>
          <a:sy n="61" d="100"/>
        </p:scale>
        <p:origin x="-84" y="-288"/>
      </p:cViewPr>
      <p:guideLst>
        <p:guide orient="horz" pos="21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2" Type="http://schemas.openxmlformats.org/officeDocument/2006/relationships/image" Target="../media/image47.wmf"/><Relationship Id="rId11" Type="http://schemas.openxmlformats.org/officeDocument/2006/relationships/image" Target="../media/image46.wmf"/><Relationship Id="rId10" Type="http://schemas.openxmlformats.org/officeDocument/2006/relationships/image" Target="../media/image32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8.wmf"/><Relationship Id="rId11" Type="http://schemas.openxmlformats.org/officeDocument/2006/relationships/image" Target="../media/image57.wmf"/><Relationship Id="rId10" Type="http://schemas.openxmlformats.org/officeDocument/2006/relationships/image" Target="../media/image67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14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13.wmf"/><Relationship Id="rId2" Type="http://schemas.openxmlformats.org/officeDocument/2006/relationships/image" Target="../media/image16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0594" name="页眉占位符 11059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endParaRPr lang="zh-CN" altLang="en-US" sz="1200" strike="noStrike" noProof="1" dirty="0">
              <a:latin typeface="Tahoma" panose="020B0604030504040204" pitchFamily="34" charset="0"/>
            </a:endParaRPr>
          </a:p>
        </p:txBody>
      </p:sp>
      <p:sp>
        <p:nvSpPr>
          <p:cNvPr id="110595" name="日期占位符 11059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endParaRPr lang="zh-CN" altLang="en-US" sz="1200" strike="noStrike" noProof="1" dirty="0">
              <a:latin typeface="Tahoma" panose="020B0604030504040204" pitchFamily="34" charset="0"/>
            </a:endParaRPr>
          </a:p>
        </p:txBody>
      </p:sp>
      <p:sp>
        <p:nvSpPr>
          <p:cNvPr id="4100" name="幻灯片图像占位符 110595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本占位符 11059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0598" name="页脚占位符 11059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endParaRPr lang="zh-CN" altLang="en-US" sz="1200" strike="noStrike" noProof="1" dirty="0">
              <a:latin typeface="Tahoma" panose="020B0604030504040204" pitchFamily="34" charset="0"/>
            </a:endParaRPr>
          </a:p>
        </p:txBody>
      </p:sp>
      <p:sp>
        <p:nvSpPr>
          <p:cNvPr id="110599" name="灯片编号占位符 11059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614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614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6147"/>
              <p:cNvSpPr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 algn="just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053" name="组合 6148"/>
              <p:cNvGrpSpPr/>
              <p:nvPr userDrawn="1"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2054" name="直接连接符 6149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5" name="直接连接符 6150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6" name="直接连接符 6151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7" name="直接连接符 6152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8" name="直接连接符 6153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9" name="直接连接符 6154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0" name="直接连接符 6155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1" name="直接连接符 6156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2" name="直接连接符 6157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3" name="直接连接符 6158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4" name="直接连接符 6159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5" name="直接连接符 6160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6" name="直接连接符 6161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7" name="直接连接符 6162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8" name="直接连接符 6163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9" name="直接连接符 6164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0" name="直接连接符 6165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1" name="直接连接符 6166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2" name="直接连接符 6167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3" name="直接连接符 6168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4" name="直接连接符 6169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5" name="直接连接符 6170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6" name="直接连接符 6171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7" name="直接连接符 6172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8" name="直接连接符 6173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9" name="直接连接符 6174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0" name="直接连接符 6175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1" name="直接连接符 6176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2" name="直接连接符 6177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3" name="直接连接符 6178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4" name="直接连接符 6179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5" name="直接连接符 6180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6" name="直接连接符 6181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7" name="直接连接符 6182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8" name="直接连接符 6183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9" name="直接连接符 6184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0" name="直接连接符 6185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1" name="直接连接符 6186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2" name="直接连接符 6187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3" name="直接连接符 6188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4" name="直接连接符 6189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5" name="直接连接符 6190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6" name="直接连接符 6191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7" name="直接连接符 6192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8" name="直接连接符 6193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9" name="直接连接符 6194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0" name="直接连接符 6195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1" name="直接连接符 6196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2" name="直接连接符 6197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3" name="直接连接符 6198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4" name="直接连接符 6199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105" name="直接连接符 6200"/>
              <p:cNvSpPr/>
              <p:nvPr/>
            </p:nvSpPr>
            <p:spPr>
              <a:xfrm>
                <a:off x="5568" y="0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106" name="组合 6201"/>
            <p:cNvGrpSpPr/>
            <p:nvPr userDrawn="1"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2107" name="直接连接符 6202"/>
              <p:cNvSpPr/>
              <p:nvPr/>
            </p:nvSpPr>
            <p:spPr>
              <a:xfrm>
                <a:off x="506" y="559"/>
                <a:ext cx="0" cy="1796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8" name="直接连接符 6203"/>
              <p:cNvSpPr/>
              <p:nvPr/>
            </p:nvSpPr>
            <p:spPr>
              <a:xfrm flipH="1" flipV="1">
                <a:off x="3" y="1924"/>
                <a:ext cx="32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9" name="直接连接符 6204"/>
              <p:cNvSpPr/>
              <p:nvPr/>
            </p:nvSpPr>
            <p:spPr>
              <a:xfrm flipH="1" flipV="1">
                <a:off x="384" y="938"/>
                <a:ext cx="38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0" name="任意多边形 6205"/>
              <p:cNvSpPr/>
              <p:nvPr/>
            </p:nvSpPr>
            <p:spPr>
              <a:xfrm rot="-5400000" flipH="1">
                <a:off x="421" y="856"/>
                <a:ext cx="156" cy="157"/>
              </a:xfrm>
              <a:custGeom>
                <a:avLst/>
                <a:gdLst/>
                <a:ahLst/>
                <a:cxnLst>
                  <a:cxn ang="270">
                    <a:pos x="21113" y="5"/>
                  </a:cxn>
                  <a:cxn ang="90">
                    <a:pos x="0" y="22055"/>
                  </a:cxn>
                  <a:cxn ang="90">
                    <a:pos x="21595" y="21600"/>
                  </a:cxn>
                </a:cxnLst>
                <a:pathLst>
                  <a:path w="43195" h="43200" fill="none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</a:path>
                  <a:path w="43195" h="43200" stroke="0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111" name="组合 6206"/>
            <p:cNvGrpSpPr/>
            <p:nvPr userDrawn="1"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2112" name="直接连接符 6207"/>
              <p:cNvSpPr/>
              <p:nvPr/>
            </p:nvSpPr>
            <p:spPr>
              <a:xfrm flipV="1">
                <a:off x="1480" y="3442"/>
                <a:ext cx="38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3" name="直接连接符 6208"/>
              <p:cNvSpPr/>
              <p:nvPr/>
            </p:nvSpPr>
            <p:spPr>
              <a:xfrm flipH="1">
                <a:off x="5172" y="1952"/>
                <a:ext cx="0" cy="181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4" name="任意多边形 6209"/>
              <p:cNvSpPr/>
              <p:nvPr/>
            </p:nvSpPr>
            <p:spPr>
              <a:xfrm rot="5400000">
                <a:off x="5092" y="3342"/>
                <a:ext cx="156" cy="157"/>
              </a:xfrm>
              <a:custGeom>
                <a:avLst/>
                <a:gdLst/>
                <a:ahLst/>
                <a:cxnLst>
                  <a:cxn ang="270">
                    <a:pos x="21113" y="5"/>
                  </a:cxn>
                  <a:cxn ang="90">
                    <a:pos x="0" y="22055"/>
                  </a:cxn>
                  <a:cxn ang="90">
                    <a:pos x="21595" y="21600"/>
                  </a:cxn>
                </a:cxnLst>
                <a:pathLst>
                  <a:path w="43195" h="43200" fill="none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</a:path>
                  <a:path w="43195" h="43200" stroke="0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6211" name="标题 6210"/>
          <p:cNvSpPr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6212" name="副标题 6211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6213" name="日期占位符 6212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214" name="页脚占位符 621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215" name="灯片编号占位符 621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84793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614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614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6147"/>
              <p:cNvSpPr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 algn="just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053" name="组合 6148"/>
              <p:cNvGrpSpPr/>
              <p:nvPr userDrawn="1"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2054" name="直接连接符 6149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5" name="直接连接符 6150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6" name="直接连接符 6151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7" name="直接连接符 6152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8" name="直接连接符 6153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9" name="直接连接符 6154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0" name="直接连接符 6155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1" name="直接连接符 6156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2" name="直接连接符 6157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3" name="直接连接符 6158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4" name="直接连接符 6159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5" name="直接连接符 6160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6" name="直接连接符 6161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7" name="直接连接符 6162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8" name="直接连接符 6163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9" name="直接连接符 6164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0" name="直接连接符 6165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1" name="直接连接符 6166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2" name="直接连接符 6167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3" name="直接连接符 6168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4" name="直接连接符 6169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5" name="直接连接符 6170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6" name="直接连接符 6171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7" name="直接连接符 6172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8" name="直接连接符 6173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9" name="直接连接符 6174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0" name="直接连接符 6175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1" name="直接连接符 6176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2" name="直接连接符 6177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3" name="直接连接符 6178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4" name="直接连接符 6179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5" name="直接连接符 6180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6" name="直接连接符 6181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7" name="直接连接符 6182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8" name="直接连接符 6183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9" name="直接连接符 6184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0" name="直接连接符 6185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1" name="直接连接符 6186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2" name="直接连接符 6187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3" name="直接连接符 6188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4" name="直接连接符 6189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5" name="直接连接符 6190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6" name="直接连接符 6191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7" name="直接连接符 6192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8" name="直接连接符 6193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9" name="直接连接符 6194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0" name="直接连接符 6195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1" name="直接连接符 6196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2" name="直接连接符 6197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3" name="直接连接符 6198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4" name="直接连接符 6199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105" name="直接连接符 6200"/>
              <p:cNvSpPr/>
              <p:nvPr/>
            </p:nvSpPr>
            <p:spPr>
              <a:xfrm>
                <a:off x="5568" y="0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106" name="组合 6201"/>
            <p:cNvGrpSpPr/>
            <p:nvPr userDrawn="1"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2107" name="直接连接符 6202"/>
              <p:cNvSpPr/>
              <p:nvPr/>
            </p:nvSpPr>
            <p:spPr>
              <a:xfrm>
                <a:off x="506" y="559"/>
                <a:ext cx="0" cy="1796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8" name="直接连接符 6203"/>
              <p:cNvSpPr/>
              <p:nvPr/>
            </p:nvSpPr>
            <p:spPr>
              <a:xfrm flipH="1" flipV="1">
                <a:off x="3" y="1924"/>
                <a:ext cx="32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9" name="直接连接符 6204"/>
              <p:cNvSpPr/>
              <p:nvPr/>
            </p:nvSpPr>
            <p:spPr>
              <a:xfrm flipH="1" flipV="1">
                <a:off x="384" y="938"/>
                <a:ext cx="38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0" name="任意多边形 6205"/>
              <p:cNvSpPr/>
              <p:nvPr/>
            </p:nvSpPr>
            <p:spPr>
              <a:xfrm rot="-5400000" flipH="1">
                <a:off x="421" y="856"/>
                <a:ext cx="156" cy="157"/>
              </a:xfrm>
              <a:custGeom>
                <a:avLst/>
                <a:gdLst/>
                <a:ahLst/>
                <a:cxnLst>
                  <a:cxn ang="270">
                    <a:pos x="21113" y="5"/>
                  </a:cxn>
                  <a:cxn ang="90">
                    <a:pos x="0" y="22055"/>
                  </a:cxn>
                  <a:cxn ang="90">
                    <a:pos x="21595" y="21600"/>
                  </a:cxn>
                </a:cxnLst>
                <a:pathLst>
                  <a:path w="43195" h="43200" fill="none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</a:path>
                  <a:path w="43195" h="43200" stroke="0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111" name="组合 6206"/>
            <p:cNvGrpSpPr/>
            <p:nvPr userDrawn="1"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2112" name="直接连接符 6207"/>
              <p:cNvSpPr/>
              <p:nvPr/>
            </p:nvSpPr>
            <p:spPr>
              <a:xfrm flipV="1">
                <a:off x="1480" y="3442"/>
                <a:ext cx="38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3" name="直接连接符 6208"/>
              <p:cNvSpPr/>
              <p:nvPr/>
            </p:nvSpPr>
            <p:spPr>
              <a:xfrm flipH="1">
                <a:off x="5172" y="1952"/>
                <a:ext cx="0" cy="181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4" name="任意多边形 6209"/>
              <p:cNvSpPr/>
              <p:nvPr/>
            </p:nvSpPr>
            <p:spPr>
              <a:xfrm rot="5400000">
                <a:off x="5092" y="3342"/>
                <a:ext cx="156" cy="157"/>
              </a:xfrm>
              <a:custGeom>
                <a:avLst/>
                <a:gdLst/>
                <a:ahLst/>
                <a:cxnLst>
                  <a:cxn ang="270">
                    <a:pos x="21113" y="5"/>
                  </a:cxn>
                  <a:cxn ang="90">
                    <a:pos x="0" y="22055"/>
                  </a:cxn>
                  <a:cxn ang="90">
                    <a:pos x="21595" y="21600"/>
                  </a:cxn>
                </a:cxnLst>
                <a:pathLst>
                  <a:path w="43195" h="43200" fill="none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</a:path>
                  <a:path w="43195" h="43200" stroke="0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6211" name="标题 6210"/>
          <p:cNvSpPr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6212" name="副标题 6211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6213" name="日期占位符 6212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214" name="页脚占位符 621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215" name="灯片编号占位符 621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2124" y="19050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84793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2124" y="19050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512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组合 512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组合 5123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直接连接符 5124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0" name="直接连接符 5125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1" name="直接连接符 5126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2" name="直接连接符 5127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3" name="直接连接符 5128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4" name="直接连接符 5129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5" name="直接连接符 5130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6" name="直接连接符 5131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7" name="直接连接符 5132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8" name="直接连接符 5133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9" name="直接连接符 5134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0" name="直接连接符 5135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1" name="直接连接符 5136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2" name="直接连接符 5137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3" name="直接连接符 5138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4" name="直接连接符 5139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5" name="直接连接符 5140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6" name="直接连接符 5141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7" name="直接连接符 5142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8" name="直接连接符 5143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9" name="直接连接符 5144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0" name="直接连接符 5145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51" name="组合 5146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直接连接符 5147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3" name="直接连接符 5148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4" name="直接连接符 5149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5" name="直接连接符 5150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6" name="直接连接符 5151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7" name="直接连接符 5152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8" name="直接连接符 5153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9" name="直接连接符 5154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0" name="直接连接符 5155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1" name="直接连接符 5156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2" name="直接连接符 5157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3" name="直接连接符 5158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4" name="直接连接符 5159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5" name="直接连接符 5160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6" name="直接连接符 5161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7" name="直接连接符 5162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8" name="直接连接符 5163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9" name="直接连接符 5164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0" name="直接连接符 5165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1" name="直接连接符 5166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2" name="直接连接符 5167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3" name="直接连接符 5168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4" name="直接连接符 5169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5" name="直接连接符 5170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6" name="直接连接符 5171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7" name="直接连接符 5172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8" name="直接连接符 5173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9" name="直接连接符 5174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80" name="直接连接符 5175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081" name="矩形 5176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anchor="t"/>
            <a:p>
              <a:pPr lvl="0" indent="0" algn="just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2" name="直接连接符 51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83" name="组合 517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直接连接符 5179"/>
              <p:cNvSpPr/>
              <p:nvPr/>
            </p:nvSpPr>
            <p:spPr>
              <a:xfrm flipH="1">
                <a:off x="96" y="1037"/>
                <a:ext cx="22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5" name="直接连接符 5180"/>
              <p:cNvSpPr/>
              <p:nvPr/>
            </p:nvSpPr>
            <p:spPr>
              <a:xfrm>
                <a:off x="336" y="920"/>
                <a:ext cx="0" cy="287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6" name="任意多边形 5181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avLst/>
                <a:gdLst/>
                <a:ahLst/>
                <a:cxnLst>
                  <a:cxn ang="270">
                    <a:pos x="21113" y="5"/>
                  </a:cxn>
                  <a:cxn ang="90">
                    <a:pos x="0" y="22055"/>
                  </a:cxn>
                  <a:cxn ang="90">
                    <a:pos x="21595" y="21600"/>
                  </a:cxn>
                </a:cxnLst>
                <a:pathLst>
                  <a:path w="43195" h="43200" fill="none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</a:path>
                  <a:path w="43195" h="43200" stroke="0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087" name="标题 518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88" name="文本占位符 5183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85" name="日期占位符 518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186" name="页脚占位符 518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5187" name="灯片编号占位符 518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512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组合 512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组合 5123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直接连接符 5124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0" name="直接连接符 5125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1" name="直接连接符 5126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2" name="直接连接符 5127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3" name="直接连接符 5128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4" name="直接连接符 5129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5" name="直接连接符 5130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6" name="直接连接符 5131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7" name="直接连接符 5132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8" name="直接连接符 5133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9" name="直接连接符 5134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0" name="直接连接符 5135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1" name="直接连接符 5136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2" name="直接连接符 5137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3" name="直接连接符 5138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4" name="直接连接符 5139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5" name="直接连接符 5140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6" name="直接连接符 5141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7" name="直接连接符 5142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8" name="直接连接符 5143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9" name="直接连接符 5144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0" name="直接连接符 5145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51" name="组合 5146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直接连接符 5147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3" name="直接连接符 5148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4" name="直接连接符 5149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5" name="直接连接符 5150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6" name="直接连接符 5151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7" name="直接连接符 5152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8" name="直接连接符 5153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9" name="直接连接符 5154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0" name="直接连接符 5155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1" name="直接连接符 5156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2" name="直接连接符 5157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3" name="直接连接符 5158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4" name="直接连接符 5159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5" name="直接连接符 5160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6" name="直接连接符 5161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7" name="直接连接符 5162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8" name="直接连接符 5163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9" name="直接连接符 5164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0" name="直接连接符 5165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1" name="直接连接符 5166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2" name="直接连接符 5167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3" name="直接连接符 5168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4" name="直接连接符 5169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5" name="直接连接符 5170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6" name="直接连接符 5171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7" name="直接连接符 5172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8" name="直接连接符 5173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9" name="直接连接符 5174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80" name="直接连接符 5175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081" name="矩形 5176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anchor="t"/>
            <a:p>
              <a:pPr lvl="0" indent="0" algn="just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2" name="直接连接符 51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83" name="组合 517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直接连接符 5179"/>
              <p:cNvSpPr/>
              <p:nvPr/>
            </p:nvSpPr>
            <p:spPr>
              <a:xfrm flipH="1">
                <a:off x="96" y="1037"/>
                <a:ext cx="22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5" name="直接连接符 5180"/>
              <p:cNvSpPr/>
              <p:nvPr/>
            </p:nvSpPr>
            <p:spPr>
              <a:xfrm>
                <a:off x="336" y="920"/>
                <a:ext cx="0" cy="287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6" name="任意多边形 5181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avLst/>
                <a:gdLst/>
                <a:ahLst/>
                <a:cxnLst>
                  <a:cxn ang="270">
                    <a:pos x="21113" y="5"/>
                  </a:cxn>
                  <a:cxn ang="90">
                    <a:pos x="0" y="22055"/>
                  </a:cxn>
                  <a:cxn ang="90">
                    <a:pos x="21595" y="21600"/>
                  </a:cxn>
                </a:cxnLst>
                <a:pathLst>
                  <a:path w="43195" h="43200" fill="none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</a:path>
                  <a:path w="43195" h="43200" stroke="0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087" name="标题 518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88" name="文本占位符 5183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85" name="日期占位符 518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186" name="页脚占位符 518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5187" name="灯片编号占位符 518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2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1.bin"/><Relationship Id="rId27" Type="http://schemas.openxmlformats.org/officeDocument/2006/relationships/notesSlide" Target="../notesSlides/notesSlide1.xml"/><Relationship Id="rId26" Type="http://schemas.openxmlformats.org/officeDocument/2006/relationships/vmlDrawing" Target="../drawings/vmlDrawing10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47.wmf"/><Relationship Id="rId23" Type="http://schemas.openxmlformats.org/officeDocument/2006/relationships/oleObject" Target="../embeddings/oleObject51.bin"/><Relationship Id="rId22" Type="http://schemas.openxmlformats.org/officeDocument/2006/relationships/image" Target="../media/image46.wmf"/><Relationship Id="rId21" Type="http://schemas.openxmlformats.org/officeDocument/2006/relationships/oleObject" Target="../embeddings/oleObject50.bin"/><Relationship Id="rId20" Type="http://schemas.openxmlformats.org/officeDocument/2006/relationships/image" Target="../media/image32.wmf"/><Relationship Id="rId2" Type="http://schemas.openxmlformats.org/officeDocument/2006/relationships/image" Target="../media/image37.wmf"/><Relationship Id="rId19" Type="http://schemas.openxmlformats.org/officeDocument/2006/relationships/oleObject" Target="../embeddings/oleObject49.bin"/><Relationship Id="rId18" Type="http://schemas.openxmlformats.org/officeDocument/2006/relationships/image" Target="../media/image45.wmf"/><Relationship Id="rId17" Type="http://schemas.openxmlformats.org/officeDocument/2006/relationships/oleObject" Target="../embeddings/oleObject48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55.bin"/><Relationship Id="rId7" Type="http://schemas.openxmlformats.org/officeDocument/2006/relationships/image" Target="../media/image31.png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8.png"/><Relationship Id="rId3" Type="http://schemas.openxmlformats.org/officeDocument/2006/relationships/oleObject" Target="../embeddings/oleObject53.bin"/><Relationship Id="rId2" Type="http://schemas.openxmlformats.org/officeDocument/2006/relationships/image" Target="../media/image47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0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oleObject" Target="../embeddings/oleObject67.bin"/><Relationship Id="rId7" Type="http://schemas.openxmlformats.org/officeDocument/2006/relationships/image" Target="../media/image60.wmf"/><Relationship Id="rId6" Type="http://schemas.openxmlformats.org/officeDocument/2006/relationships/oleObject" Target="../embeddings/oleObject66.bin"/><Relationship Id="rId5" Type="http://schemas.openxmlformats.org/officeDocument/2006/relationships/image" Target="../media/image59.png"/><Relationship Id="rId4" Type="http://schemas.openxmlformats.org/officeDocument/2006/relationships/image" Target="../media/image58.wmf"/><Relationship Id="rId3" Type="http://schemas.openxmlformats.org/officeDocument/2006/relationships/oleObject" Target="../embeddings/oleObject65.bin"/><Relationship Id="rId25" Type="http://schemas.openxmlformats.org/officeDocument/2006/relationships/vmlDrawing" Target="../drawings/vmlDrawing13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57.wmf"/><Relationship Id="rId22" Type="http://schemas.openxmlformats.org/officeDocument/2006/relationships/oleObject" Target="../embeddings/oleObject74.bin"/><Relationship Id="rId21" Type="http://schemas.openxmlformats.org/officeDocument/2006/relationships/image" Target="../media/image67.wmf"/><Relationship Id="rId20" Type="http://schemas.openxmlformats.org/officeDocument/2006/relationships/oleObject" Target="../embeddings/oleObject73.bin"/><Relationship Id="rId2" Type="http://schemas.openxmlformats.org/officeDocument/2006/relationships/image" Target="../media/image56.wmf"/><Relationship Id="rId19" Type="http://schemas.openxmlformats.org/officeDocument/2006/relationships/image" Target="../media/image66.wmf"/><Relationship Id="rId18" Type="http://schemas.openxmlformats.org/officeDocument/2006/relationships/oleObject" Target="../embeddings/oleObject72.bin"/><Relationship Id="rId17" Type="http://schemas.openxmlformats.org/officeDocument/2006/relationships/image" Target="../media/image65.wmf"/><Relationship Id="rId16" Type="http://schemas.openxmlformats.org/officeDocument/2006/relationships/oleObject" Target="../embeddings/oleObject71.bin"/><Relationship Id="rId15" Type="http://schemas.openxmlformats.org/officeDocument/2006/relationships/image" Target="../media/image64.wmf"/><Relationship Id="rId14" Type="http://schemas.openxmlformats.org/officeDocument/2006/relationships/oleObject" Target="../embeddings/oleObject70.bin"/><Relationship Id="rId13" Type="http://schemas.openxmlformats.org/officeDocument/2006/relationships/image" Target="../media/image63.wmf"/><Relationship Id="rId12" Type="http://schemas.openxmlformats.org/officeDocument/2006/relationships/oleObject" Target="../embeddings/oleObject69.bin"/><Relationship Id="rId11" Type="http://schemas.openxmlformats.org/officeDocument/2006/relationships/image" Target="../media/image62.wmf"/><Relationship Id="rId10" Type="http://schemas.openxmlformats.org/officeDocument/2006/relationships/oleObject" Target="../embeddings/oleObject68.bin"/><Relationship Id="rId1" Type="http://schemas.openxmlformats.org/officeDocument/2006/relationships/oleObject" Target="../embeddings/oleObject6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6.bin"/><Relationship Id="rId3" Type="http://schemas.openxmlformats.org/officeDocument/2006/relationships/image" Target="../media/image48.png"/><Relationship Id="rId2" Type="http://schemas.openxmlformats.org/officeDocument/2006/relationships/image" Target="../media/image68.wmf"/><Relationship Id="rId1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2.wmf"/><Relationship Id="rId2" Type="http://schemas.openxmlformats.org/officeDocument/2006/relationships/oleObject" Target="../embeddings/oleObject77.bin"/><Relationship Id="rId1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9.bin"/><Relationship Id="rId3" Type="http://schemas.openxmlformats.org/officeDocument/2006/relationships/image" Target="../media/image76.wmf"/><Relationship Id="rId2" Type="http://schemas.openxmlformats.org/officeDocument/2006/relationships/oleObject" Target="../embeddings/oleObject78.bin"/><Relationship Id="rId1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31.bin"/><Relationship Id="rId7" Type="http://schemas.openxmlformats.org/officeDocument/2006/relationships/image" Target="../media/image28.wmf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5.wmf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2.xml"/><Relationship Id="rId13" Type="http://schemas.openxmlformats.org/officeDocument/2006/relationships/oleObject" Target="../embeddings/oleObject34.bin"/><Relationship Id="rId12" Type="http://schemas.openxmlformats.org/officeDocument/2006/relationships/oleObject" Target="../embeddings/oleObject33.bin"/><Relationship Id="rId11" Type="http://schemas.openxmlformats.org/officeDocument/2006/relationships/image" Target="../media/image30.wmf"/><Relationship Id="rId10" Type="http://schemas.openxmlformats.org/officeDocument/2006/relationships/oleObject" Target="../embeddings/oleObject32.bin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60417"/>
          <p:cNvSpPr>
            <a:spLocks noGrp="1"/>
          </p:cNvSpPr>
          <p:nvPr>
            <p:ph type="title"/>
          </p:nvPr>
        </p:nvSpPr>
        <p:spPr>
          <a:xfrm>
            <a:off x="615950" y="201930"/>
            <a:ext cx="7772400" cy="962660"/>
          </a:xfrm>
        </p:spPr>
        <p:txBody>
          <a:bodyPr anchor="b"/>
          <a:p>
            <a:r>
              <a:rPr lang="en-US" altLang="zh-CN" dirty="0"/>
              <a:t>               </a:t>
            </a:r>
            <a:r>
              <a:rPr lang="zh-CN" altLang="en-US" dirty="0"/>
              <a:t>深度学习</a:t>
            </a:r>
            <a:endParaRPr lang="zh-CN" altLang="en-US" dirty="0"/>
          </a:p>
        </p:txBody>
      </p:sp>
      <p:sp>
        <p:nvSpPr>
          <p:cNvPr id="57346" name="文本占位符 60418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465138" y="1582738"/>
            <a:ext cx="8215312" cy="5087937"/>
          </a:xfrm>
        </p:spPr>
        <p:txBody>
          <a:bodyPr anchor="t"/>
          <a:p>
            <a:pPr>
              <a:buNone/>
            </a:pPr>
            <a:r>
              <a:rPr lang="zh-CN" altLang="en-US" dirty="0">
                <a:sym typeface="+mn-ea"/>
              </a:rPr>
              <a:t>一 </a:t>
            </a:r>
            <a:r>
              <a:rPr lang="zh-CN" altLang="en-US" dirty="0">
                <a:sym typeface="+mn-ea"/>
              </a:rPr>
              <a:t>玻尔兹曼机</a:t>
            </a:r>
            <a:r>
              <a:rPr lang="en-US" altLang="zh-CN" dirty="0">
                <a:sym typeface="+mn-ea"/>
              </a:rPr>
              <a:t>[1]</a:t>
            </a: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二 受限玻尔兹曼机</a:t>
            </a:r>
            <a:r>
              <a:rPr lang="en-US" altLang="zh-CN" dirty="0">
                <a:sym typeface="+mn-ea"/>
              </a:rPr>
              <a:t>[2]</a:t>
            </a:r>
            <a:endParaRPr lang="zh-CN" altLang="en-US" dirty="0"/>
          </a:p>
          <a:p>
            <a:pPr>
              <a:buNone/>
            </a:pPr>
            <a:r>
              <a:rPr lang="zh-CN" altLang="en-US">
                <a:sym typeface="+mn-ea"/>
              </a:rPr>
              <a:t>三 </a:t>
            </a:r>
            <a:r>
              <a:rPr lang="en-US" altLang="zh-CN">
                <a:sym typeface="+mn-ea"/>
              </a:rPr>
              <a:t>Wake-Sleep algorithm[3]</a:t>
            </a:r>
            <a:endParaRPr lang="en-US" altLang="zh-CN"/>
          </a:p>
          <a:p>
            <a:pPr>
              <a:buNone/>
            </a:pPr>
            <a:r>
              <a:rPr lang="zh-CN" altLang="en-US">
                <a:sym typeface="+mn-ea"/>
              </a:rPr>
              <a:t>四 </a:t>
            </a:r>
            <a:r>
              <a:rPr lang="en-US" altLang="zh-CN">
                <a:sym typeface="+mn-ea"/>
              </a:rPr>
              <a:t>deep belief network[4]</a:t>
            </a:r>
            <a:endParaRPr lang="en-US" altLang="zh-CN"/>
          </a:p>
          <a:p>
            <a:pPr>
              <a:buNone/>
            </a:pPr>
            <a:r>
              <a:rPr lang="zh-CN" altLang="en-US" dirty="0">
                <a:sym typeface="+mn-ea"/>
              </a:rPr>
              <a:t>五 </a:t>
            </a:r>
            <a:r>
              <a:rPr lang="en-US" altLang="zh-CN">
                <a:sym typeface="+mn-ea"/>
              </a:rPr>
              <a:t>deep auto encoder[5]</a:t>
            </a:r>
            <a:endParaRPr lang="en-US" altLang="zh-CN"/>
          </a:p>
          <a:p>
            <a:pPr>
              <a:buNone/>
            </a:pPr>
            <a:r>
              <a:rPr lang="zh-CN" altLang="en-US">
                <a:sym typeface="+mn-ea"/>
              </a:rPr>
              <a:t>六 深度卷积网络</a:t>
            </a:r>
            <a:r>
              <a:rPr lang="en-US" altLang="zh-CN">
                <a:sym typeface="+mn-ea"/>
              </a:rPr>
              <a:t>[6]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7772400" cy="757238"/>
          </a:xfrm>
        </p:spPr>
        <p:txBody>
          <a:bodyPr anchor="b"/>
          <a:p>
            <a:r>
              <a:rPr lang="en-US" altLang="zh-CN"/>
              <a:t>        Wake-sleep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67586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5800" y="893763"/>
            <a:ext cx="7772400" cy="4862512"/>
          </a:xfrm>
        </p:spPr>
        <p:txBody>
          <a:bodyPr anchor="t"/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Wake-sleep</a:t>
            </a:r>
            <a:r>
              <a:rPr lang="zh-CN" altLang="en-US" sz="2800"/>
              <a:t>算法对应于有向图，用于学习一个</a:t>
            </a:r>
            <a:r>
              <a:rPr lang="en-US" altLang="zh-CN" sz="2800"/>
              <a:t>sigmoid belief network[1]</a:t>
            </a:r>
            <a:r>
              <a:rPr lang="zh-CN" altLang="en-US" sz="2800"/>
              <a:t>，是一个生成模型（</a:t>
            </a:r>
            <a:r>
              <a:rPr lang="en-US" altLang="zh-CN" sz="2800"/>
              <a:t>generative model)</a:t>
            </a:r>
            <a:r>
              <a:rPr lang="zh-CN" altLang="en-US" sz="2800"/>
              <a:t>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、网络结构包括两组权，即</a:t>
            </a:r>
            <a:r>
              <a:rPr lang="en-US" altLang="zh-CN" sz="2800"/>
              <a:t>generative weight</a:t>
            </a:r>
            <a:r>
              <a:rPr lang="zh-CN" altLang="en-US" sz="2800"/>
              <a:t>（</a:t>
            </a:r>
            <a:r>
              <a:rPr lang="en-US" altLang="zh-CN" sz="2800"/>
              <a:t>w</a:t>
            </a:r>
            <a:r>
              <a:rPr lang="en-US" altLang="zh-CN" sz="1800"/>
              <a:t>kj</a:t>
            </a:r>
            <a:r>
              <a:rPr lang="en-US" altLang="zh-CN" sz="2800"/>
              <a:t>,w</a:t>
            </a:r>
            <a:r>
              <a:rPr lang="en-US" altLang="zh-CN" sz="1800"/>
              <a:t>ji</a:t>
            </a:r>
            <a:r>
              <a:rPr lang="zh-CN" altLang="en-US" sz="2800"/>
              <a:t>）及</a:t>
            </a:r>
            <a:r>
              <a:rPr lang="en-US" altLang="zh-CN" sz="2800"/>
              <a:t>recognition weight(w</a:t>
            </a:r>
            <a:r>
              <a:rPr lang="en-US" altLang="zh-CN" sz="1800"/>
              <a:t>ij</a:t>
            </a:r>
            <a:r>
              <a:rPr lang="en-US" altLang="zh-CN" sz="2800"/>
              <a:t>,w</a:t>
            </a:r>
            <a:r>
              <a:rPr lang="en-US" altLang="zh-CN" sz="1800"/>
              <a:t>jk</a:t>
            </a:r>
            <a:r>
              <a:rPr lang="en-US" altLang="zh-CN" sz="2800"/>
              <a:t>)</a:t>
            </a:r>
            <a:r>
              <a:rPr lang="zh-CN" altLang="en-US" sz="2800"/>
              <a:t>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3</a:t>
            </a:r>
            <a:r>
              <a:rPr lang="zh-CN" altLang="en-US" sz="2800"/>
              <a:t>、权系数采用</a:t>
            </a:r>
            <a:r>
              <a:rPr lang="en-US" altLang="zh-CN" sz="2800"/>
              <a:t>minimum description length </a:t>
            </a:r>
            <a:r>
              <a:rPr lang="zh-CN" altLang="en-US" sz="2800"/>
              <a:t>准则进行优化。对于一个给定的样本</a:t>
            </a:r>
            <a:r>
              <a:rPr lang="en-US" altLang="zh-CN" sz="2800"/>
              <a:t>d, </a:t>
            </a:r>
            <a:r>
              <a:rPr lang="zh-CN" altLang="en-US" sz="2800"/>
              <a:t>调整生成权及识别权使得</a:t>
            </a:r>
            <a:r>
              <a:rPr lang="en-US" altLang="zh-CN" sz="2800"/>
              <a:t>d</a:t>
            </a:r>
            <a:r>
              <a:rPr lang="zh-CN" altLang="en-US" sz="2800"/>
              <a:t>的</a:t>
            </a:r>
            <a:r>
              <a:rPr lang="en-US" altLang="zh-CN" sz="2800"/>
              <a:t>description length</a:t>
            </a:r>
            <a:r>
              <a:rPr lang="zh-CN" altLang="en-US" sz="2800"/>
              <a:t>最小。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4</a:t>
            </a:r>
            <a:r>
              <a:rPr lang="zh-CN" altLang="en-US" sz="2800"/>
              <a:t>、算法分为两个部分。</a:t>
            </a:r>
            <a:r>
              <a:rPr lang="en-US" altLang="zh-CN" sz="2800"/>
              <a:t>wake phase </a:t>
            </a:r>
            <a:r>
              <a:rPr lang="zh-CN" altLang="en-US" sz="2800"/>
              <a:t>用于调整生成权，</a:t>
            </a:r>
            <a:r>
              <a:rPr lang="en-US" altLang="zh-CN" sz="2800"/>
              <a:t>sleep phase </a:t>
            </a:r>
            <a:r>
              <a:rPr lang="zh-CN" altLang="en-US" sz="2800"/>
              <a:t>用于调整识别权。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5</a:t>
            </a:r>
            <a:r>
              <a:rPr lang="zh-CN" altLang="en-US" sz="2800"/>
              <a:t>、算法结束后使用生成权，可得到一个多层的</a:t>
            </a:r>
            <a:r>
              <a:rPr lang="en-US" altLang="zh-CN" sz="2800"/>
              <a:t> sigmoid belief network</a:t>
            </a:r>
            <a:r>
              <a:rPr lang="zh-CN" altLang="en-US" sz="2800"/>
              <a:t>。 参考文献</a:t>
            </a:r>
            <a:r>
              <a:rPr lang="en-US" altLang="zh-CN" sz="2800"/>
              <a:t>[3]</a:t>
            </a: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1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pic>
        <p:nvPicPr>
          <p:cNvPr id="68610" name="内容占位符 5" descr="Rectangle: Click to edit Master text styles&#13;&#10;Second level&#13;&#10;Third level&#13;&#10;Fourth level&#13;&#10;Fifth level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5250" y="28575"/>
            <a:ext cx="5416550" cy="68008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212725"/>
          </a:xfrm>
        </p:spPr>
        <p:txBody>
          <a:bodyPr anchor="b"/>
          <a:p>
            <a:endParaRPr lang="zh-CN" altLang="en-US"/>
          </a:p>
        </p:txBody>
      </p:sp>
      <p:sp>
        <p:nvSpPr>
          <p:cNvPr id="71682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5800" y="304800"/>
            <a:ext cx="7772400" cy="6203950"/>
          </a:xfrm>
        </p:spPr>
        <p:txBody>
          <a:bodyPr anchor="t"/>
          <a:p>
            <a:pPr marL="0" indent="0">
              <a:buNone/>
            </a:pPr>
            <a:r>
              <a:rPr lang="zh-CN" altLang="en-US" sz="2800"/>
              <a:t>一、</a:t>
            </a:r>
            <a:r>
              <a:rPr lang="en-US" altLang="zh-CN" sz="2800"/>
              <a:t>wake phase</a:t>
            </a:r>
            <a:r>
              <a:rPr lang="zh-CN" altLang="en-US" sz="2800"/>
              <a:t>（调整生成权）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依据给定的输入样本</a:t>
            </a:r>
            <a:r>
              <a:rPr lang="en-US" altLang="zh-CN" sz="2800"/>
              <a:t>d</a:t>
            </a:r>
            <a:r>
              <a:rPr lang="zh-CN" altLang="en-US" sz="2800"/>
              <a:t>，设置</a:t>
            </a:r>
            <a:r>
              <a:rPr lang="en-US" altLang="zh-CN" sz="2800"/>
              <a:t>visible layer</a:t>
            </a:r>
            <a:r>
              <a:rPr lang="zh-CN" altLang="en-US" sz="2800"/>
              <a:t>的各个单元</a:t>
            </a:r>
            <a:r>
              <a:rPr lang="en-US" altLang="zh-CN" sz="2800"/>
              <a:t>s</a:t>
            </a:r>
            <a:r>
              <a:rPr lang="en-US" altLang="zh-CN" sz="2000"/>
              <a:t>i</a:t>
            </a:r>
            <a:r>
              <a:rPr lang="zh-CN" altLang="en-US" sz="2800"/>
              <a:t>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根据</a:t>
            </a:r>
            <a:r>
              <a:rPr lang="en-US" altLang="zh-CN" sz="2800"/>
              <a:t>v={...s</a:t>
            </a:r>
            <a:r>
              <a:rPr lang="en-US" altLang="zh-CN" sz="2000"/>
              <a:t>i</a:t>
            </a:r>
            <a:r>
              <a:rPr lang="en-US" altLang="zh-CN" sz="2800"/>
              <a:t>....},</a:t>
            </a:r>
            <a:r>
              <a:rPr lang="zh-CN" altLang="en-US" sz="2800"/>
              <a:t>依据识别权</a:t>
            </a:r>
            <a:r>
              <a:rPr lang="en-US" altLang="zh-CN" sz="2800"/>
              <a:t>w</a:t>
            </a:r>
            <a:r>
              <a:rPr lang="en-US" altLang="zh-CN" sz="2000"/>
              <a:t>ij</a:t>
            </a:r>
            <a:r>
              <a:rPr lang="zh-CN" altLang="en-US" sz="2800"/>
              <a:t>随机生成第一隐层</a:t>
            </a:r>
            <a:r>
              <a:rPr lang="en-US" altLang="zh-CN" sz="2800"/>
              <a:t>h</a:t>
            </a:r>
            <a:r>
              <a:rPr lang="en-US" altLang="zh-CN" sz="2000"/>
              <a:t>1</a:t>
            </a:r>
            <a:r>
              <a:rPr lang="zh-CN" altLang="en-US" sz="2800"/>
              <a:t>各个单元的状态</a:t>
            </a:r>
            <a:r>
              <a:rPr lang="en-US" altLang="zh-CN" sz="2800"/>
              <a:t>s</a:t>
            </a:r>
            <a:r>
              <a:rPr lang="en-US" altLang="zh-CN" sz="2000"/>
              <a:t>j</a:t>
            </a:r>
            <a:r>
              <a:rPr lang="zh-CN" altLang="en-US" sz="2800"/>
              <a:t>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根据所得的</a:t>
            </a:r>
            <a:r>
              <a:rPr lang="en-US" altLang="zh-CN" sz="2800"/>
              <a:t>h</a:t>
            </a:r>
            <a:r>
              <a:rPr lang="en-US" altLang="zh-CN" sz="2000"/>
              <a:t>1</a:t>
            </a:r>
            <a:r>
              <a:rPr lang="en-US" altLang="zh-CN" sz="2800"/>
              <a:t>={...s</a:t>
            </a:r>
            <a:r>
              <a:rPr lang="en-US" altLang="zh-CN" sz="2000"/>
              <a:t>j</a:t>
            </a:r>
            <a:r>
              <a:rPr lang="en-US" altLang="zh-CN" sz="2800"/>
              <a:t>....}, </a:t>
            </a:r>
            <a:r>
              <a:rPr lang="zh-CN" altLang="en-US" sz="2800"/>
              <a:t>依据识别权</a:t>
            </a:r>
            <a:r>
              <a:rPr lang="en-US" altLang="zh-CN" sz="2800"/>
              <a:t>w</a:t>
            </a:r>
            <a:r>
              <a:rPr lang="en-US" altLang="zh-CN" sz="2000"/>
              <a:t>jk</a:t>
            </a:r>
            <a:r>
              <a:rPr lang="en-US" altLang="zh-CN" sz="2800"/>
              <a:t>,</a:t>
            </a:r>
            <a:r>
              <a:rPr lang="zh-CN" altLang="en-US" sz="2800"/>
              <a:t>随机生成第二隐层</a:t>
            </a:r>
            <a:r>
              <a:rPr lang="en-US" altLang="zh-CN" sz="2800"/>
              <a:t>h</a:t>
            </a:r>
            <a:r>
              <a:rPr lang="en-US" altLang="zh-CN" sz="2000"/>
              <a:t>2</a:t>
            </a:r>
            <a:r>
              <a:rPr lang="zh-CN" altLang="en-US" sz="2800"/>
              <a:t>各单元的状态</a:t>
            </a:r>
            <a:r>
              <a:rPr lang="en-US" altLang="zh-CN" sz="2800"/>
              <a:t>s</a:t>
            </a:r>
            <a:r>
              <a:rPr lang="en-US" altLang="zh-CN" sz="2000"/>
              <a:t>k</a:t>
            </a:r>
            <a:r>
              <a:rPr lang="zh-CN" altLang="en-US" sz="2800"/>
              <a:t>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用向量   表示所得的各隐层单元（第一及第二隐层）的状态，其中状态</a:t>
            </a:r>
            <a:r>
              <a:rPr lang="en-US" altLang="zh-CN" sz="2800"/>
              <a:t>s</a:t>
            </a:r>
            <a:r>
              <a:rPr lang="en-US" altLang="zh-CN" sz="2000"/>
              <a:t>j</a:t>
            </a:r>
            <a:r>
              <a:rPr lang="zh-CN" altLang="en-US" sz="2800"/>
              <a:t>可用     表示；状态</a:t>
            </a:r>
            <a:r>
              <a:rPr lang="en-US" altLang="zh-CN" sz="2800"/>
              <a:t>s</a:t>
            </a:r>
            <a:r>
              <a:rPr lang="en-US" altLang="zh-CN" sz="2000"/>
              <a:t>k</a:t>
            </a:r>
            <a:r>
              <a:rPr lang="zh-CN" altLang="en-US" sz="2800"/>
              <a:t>可用     表示。同样，可视层单元的状态</a:t>
            </a:r>
            <a:r>
              <a:rPr lang="en-US" altLang="zh-CN" sz="2800"/>
              <a:t>s</a:t>
            </a:r>
            <a:r>
              <a:rPr lang="en-US" altLang="zh-CN" sz="2000"/>
              <a:t>i</a:t>
            </a:r>
            <a:r>
              <a:rPr lang="zh-CN" altLang="en-US" sz="2800"/>
              <a:t>可用    表示。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下面将依据上面所得的向量             更新生成权。</a:t>
            </a:r>
            <a:endParaRPr lang="en-US" altLang="zh-CN" sz="2800"/>
          </a:p>
          <a:p>
            <a:pPr marL="0" indent="0">
              <a:buNone/>
            </a:pPr>
            <a:endParaRPr lang="zh-CN" altLang="en-US" sz="2800"/>
          </a:p>
        </p:txBody>
      </p:sp>
      <p:graphicFrame>
        <p:nvGraphicFramePr>
          <p:cNvPr id="71683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8800" y="3721100"/>
          <a:ext cx="377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152400" imgH="139700" progId="Equation.KSEE3">
                  <p:embed/>
                </p:oleObj>
              </mc:Choice>
              <mc:Fallback>
                <p:oleObj name="" r:id="rId1" imgW="152400" imgH="139700" progId="Equation.KSEE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3721100"/>
                        <a:ext cx="377825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9088" y="4067175"/>
          <a:ext cx="4381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177165" imgH="254000" progId="Equation.KSEE3">
                  <p:embed/>
                </p:oleObj>
              </mc:Choice>
              <mc:Fallback>
                <p:oleObj name="" r:id="rId3" imgW="177165" imgH="254000" progId="Equation.KSEE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9088" y="4067175"/>
                        <a:ext cx="43815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34288" y="4427538"/>
          <a:ext cx="4381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177165" imgH="241300" progId="Equation.KSEE3">
                  <p:embed/>
                </p:oleObj>
              </mc:Choice>
              <mc:Fallback>
                <p:oleObj name="" r:id="rId5" imgW="177165" imgH="241300" progId="Equation.KSEE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4288" y="4427538"/>
                        <a:ext cx="438150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8250" y="4427538"/>
          <a:ext cx="4397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77165" imgH="241300" progId="Equation.KSEE3">
                  <p:embed/>
                </p:oleObj>
              </mc:Choice>
              <mc:Fallback>
                <p:oleObj name="" r:id="rId7" imgW="177165" imgH="241300" progId="Equation.KSEE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8250" y="4427538"/>
                        <a:ext cx="439738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31740" y="5488940"/>
          <a:ext cx="142430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711200" imgH="215900" progId="Equation.KSEE3">
                  <p:embed/>
                </p:oleObj>
              </mc:Choice>
              <mc:Fallback>
                <p:oleObj name="" r:id="rId9" imgW="711200" imgH="215900" progId="Equation.KSEE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31740" y="5488940"/>
                        <a:ext cx="1424305" cy="432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201613"/>
          </a:xfrm>
        </p:spPr>
        <p:txBody>
          <a:bodyPr anchor="b"/>
          <a:p>
            <a:endParaRPr lang="zh-CN" altLang="en-US"/>
          </a:p>
        </p:txBody>
      </p:sp>
      <p:sp>
        <p:nvSpPr>
          <p:cNvPr id="72706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15938" y="506413"/>
            <a:ext cx="7772400" cy="6180137"/>
          </a:xfrm>
        </p:spPr>
        <p:txBody>
          <a:bodyPr anchor="t"/>
          <a:p>
            <a:pPr marL="0" indent="0">
              <a:buNone/>
            </a:pPr>
            <a:r>
              <a:rPr lang="zh-CN" altLang="en-US" sz="2800"/>
              <a:t>传递第二隐层</a:t>
            </a:r>
            <a:r>
              <a:rPr lang="en-US" altLang="zh-CN" sz="2800"/>
              <a:t>h</a:t>
            </a:r>
            <a:r>
              <a:rPr lang="en-US" altLang="zh-CN" sz="2000"/>
              <a:t>2</a:t>
            </a:r>
            <a:r>
              <a:rPr lang="zh-CN" altLang="en-US" sz="2800"/>
              <a:t>单元</a:t>
            </a:r>
            <a:r>
              <a:rPr lang="en-US" altLang="zh-CN" sz="2800"/>
              <a:t>k</a:t>
            </a:r>
            <a:r>
              <a:rPr lang="zh-CN" altLang="zh-CN" sz="2800"/>
              <a:t>的</a:t>
            </a:r>
            <a:r>
              <a:rPr lang="zh-CN" altLang="en-US" sz="2800"/>
              <a:t>状态     所需的</a:t>
            </a:r>
            <a:r>
              <a:rPr lang="en-US" altLang="zh-CN" sz="2800"/>
              <a:t>bit</a:t>
            </a:r>
            <a:r>
              <a:rPr lang="zh-CN" altLang="en-US" sz="2800"/>
              <a:t>数：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传递第一隐层</a:t>
            </a:r>
            <a:r>
              <a:rPr lang="en-US" altLang="zh-CN" sz="2800"/>
              <a:t>h</a:t>
            </a:r>
            <a:r>
              <a:rPr lang="en-US" altLang="zh-CN" sz="2000"/>
              <a:t>1</a:t>
            </a:r>
            <a:r>
              <a:rPr lang="zh-CN" altLang="en-US" sz="2800"/>
              <a:t>单元</a:t>
            </a:r>
            <a:r>
              <a:rPr lang="en-US" altLang="zh-CN" sz="2800"/>
              <a:t>j</a:t>
            </a:r>
            <a:r>
              <a:rPr lang="zh-CN" altLang="zh-CN" sz="2800"/>
              <a:t>的</a:t>
            </a:r>
            <a:r>
              <a:rPr lang="zh-CN" altLang="en-US" sz="2800"/>
              <a:t>状态     所需的</a:t>
            </a:r>
            <a:r>
              <a:rPr lang="en-US" altLang="zh-CN" sz="2800"/>
              <a:t>bit</a:t>
            </a:r>
            <a:r>
              <a:rPr lang="zh-CN" altLang="en-US" sz="2800"/>
              <a:t>数：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宋体" panose="02010600030101010101" pitchFamily="2" charset="-122"/>
              </a:rPr>
              <a:t>传递可视层</a:t>
            </a:r>
            <a:r>
              <a:rPr lang="en-US" altLang="zh-CN" sz="2800">
                <a:sym typeface="宋体" panose="02010600030101010101" pitchFamily="2" charset="-122"/>
              </a:rPr>
              <a:t>v</a:t>
            </a:r>
            <a:r>
              <a:rPr lang="zh-CN" altLang="en-US" sz="2800">
                <a:sym typeface="宋体" panose="02010600030101010101" pitchFamily="2" charset="-122"/>
              </a:rPr>
              <a:t>的单元</a:t>
            </a:r>
            <a:r>
              <a:rPr lang="en-US" altLang="zh-CN" sz="2800">
                <a:sym typeface="宋体" panose="02010600030101010101" pitchFamily="2" charset="-122"/>
              </a:rPr>
              <a:t>i</a:t>
            </a:r>
            <a:r>
              <a:rPr lang="zh-CN" altLang="zh-CN" sz="2800">
                <a:sym typeface="宋体" panose="02010600030101010101" pitchFamily="2" charset="-122"/>
              </a:rPr>
              <a:t>的</a:t>
            </a:r>
            <a:r>
              <a:rPr lang="zh-CN" altLang="en-US" sz="2800">
                <a:sym typeface="宋体" panose="02010600030101010101" pitchFamily="2" charset="-122"/>
              </a:rPr>
              <a:t>状态    所需的</a:t>
            </a:r>
            <a:r>
              <a:rPr lang="en-US" altLang="zh-CN" sz="2800">
                <a:sym typeface="宋体" panose="02010600030101010101" pitchFamily="2" charset="-122"/>
              </a:rPr>
              <a:t>bit</a:t>
            </a:r>
            <a:r>
              <a:rPr lang="zh-CN" altLang="en-US" sz="2800">
                <a:sym typeface="宋体" panose="02010600030101010101" pitchFamily="2" charset="-122"/>
              </a:rPr>
              <a:t>数：</a:t>
            </a:r>
            <a:endParaRPr lang="zh-CN" altLang="en-US" sz="2800"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800"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800"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>
                <a:sym typeface="宋体" panose="02010600030101010101" pitchFamily="2" charset="-122"/>
              </a:rPr>
              <a:t>传递  及</a:t>
            </a:r>
            <a:r>
              <a:rPr lang="en-US" altLang="zh-CN" sz="2800">
                <a:sym typeface="宋体" panose="02010600030101010101" pitchFamily="2" charset="-122"/>
              </a:rPr>
              <a:t>d</a:t>
            </a:r>
            <a:r>
              <a:rPr lang="zh-CN" altLang="en-US" sz="2800">
                <a:sym typeface="宋体" panose="02010600030101010101" pitchFamily="2" charset="-122"/>
              </a:rPr>
              <a:t>所需的总的</a:t>
            </a:r>
            <a:r>
              <a:rPr lang="en-US" altLang="zh-CN" sz="2800">
                <a:sym typeface="宋体" panose="02010600030101010101" pitchFamily="2" charset="-122"/>
              </a:rPr>
              <a:t>bit</a:t>
            </a:r>
            <a:r>
              <a:rPr lang="zh-CN" altLang="en-US" sz="2800">
                <a:sym typeface="宋体" panose="02010600030101010101" pitchFamily="2" charset="-122"/>
              </a:rPr>
              <a:t>数记为          。</a:t>
            </a:r>
            <a:endParaRPr lang="zh-CN" altLang="en-US" sz="2800"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800"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p:graphicFrame>
        <p:nvGraphicFramePr>
          <p:cNvPr id="7270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6193" y="506413"/>
          <a:ext cx="3857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177165" imgH="241300" progId="Equation.KSEE3">
                  <p:embed/>
                </p:oleObj>
              </mc:Choice>
              <mc:Fallback>
                <p:oleObj name="" r:id="rId1" imgW="177165" imgH="241300" progId="Equation.KSEE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96193" y="506413"/>
                        <a:ext cx="385762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5013" y="968375"/>
          <a:ext cx="6470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2984500" imgH="241300" progId="Equation.KSEE3">
                  <p:embed/>
                </p:oleObj>
              </mc:Choice>
              <mc:Fallback>
                <p:oleObj name="" r:id="rId3" imgW="2984500" imgH="241300" progId="Equation.KSEE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013" y="968375"/>
                        <a:ext cx="647065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4330" y="1491933"/>
          <a:ext cx="4479925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2032000" imgH="241300" progId="Equation.KSEE3">
                  <p:embed/>
                </p:oleObj>
              </mc:Choice>
              <mc:Fallback>
                <p:oleObj name="" r:id="rId5" imgW="2032000" imgH="241300" progId="Equation.KSEE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4330" y="1491933"/>
                        <a:ext cx="4479925" cy="534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6193" y="2026285"/>
          <a:ext cx="3857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177165" imgH="254000" progId="Equation.KSEE3">
                  <p:embed/>
                </p:oleObj>
              </mc:Choice>
              <mc:Fallback>
                <p:oleObj name="" r:id="rId7" imgW="177165" imgH="254000" progId="Equation.KSEE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6193" y="2026285"/>
                        <a:ext cx="385762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5013" y="2548255"/>
          <a:ext cx="64706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2984500" imgH="254000" progId="Equation.KSEE3">
                  <p:embed/>
                </p:oleObj>
              </mc:Choice>
              <mc:Fallback>
                <p:oleObj name="" r:id="rId9" imgW="2984500" imgH="254000" progId="Equation.KSEE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5013" y="2548255"/>
                        <a:ext cx="647065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6818" y="3001010"/>
          <a:ext cx="548386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2882900" imgH="342900" progId="Equation.KSEE3">
                  <p:embed/>
                </p:oleObj>
              </mc:Choice>
              <mc:Fallback>
                <p:oleObj name="" r:id="rId11" imgW="2882900" imgH="342900" progId="Equation.KSEE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6818" y="3001010"/>
                        <a:ext cx="548386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28858" y="3601403"/>
          <a:ext cx="3841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3" imgW="177165" imgH="241300" progId="Equation.KSEE3">
                  <p:embed/>
                </p:oleObj>
              </mc:Choice>
              <mc:Fallback>
                <p:oleObj name="" r:id="rId13" imgW="177165" imgH="241300" progId="Equation.KSEE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28858" y="3601403"/>
                        <a:ext cx="384175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599" y="4049872"/>
          <a:ext cx="539051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2641600" imgH="241300" progId="Equation.KSEE3">
                  <p:embed/>
                </p:oleObj>
              </mc:Choice>
              <mc:Fallback>
                <p:oleObj name="" r:id="rId15" imgW="2641600" imgH="241300" progId="Equation.KSEE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7599" y="4049872"/>
                        <a:ext cx="5390515" cy="494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845" y="4543901"/>
          <a:ext cx="5970270" cy="75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7" imgW="2831465" imgH="355600" progId="Equation.KSEE3">
                  <p:embed/>
                </p:oleObj>
              </mc:Choice>
              <mc:Fallback>
                <p:oleObj name="" r:id="rId17" imgW="2831465" imgH="355600" progId="Equation.KSEE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7845" y="4543901"/>
                        <a:ext cx="5970270" cy="753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74763" y="5190808"/>
          <a:ext cx="3492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9" imgW="152400" imgH="139700" progId="Equation.KSEE3">
                  <p:embed/>
                </p:oleObj>
              </mc:Choice>
              <mc:Fallback>
                <p:oleObj name="" r:id="rId19" imgW="152400" imgH="139700" progId="Equation.KSEE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74763" y="5190808"/>
                        <a:ext cx="349250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35750" y="4171950"/>
          <a:ext cx="2342515" cy="12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1" imgW="1333500" imgH="685800" progId="Equation.KSEE3">
                  <p:embed/>
                </p:oleObj>
              </mc:Choice>
              <mc:Fallback>
                <p:oleObj name="" r:id="rId21" imgW="1333500" imgH="685800" progId="Equation.KSEE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35750" y="4171950"/>
                        <a:ext cx="2342515" cy="1210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20"/>
          <p:cNvSpPr/>
          <p:nvPr/>
        </p:nvSpPr>
        <p:spPr>
          <a:xfrm>
            <a:off x="6636385" y="4155440"/>
            <a:ext cx="2341245" cy="1242695"/>
          </a:xfrm>
          <a:prstGeom prst="rect">
            <a:avLst/>
          </a:prstGeom>
          <a:noFill/>
          <a:ln w="952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just"/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3732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34000" y="5191125"/>
          <a:ext cx="11636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3" imgW="508000" imgH="203200" progId="Equation.KSEE3">
                  <p:embed/>
                </p:oleObj>
              </mc:Choice>
              <mc:Fallback>
                <p:oleObj name="" r:id="rId23" imgW="508000" imgH="203200" progId="Equation.KSEE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34000" y="5191125"/>
                        <a:ext cx="1163638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77800" y="494030"/>
            <a:ext cx="4121785" cy="5460365"/>
          </a:xfrm>
        </p:spPr>
        <p:txBody>
          <a:bodyPr anchor="t"/>
          <a:p>
            <a:pPr marL="0" indent="0">
              <a:buNone/>
            </a:pPr>
            <a:r>
              <a:rPr lang="en-US" altLang="zh-CN" sz="2800"/>
              <a:t>           </a:t>
            </a:r>
            <a:r>
              <a:rPr lang="zh-CN" altLang="en-US" sz="2800"/>
              <a:t>即为样本</a:t>
            </a:r>
            <a:r>
              <a:rPr lang="en-US" altLang="zh-CN" sz="2800"/>
              <a:t>d</a:t>
            </a:r>
            <a:r>
              <a:rPr lang="zh-CN" altLang="en-US" sz="2800"/>
              <a:t>的</a:t>
            </a:r>
            <a:r>
              <a:rPr lang="en-US" altLang="zh-CN" sz="2800"/>
              <a:t>discreption length</a:t>
            </a:r>
            <a:r>
              <a:rPr lang="zh-CN" altLang="en-US" sz="2800"/>
              <a:t>。在</a:t>
            </a:r>
            <a:r>
              <a:rPr lang="en-US" altLang="zh-CN" sz="2800"/>
              <a:t>wake phase</a:t>
            </a:r>
            <a:r>
              <a:rPr lang="zh-CN" altLang="en-US" sz="2800"/>
              <a:t>的</a:t>
            </a:r>
            <a:r>
              <a:rPr lang="zh-CN" altLang="en-US" sz="2800"/>
              <a:t>学习问题是，固定识别权，优化生成权，以使            变小。对            关于生成权求偏导，可得生成权的更新公式：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p:graphicFrame>
        <p:nvGraphicFramePr>
          <p:cNvPr id="73732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260" y="494030"/>
          <a:ext cx="11636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508000" imgH="203200" progId="Equation.KSEE3">
                  <p:embed/>
                </p:oleObj>
              </mc:Choice>
              <mc:Fallback>
                <p:oleObj name="" r:id="rId1" imgW="508000" imgH="203200" progId="Equation.KSEE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260" y="494030"/>
                        <a:ext cx="1163638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3918" y="2264410"/>
          <a:ext cx="11652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508000" imgH="203200" progId="Equation.KSEE3">
                  <p:embed/>
                </p:oleObj>
              </mc:Choice>
              <mc:Fallback>
                <p:oleObj name="" r:id="rId3" imgW="508000" imgH="203200" progId="Equation.KSEE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918" y="2264410"/>
                        <a:ext cx="11652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4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0" y="4100195"/>
            <a:ext cx="3468688" cy="4810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3738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23138" y="5180013"/>
          <a:ext cx="3492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152400" imgH="139700" progId="Equation.KSEE3">
                  <p:embed/>
                </p:oleObj>
              </mc:Choice>
              <mc:Fallback>
                <p:oleObj name="" r:id="rId5" imgW="152400" imgH="139700" progId="Equation.KSEE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23138" y="5180013"/>
                        <a:ext cx="349250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10" name="内容占位符 5" descr="Rectangle: Click to edit Master text styles&#13;&#10;Second level&#13;&#10;Third level&#13;&#10;Fourth level&#13;&#10;Fifth level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1690" y="302260"/>
            <a:ext cx="4017645" cy="504444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8818" y="2731135"/>
          <a:ext cx="11652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8" imgW="508000" imgH="203200" progId="Equation.KSEE3">
                  <p:embed/>
                </p:oleObj>
              </mc:Choice>
              <mc:Fallback>
                <p:oleObj name="" r:id="rId8" imgW="508000" imgH="203200" progId="Equation.KSEE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8818" y="2731135"/>
                        <a:ext cx="11652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"/>
          </a:xfrm>
        </p:spPr>
        <p:txBody>
          <a:bodyPr anchor="b"/>
          <a:p>
            <a:endParaRPr lang="zh-CN" altLang="en-US"/>
          </a:p>
        </p:txBody>
      </p:sp>
      <p:sp>
        <p:nvSpPr>
          <p:cNvPr id="74754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28955" y="478155"/>
            <a:ext cx="7935595" cy="6270625"/>
          </a:xfrm>
        </p:spPr>
        <p:txBody>
          <a:bodyPr anchor="t"/>
          <a:p>
            <a:pPr marL="0" indent="0">
              <a:buNone/>
            </a:pPr>
            <a:r>
              <a:rPr lang="zh-CN" altLang="en-US"/>
              <a:t>二、</a:t>
            </a:r>
            <a:r>
              <a:rPr lang="en-US" altLang="zh-CN"/>
              <a:t>sleep phase</a:t>
            </a:r>
            <a:r>
              <a:rPr lang="zh-CN" altLang="en-US"/>
              <a:t>（调整识别权）</a:t>
            </a:r>
            <a:endParaRPr lang="en-US" altLang="zh-CN"/>
          </a:p>
          <a:p>
            <a:pPr marL="0" indent="0">
              <a:buNone/>
            </a:pPr>
            <a:r>
              <a:rPr lang="zh-CN" altLang="en-US" sz="2800"/>
              <a:t>依据生成权随机设定第二个隐层</a:t>
            </a:r>
            <a:r>
              <a:rPr lang="en-US" altLang="zh-CN" sz="2800"/>
              <a:t>h2</a:t>
            </a:r>
            <a:r>
              <a:rPr lang="zh-CN" altLang="zh-CN" sz="2800"/>
              <a:t>中</a:t>
            </a:r>
            <a:r>
              <a:rPr lang="zh-CN" altLang="en-US" sz="2800"/>
              <a:t>各单元</a:t>
            </a:r>
            <a:r>
              <a:rPr lang="en-US" altLang="zh-CN" sz="2800"/>
              <a:t>s</a:t>
            </a:r>
            <a:r>
              <a:rPr lang="en-US" altLang="zh-CN" sz="2000"/>
              <a:t>k</a:t>
            </a:r>
            <a:r>
              <a:rPr lang="zh-CN" altLang="en-US" sz="2800"/>
              <a:t>的状态：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根据上面得到的第二隐层</a:t>
            </a:r>
            <a:r>
              <a:rPr lang="en-US" altLang="zh-CN" sz="2800">
                <a:sym typeface="+mn-ea"/>
              </a:rPr>
              <a:t>h2</a:t>
            </a:r>
            <a:r>
              <a:rPr lang="zh-CN" altLang="en-US" sz="2800">
                <a:sym typeface="+mn-ea"/>
              </a:rPr>
              <a:t>中</a:t>
            </a:r>
            <a:r>
              <a:rPr lang="zh-CN" altLang="en-US" sz="2800"/>
              <a:t>各单元的状态</a:t>
            </a:r>
            <a:r>
              <a:rPr lang="en-US" altLang="zh-CN" sz="2800"/>
              <a:t>s</a:t>
            </a:r>
            <a:r>
              <a:rPr lang="en-US" altLang="zh-CN" sz="2000"/>
              <a:t>k</a:t>
            </a:r>
            <a:r>
              <a:rPr lang="zh-CN" altLang="en-US" sz="2800"/>
              <a:t>，依据生成权随机设定第一个</a:t>
            </a:r>
            <a:r>
              <a:rPr lang="en-US" altLang="zh-CN" sz="2800">
                <a:sym typeface="+mn-ea"/>
              </a:rPr>
              <a:t>h1</a:t>
            </a:r>
            <a:r>
              <a:rPr lang="zh-CN" altLang="en-US" sz="2800">
                <a:sym typeface="+mn-ea"/>
              </a:rPr>
              <a:t>中</a:t>
            </a:r>
            <a:r>
              <a:rPr lang="zh-CN" altLang="en-US" sz="2800"/>
              <a:t>各单元</a:t>
            </a:r>
            <a:r>
              <a:rPr lang="en-US" altLang="zh-CN" sz="2800"/>
              <a:t>s</a:t>
            </a:r>
            <a:r>
              <a:rPr lang="en-US" altLang="zh-CN" sz="2000"/>
              <a:t>j</a:t>
            </a:r>
            <a:r>
              <a:rPr lang="zh-CN" altLang="en-US" sz="2800"/>
              <a:t>的状态</a:t>
            </a:r>
            <a:r>
              <a:rPr lang="en-US" altLang="zh-CN" sz="2800"/>
              <a:t>: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根据上面得到的</a:t>
            </a:r>
            <a:r>
              <a:rPr lang="zh-CN" altLang="en-US" sz="2800">
                <a:sym typeface="宋体" panose="02010600030101010101" pitchFamily="2" charset="-122"/>
              </a:rPr>
              <a:t>第一隐层</a:t>
            </a:r>
            <a:r>
              <a:rPr lang="en-US" altLang="zh-CN" sz="2800">
                <a:sym typeface="+mn-ea"/>
              </a:rPr>
              <a:t>h1</a:t>
            </a:r>
            <a:r>
              <a:rPr lang="zh-CN" altLang="en-US" sz="2800">
                <a:sym typeface="+mn-ea"/>
              </a:rPr>
              <a:t>中</a:t>
            </a:r>
            <a:r>
              <a:rPr lang="zh-CN" altLang="en-US" sz="2800"/>
              <a:t>各单元的状态</a:t>
            </a:r>
            <a:r>
              <a:rPr lang="en-US" altLang="zh-CN" sz="2800"/>
              <a:t>s</a:t>
            </a:r>
            <a:r>
              <a:rPr lang="en-US" altLang="zh-CN" sz="2000"/>
              <a:t>j</a:t>
            </a:r>
            <a:r>
              <a:rPr lang="zh-CN" altLang="en-US" sz="2800"/>
              <a:t>，</a:t>
            </a:r>
            <a:r>
              <a:rPr lang="zh-CN" altLang="en-US" sz="2800">
                <a:sym typeface="宋体" panose="02010600030101010101" pitchFamily="2" charset="-122"/>
              </a:rPr>
              <a:t>依据生成权随机设定可视层</a:t>
            </a:r>
            <a:r>
              <a:rPr lang="zh-CN" altLang="zh-CN" sz="2800">
                <a:sym typeface="宋体" panose="02010600030101010101" pitchFamily="2" charset="-122"/>
              </a:rPr>
              <a:t>中</a:t>
            </a:r>
            <a:r>
              <a:rPr lang="zh-CN" altLang="en-US" sz="2800">
                <a:sym typeface="宋体" panose="02010600030101010101" pitchFamily="2" charset="-122"/>
              </a:rPr>
              <a:t>各单元</a:t>
            </a:r>
            <a:r>
              <a:rPr lang="en-US" altLang="zh-CN" sz="2800">
                <a:sym typeface="宋体" panose="02010600030101010101" pitchFamily="2" charset="-122"/>
              </a:rPr>
              <a:t>s</a:t>
            </a:r>
            <a:r>
              <a:rPr lang="en-US" altLang="zh-CN" sz="2000">
                <a:sym typeface="宋体" panose="02010600030101010101" pitchFamily="2" charset="-122"/>
              </a:rPr>
              <a:t>i</a:t>
            </a:r>
            <a:r>
              <a:rPr lang="zh-CN" altLang="en-US" sz="2800">
                <a:sym typeface="宋体" panose="02010600030101010101" pitchFamily="2" charset="-122"/>
              </a:rPr>
              <a:t>的状态</a:t>
            </a:r>
            <a:r>
              <a:rPr lang="en-US" altLang="zh-CN" sz="2800">
                <a:sym typeface="宋体" panose="02010600030101010101" pitchFamily="2" charset="-122"/>
              </a:rPr>
              <a:t>:</a:t>
            </a:r>
            <a:endParaRPr lang="en-US" altLang="zh-CN" sz="2800"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用            表示所得的各隐层单元（第一及第二隐层）的状态，其中状态</a:t>
            </a:r>
            <a:r>
              <a:rPr lang="en-US" altLang="zh-CN" sz="2800"/>
              <a:t>s</a:t>
            </a:r>
            <a:r>
              <a:rPr lang="en-US" altLang="zh-CN" sz="2000"/>
              <a:t>j</a:t>
            </a:r>
            <a:r>
              <a:rPr lang="zh-CN" altLang="en-US" sz="2800"/>
              <a:t>可用     表示；</a:t>
            </a:r>
            <a:r>
              <a:rPr lang="zh-CN" altLang="en-US" sz="2800">
                <a:sym typeface="宋体" panose="02010600030101010101" pitchFamily="2" charset="-122"/>
              </a:rPr>
              <a:t>状态</a:t>
            </a:r>
            <a:r>
              <a:rPr lang="en-US" altLang="zh-CN" sz="2800">
                <a:sym typeface="宋体" panose="02010600030101010101" pitchFamily="2" charset="-122"/>
              </a:rPr>
              <a:t>s</a:t>
            </a:r>
            <a:r>
              <a:rPr lang="en-US" altLang="zh-CN" sz="2000">
                <a:sym typeface="宋体" panose="02010600030101010101" pitchFamily="2" charset="-122"/>
              </a:rPr>
              <a:t>k</a:t>
            </a:r>
            <a:r>
              <a:rPr lang="zh-CN" altLang="en-US" sz="2800">
                <a:sym typeface="宋体" panose="02010600030101010101" pitchFamily="2" charset="-122"/>
              </a:rPr>
              <a:t>可用     表示</a:t>
            </a:r>
            <a:r>
              <a:rPr lang="zh-CN" altLang="en-US" sz="2800"/>
              <a:t>。所有可视层单元的状态</a:t>
            </a:r>
            <a:r>
              <a:rPr lang="en-US" altLang="zh-CN" sz="2800"/>
              <a:t>s</a:t>
            </a:r>
            <a:r>
              <a:rPr lang="en-US" altLang="zh-CN" sz="2000"/>
              <a:t>i</a:t>
            </a:r>
            <a:r>
              <a:rPr lang="zh-CN" altLang="en-US" sz="2800"/>
              <a:t>用向量    表示。下面将根据      调整识别权。</a:t>
            </a:r>
            <a:endParaRPr lang="zh-CN" altLang="en-US" sz="2800"/>
          </a:p>
          <a:p>
            <a:pPr marL="0" indent="0">
              <a:buNone/>
            </a:pPr>
            <a:endParaRPr lang="en-US" altLang="zh-CN" sz="2800"/>
          </a:p>
        </p:txBody>
      </p:sp>
      <p:graphicFrame>
        <p:nvGraphicFramePr>
          <p:cNvPr id="74755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76500" y="1570038"/>
          <a:ext cx="37496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1701800" imgH="228600" progId="Equation.KSEE3">
                  <p:embed/>
                </p:oleObj>
              </mc:Choice>
              <mc:Fallback>
                <p:oleObj name="" r:id="rId1" imgW="1701800" imgH="228600" progId="Equation.KSEE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6500" y="1570038"/>
                        <a:ext cx="3749675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1913" y="2805430"/>
          <a:ext cx="52847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2311400" imgH="342900" progId="Equation.KSEE3">
                  <p:embed/>
                </p:oleObj>
              </mc:Choice>
              <mc:Fallback>
                <p:oleObj name="" r:id="rId3" imgW="2311400" imgH="342900" progId="Equation.KSEE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805430"/>
                        <a:ext cx="5284787" cy="788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8358" y="4303713"/>
          <a:ext cx="47942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2273300" imgH="355600" progId="Equation.KSEE3">
                  <p:embed/>
                </p:oleObj>
              </mc:Choice>
              <mc:Fallback>
                <p:oleObj name="" r:id="rId5" imgW="2273300" imgH="355600" progId="Equation.KSEE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8358" y="4303713"/>
                        <a:ext cx="4794250" cy="754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4300" y="5241925"/>
          <a:ext cx="4095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165100" imgH="254000" progId="Equation.KSEE3">
                  <p:embed/>
                </p:oleObj>
              </mc:Choice>
              <mc:Fallback>
                <p:oleObj name="" r:id="rId7" imgW="165100" imgH="254000" progId="Equation.KSEE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4300" y="5241925"/>
                        <a:ext cx="409575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9185" y="5782945"/>
          <a:ext cx="347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9" imgW="165100" imgH="241300" progId="Equation.KSEE3">
                  <p:embed/>
                </p:oleObj>
              </mc:Choice>
              <mc:Fallback>
                <p:oleObj name="" r:id="rId9" imgW="165100" imgH="241300" progId="Equation.KSEE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9185" y="5782945"/>
                        <a:ext cx="3476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0148" y="5816918"/>
          <a:ext cx="2841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1" imgW="139700" imgH="215900" progId="Equation.KSEE3">
                  <p:embed/>
                </p:oleObj>
              </mc:Choice>
              <mc:Fallback>
                <p:oleObj name="" r:id="rId11" imgW="139700" imgH="215900" progId="Equation.KSEE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30148" y="5816918"/>
                        <a:ext cx="284162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8338" y="6173153"/>
          <a:ext cx="568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3" imgW="279400" imgH="241300" progId="Equation.KSEE3">
                  <p:embed/>
                </p:oleObj>
              </mc:Choice>
              <mc:Fallback>
                <p:oleObj name="" r:id="rId13" imgW="279400" imgH="241300" progId="Equation.KSEE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8338" y="6173153"/>
                        <a:ext cx="56832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5039" y="4898390"/>
          <a:ext cx="139763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5" imgW="685800" imgH="241300" progId="Equation.KSEE3">
                  <p:embed/>
                </p:oleObj>
              </mc:Choice>
              <mc:Fallback>
                <p:oleObj name="" r:id="rId15" imgW="685800" imgH="241300" progId="Equation.KSEE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5039" y="4898390"/>
                        <a:ext cx="139763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"/>
          </a:xfrm>
        </p:spPr>
        <p:txBody>
          <a:bodyPr anchor="b"/>
          <a:p>
            <a:endParaRPr lang="zh-CN" altLang="en-US"/>
          </a:p>
        </p:txBody>
      </p:sp>
      <p:sp>
        <p:nvSpPr>
          <p:cNvPr id="75778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9600" y="465138"/>
            <a:ext cx="7772400" cy="6234112"/>
          </a:xfrm>
        </p:spPr>
        <p:txBody>
          <a:bodyPr anchor="t"/>
          <a:p>
            <a:pPr marL="0" indent="0">
              <a:buNone/>
            </a:pPr>
            <a:r>
              <a:rPr lang="zh-CN" altLang="en-US" sz="2800"/>
              <a:t>学习问题：根据上面随机抽样得到的     ，调整识别权</a:t>
            </a:r>
            <a:r>
              <a:rPr lang="en-US" altLang="zh-CN" sz="2800"/>
              <a:t>wij, wjk</a:t>
            </a:r>
            <a:r>
              <a:rPr lang="zh-CN" altLang="en-US" sz="2800"/>
              <a:t>使得              变大。对其关于识别权求编导，可得识别权的更新公式</a:t>
            </a:r>
            <a:r>
              <a:rPr lang="en-US" altLang="zh-CN" sz="2800"/>
              <a:t>: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recognition mode: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算法的理解：根据</a:t>
            </a:r>
            <a:r>
              <a:rPr lang="en-US" altLang="zh-CN" sz="2800"/>
              <a:t>generative model</a:t>
            </a:r>
            <a:r>
              <a:rPr lang="zh-CN" altLang="en-US" sz="2800"/>
              <a:t>随机抽取一个                     然后调整识别权</a:t>
            </a:r>
            <a:r>
              <a:rPr lang="en-US" altLang="zh-CN" sz="2800"/>
              <a:t>,</a:t>
            </a:r>
            <a:r>
              <a:rPr lang="zh-CN" altLang="en-US" sz="2800"/>
              <a:t>使              变大。</a:t>
            </a:r>
            <a:endParaRPr lang="en-US" altLang="zh-CN" sz="2800"/>
          </a:p>
          <a:p>
            <a:pPr marL="0" indent="0">
              <a:buNone/>
            </a:pPr>
            <a:endParaRPr lang="zh-CN" altLang="en-US" sz="2800"/>
          </a:p>
        </p:txBody>
      </p:sp>
      <p:graphicFrame>
        <p:nvGraphicFramePr>
          <p:cNvPr id="7577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8738" y="465138"/>
          <a:ext cx="5699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279400" imgH="241300" progId="Equation.KSEE3">
                  <p:embed/>
                </p:oleObj>
              </mc:Choice>
              <mc:Fallback>
                <p:oleObj name="" r:id="rId1" imgW="279400" imgH="241300" progId="Equation.KSEE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08738" y="465138"/>
                        <a:ext cx="569912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5548" y="875983"/>
          <a:ext cx="15001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736600" imgH="241300" progId="Equation.KSEE3">
                  <p:embed/>
                </p:oleObj>
              </mc:Choice>
              <mc:Fallback>
                <p:oleObj name="" r:id="rId3" imgW="736600" imgH="241300" progId="Equation.KSEE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5548" y="875983"/>
                        <a:ext cx="1500187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1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075" y="1754188"/>
            <a:ext cx="3203575" cy="527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5782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5618" y="2281238"/>
          <a:ext cx="561276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6" imgW="2667000" imgH="355600" progId="Equation.KSEE3">
                  <p:embed/>
                </p:oleObj>
              </mc:Choice>
              <mc:Fallback>
                <p:oleObj name="" r:id="rId6" imgW="2667000" imgH="355600" progId="Equation.KSEE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5618" y="2281238"/>
                        <a:ext cx="5612765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7213" y="3340100"/>
          <a:ext cx="41084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8" imgW="1955800" imgH="215900" progId="Equation.KSEE3">
                  <p:embed/>
                </p:oleObj>
              </mc:Choice>
              <mc:Fallback>
                <p:oleObj name="" r:id="rId8" imgW="1955800" imgH="215900" progId="Equation.KSEE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7213" y="3340100"/>
                        <a:ext cx="410845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313" y="3897313"/>
          <a:ext cx="270033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0" imgW="1435100" imgH="368300" progId="Equation.KSEE3">
                  <p:embed/>
                </p:oleObj>
              </mc:Choice>
              <mc:Fallback>
                <p:oleObj name="" r:id="rId10" imgW="1435100" imgH="368300" progId="Equation.KSEE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8313" y="3897313"/>
                        <a:ext cx="2700337" cy="69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06788" y="3879850"/>
          <a:ext cx="48752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2" imgW="2311400" imgH="342900" progId="Equation.KSEE3">
                  <p:embed/>
                </p:oleObj>
              </mc:Choice>
              <mc:Fallback>
                <p:oleObj name="" r:id="rId12" imgW="2311400" imgH="342900" progId="Equation.KSEE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06788" y="3879850"/>
                        <a:ext cx="4875212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788" y="4591050"/>
          <a:ext cx="2819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4" imgW="1498600" imgH="342900" progId="Equation.KSEE3">
                  <p:embed/>
                </p:oleObj>
              </mc:Choice>
              <mc:Fallback>
                <p:oleObj name="" r:id="rId14" imgW="1498600" imgH="342900" progId="Equation.KSEE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8788" y="4591050"/>
                        <a:ext cx="2819400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76638" y="4535488"/>
          <a:ext cx="49545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6" imgW="2349500" imgH="355600" progId="Equation.KSEE3">
                  <p:embed/>
                </p:oleObj>
              </mc:Choice>
              <mc:Fallback>
                <p:oleObj name="" r:id="rId16" imgW="2349500" imgH="355600" progId="Equation.KSEE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76638" y="4535488"/>
                        <a:ext cx="4954587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5688" y="5829300"/>
          <a:ext cx="22240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8" imgW="1091565" imgH="241300" progId="Equation.KSEE3">
                  <p:embed/>
                </p:oleObj>
              </mc:Choice>
              <mc:Fallback>
                <p:oleObj name="" r:id="rId18" imgW="1091565" imgH="241300" progId="Equation.KSEE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55688" y="5829300"/>
                        <a:ext cx="2224087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9055" y="5829300"/>
          <a:ext cx="15255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20" imgW="749300" imgH="241300" progId="Equation.KSEE3">
                  <p:embed/>
                </p:oleObj>
              </mc:Choice>
              <mc:Fallback>
                <p:oleObj name="" r:id="rId20" imgW="749300" imgH="241300" progId="Equation.KSEE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409055" y="5829300"/>
                        <a:ext cx="1525588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78859" y="1553210"/>
          <a:ext cx="139763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2" imgW="685800" imgH="241300" progId="Equation.KSEE3">
                  <p:embed/>
                </p:oleObj>
              </mc:Choice>
              <mc:Fallback>
                <p:oleObj name="" r:id="rId22" imgW="685800" imgH="241300" progId="Equation.KSEE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378859" y="1553210"/>
                        <a:ext cx="139763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36525"/>
          </a:xfrm>
        </p:spPr>
        <p:txBody>
          <a:bodyPr anchor="b"/>
          <a:p>
            <a:endParaRPr lang="zh-CN" altLang="en-US"/>
          </a:p>
        </p:txBody>
      </p:sp>
      <p:sp>
        <p:nvSpPr>
          <p:cNvPr id="77826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9600" y="536575"/>
            <a:ext cx="8056563" cy="5483225"/>
          </a:xfrm>
        </p:spPr>
        <p:txBody>
          <a:bodyPr anchor="t"/>
          <a:p>
            <a:pPr marL="0" indent="0">
              <a:buNone/>
            </a:pPr>
            <a:r>
              <a:rPr lang="zh-CN" altLang="en-US" sz="2800"/>
              <a:t>三、算法描述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初始化识别权及生成权。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for t=1 to T(</a:t>
            </a:r>
            <a:r>
              <a:rPr lang="zh-CN" altLang="en-US" sz="2800"/>
              <a:t>迭代</a:t>
            </a:r>
            <a:r>
              <a:rPr lang="en-US" altLang="zh-CN" sz="2800"/>
              <a:t>T</a:t>
            </a:r>
            <a:r>
              <a:rPr lang="zh-CN" altLang="en-US" sz="2800"/>
              <a:t>次</a:t>
            </a:r>
            <a:r>
              <a:rPr lang="en-US" altLang="zh-CN" sz="2800"/>
              <a:t>)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   for n=1 to N (</a:t>
            </a:r>
            <a:r>
              <a:rPr lang="zh-CN" altLang="en-US" sz="2800"/>
              <a:t>依次处理样本集中的每一个样本</a:t>
            </a:r>
            <a:r>
              <a:rPr lang="en-US" altLang="zh-CN" sz="2800"/>
              <a:t>)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   取出样本集中的第</a:t>
            </a:r>
            <a:r>
              <a:rPr lang="en-US" altLang="zh-CN" sz="2800"/>
              <a:t>n</a:t>
            </a:r>
            <a:r>
              <a:rPr lang="zh-CN" altLang="en-US" sz="2800"/>
              <a:t>个样本，记为</a:t>
            </a:r>
            <a:r>
              <a:rPr lang="en-US" altLang="zh-CN" sz="2800"/>
              <a:t>d</a:t>
            </a:r>
            <a:r>
              <a:rPr lang="zh-CN" altLang="en-US" sz="2800"/>
              <a:t>。   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根据识别权，用</a:t>
            </a:r>
            <a:r>
              <a:rPr lang="en-US" altLang="zh-CN" sz="2800"/>
              <a:t>d</a:t>
            </a:r>
            <a:r>
              <a:rPr lang="zh-CN" altLang="en-US" sz="2800"/>
              <a:t>随机生成一个       ，根据下式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调整生成权：                   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根据生成权随机生成一个       ，根据下式调整识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别权：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</a:t>
            </a:r>
            <a:r>
              <a:rPr lang="en-US" altLang="zh-CN" sz="2800"/>
              <a:t>end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end</a:t>
            </a:r>
            <a:endParaRPr lang="en-US" altLang="zh-CN" sz="2800"/>
          </a:p>
        </p:txBody>
      </p:sp>
      <p:graphicFrame>
        <p:nvGraphicFramePr>
          <p:cNvPr id="77827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46763" y="3246438"/>
          <a:ext cx="7302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405765" imgH="203200" progId="Equation.KSEE3">
                  <p:embed/>
                </p:oleObj>
              </mc:Choice>
              <mc:Fallback>
                <p:oleObj name="" r:id="rId1" imgW="405765" imgH="203200" progId="Equation.KSEE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46763" y="3246438"/>
                        <a:ext cx="730250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7828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8" y="3689350"/>
            <a:ext cx="3171825" cy="4381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782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87925" y="4127500"/>
          <a:ext cx="685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4" imgW="381000" imgH="241300" progId="Equation.KSEE3">
                  <p:embed/>
                </p:oleObj>
              </mc:Choice>
              <mc:Fallback>
                <p:oleObj name="" r:id="rId4" imgW="381000" imgH="241300" progId="Equation.KSEE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87925" y="4127500"/>
                        <a:ext cx="6858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7830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750" y="4638675"/>
            <a:ext cx="3051175" cy="503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pic>
        <p:nvPicPr>
          <p:cNvPr id="78850" name="内容占位符 3" descr="Rectangle: Click to edit Master text styles&#13;&#10;Second level&#13;&#10;Third level&#13;&#10;Fourth level&#13;&#10;Fifth level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4413" y="458788"/>
            <a:ext cx="6721475" cy="59404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pic>
        <p:nvPicPr>
          <p:cNvPr id="79874" name="内容占位符 3" descr="Rectangle: Click to edit Master text styles&#13;&#10;Second level&#13;&#10;Third level&#13;&#10;Fourth level&#13;&#10;Fifth level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7613" y="407988"/>
            <a:ext cx="6299200" cy="5602287"/>
          </a:xfrm>
        </p:spPr>
      </p:pic>
      <p:graphicFrame>
        <p:nvGraphicFramePr>
          <p:cNvPr id="7987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0600" y="6210300"/>
          <a:ext cx="67865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" imgW="4152900" imgH="215900" progId="Equation.KSEE3">
                  <p:embed/>
                </p:oleObj>
              </mc:Choice>
              <mc:Fallback>
                <p:oleObj name="" r:id="rId2" imgW="4152900" imgH="215900" progId="Equation.KSEE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210300"/>
                        <a:ext cx="678656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60417"/>
          <p:cNvSpPr>
            <a:spLocks noGrp="1"/>
          </p:cNvSpPr>
          <p:nvPr>
            <p:ph type="title"/>
          </p:nvPr>
        </p:nvSpPr>
        <p:spPr>
          <a:xfrm>
            <a:off x="615950" y="201613"/>
            <a:ext cx="7772400" cy="1143000"/>
          </a:xfrm>
        </p:spPr>
        <p:txBody>
          <a:bodyPr anchor="b"/>
          <a:p>
            <a:r>
              <a:rPr lang="en-US" altLang="zh-CN" dirty="0"/>
              <a:t>               </a:t>
            </a:r>
            <a:r>
              <a:rPr lang="zh-CN" altLang="en-US" dirty="0">
                <a:sym typeface="+mn-ea"/>
              </a:rPr>
              <a:t>玻尔兹曼机</a:t>
            </a:r>
            <a:endParaRPr lang="zh-CN" altLang="zh-CN" dirty="0"/>
          </a:p>
        </p:txBody>
      </p:sp>
      <p:sp>
        <p:nvSpPr>
          <p:cNvPr id="57346" name="文本占位符 60418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465138" y="1582738"/>
            <a:ext cx="8215312" cy="5087937"/>
          </a:xfrm>
        </p:spPr>
        <p:txBody>
          <a:bodyPr anchor="t"/>
          <a:p>
            <a:pPr>
              <a:buNone/>
            </a:pPr>
            <a:r>
              <a:rPr lang="zh-CN" altLang="en-US" dirty="0"/>
              <a:t>玻尔兹曼机（</a:t>
            </a:r>
            <a:r>
              <a:rPr lang="en-US" altLang="zh-CN"/>
              <a:t>Boltzmann machine</a:t>
            </a:r>
            <a:r>
              <a:rPr lang="zh-CN" altLang="en-US"/>
              <a:t>）</a:t>
            </a:r>
            <a:endParaRPr lang="en-US" altLang="zh-CN"/>
          </a:p>
          <a:p>
            <a:pPr>
              <a:buNone/>
            </a:pPr>
            <a:r>
              <a:rPr lang="zh-CN" altLang="en-US" dirty="0"/>
              <a:t>玻尔兹曼机是一个无向图概率模型，由若干单元相互连接构成（可以是任意连接）。各个单元在</a:t>
            </a:r>
            <a:r>
              <a:rPr lang="en-US" altLang="zh-CN" dirty="0"/>
              <a:t>{0,1}</a:t>
            </a:r>
            <a:r>
              <a:rPr lang="zh-CN" altLang="en-US" dirty="0"/>
              <a:t>中随机取值。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单元</a:t>
            </a:r>
            <a:r>
              <a:rPr lang="en-US" altLang="zh-CN" dirty="0"/>
              <a:t>s</a:t>
            </a:r>
            <a:r>
              <a:rPr lang="en-US" altLang="zh-CN" sz="2000" dirty="0"/>
              <a:t>i</a:t>
            </a:r>
            <a:r>
              <a:rPr lang="zh-CN" altLang="en-US" dirty="0"/>
              <a:t>及单元</a:t>
            </a:r>
            <a:r>
              <a:rPr lang="en-US" altLang="zh-CN" dirty="0"/>
              <a:t>s</a:t>
            </a:r>
            <a:r>
              <a:rPr lang="en-US" altLang="zh-CN" sz="2000" dirty="0"/>
              <a:t>j</a:t>
            </a:r>
            <a:r>
              <a:rPr lang="zh-CN" altLang="en-US" dirty="0"/>
              <a:t>之间连接的权值为</a:t>
            </a:r>
            <a:r>
              <a:rPr lang="en-US" altLang="zh-CN" dirty="0"/>
              <a:t>w</a:t>
            </a:r>
            <a:r>
              <a:rPr lang="en-US" altLang="zh-CN" sz="1400" dirty="0"/>
              <a:t>ij</a:t>
            </a:r>
            <a:r>
              <a:rPr lang="en-US" altLang="zh-CN" dirty="0"/>
              <a:t>=w</a:t>
            </a:r>
            <a:r>
              <a:rPr lang="en-US" altLang="zh-CN" sz="2000" dirty="0"/>
              <a:t>ji,    </a:t>
            </a:r>
            <a:r>
              <a:rPr lang="zh-CN" altLang="en-US" dirty="0">
                <a:sym typeface="宋体" panose="02010600030101010101" pitchFamily="2" charset="-122"/>
              </a:rPr>
              <a:t>玻尔兹曼机的状态定义为   </a:t>
            </a:r>
            <a:r>
              <a:rPr lang="en-US" altLang="zh-CN" dirty="0">
                <a:sym typeface="宋体" panose="02010600030101010101" pitchFamily="2" charset="-122"/>
              </a:rPr>
              <a:t>=(s</a:t>
            </a:r>
            <a:r>
              <a:rPr lang="en-US" altLang="zh-CN" sz="2000" dirty="0">
                <a:sym typeface="宋体" panose="02010600030101010101" pitchFamily="2" charset="-122"/>
              </a:rPr>
              <a:t>1</a:t>
            </a:r>
            <a:r>
              <a:rPr lang="en-US" altLang="zh-CN" dirty="0">
                <a:sym typeface="宋体" panose="02010600030101010101" pitchFamily="2" charset="-122"/>
              </a:rPr>
              <a:t>,s</a:t>
            </a:r>
            <a:r>
              <a:rPr lang="en-US" altLang="zh-CN" sz="2000" dirty="0">
                <a:sym typeface="宋体" panose="02010600030101010101" pitchFamily="2" charset="-122"/>
              </a:rPr>
              <a:t>2</a:t>
            </a:r>
            <a:r>
              <a:rPr lang="en-US" altLang="zh-CN" dirty="0">
                <a:sym typeface="宋体" panose="02010600030101010101" pitchFamily="2" charset="-122"/>
              </a:rPr>
              <a:t>,...,s</a:t>
            </a:r>
            <a:r>
              <a:rPr lang="en-US" altLang="zh-CN" sz="2000" dirty="0">
                <a:sym typeface="宋体" panose="02010600030101010101" pitchFamily="2" charset="-122"/>
              </a:rPr>
              <a:t>n</a:t>
            </a:r>
            <a:r>
              <a:rPr lang="en-US" altLang="zh-CN" dirty="0">
                <a:sym typeface="宋体" panose="02010600030101010101" pitchFamily="2" charset="-122"/>
              </a:rPr>
              <a:t>)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dirty="0">
                <a:sym typeface="宋体" panose="02010600030101010101" pitchFamily="2" charset="-122"/>
              </a:rPr>
              <a:t>n</a:t>
            </a:r>
            <a:r>
              <a:rPr lang="zh-CN" altLang="en-US" dirty="0">
                <a:sym typeface="宋体" panose="02010600030101010101" pitchFamily="2" charset="-122"/>
              </a:rPr>
              <a:t>为单元的数量。通常可将玻尔兹曼机中的单元分为隐单元及可视单元，此时状态向量可以表示为                 。这里</a:t>
            </a:r>
            <a:r>
              <a:rPr lang="en-US" altLang="zh-CN" dirty="0">
                <a:sym typeface="宋体" panose="02010600030101010101" pitchFamily="2" charset="-122"/>
              </a:rPr>
              <a:t>h</a:t>
            </a:r>
            <a:r>
              <a:rPr lang="zh-CN" altLang="en-US" dirty="0">
                <a:sym typeface="宋体" panose="02010600030101010101" pitchFamily="2" charset="-122"/>
              </a:rPr>
              <a:t>表示</a:t>
            </a:r>
            <a:r>
              <a:rPr lang="en-US" altLang="zh-CN" dirty="0">
                <a:sym typeface="宋体" panose="02010600030101010101" pitchFamily="2" charset="-122"/>
              </a:rPr>
              <a:t>“hidden”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dirty="0">
                <a:sym typeface="宋体" panose="02010600030101010101" pitchFamily="2" charset="-122"/>
              </a:rPr>
              <a:t>v</a:t>
            </a:r>
            <a:r>
              <a:rPr lang="zh-CN" altLang="en-US" dirty="0">
                <a:sym typeface="宋体" panose="02010600030101010101" pitchFamily="2" charset="-122"/>
              </a:rPr>
              <a:t>表示</a:t>
            </a:r>
            <a:r>
              <a:rPr lang="en-US" altLang="zh-CN" dirty="0">
                <a:sym typeface="宋体" panose="02010600030101010101" pitchFamily="2" charset="-122"/>
              </a:rPr>
              <a:t>“visible”</a:t>
            </a:r>
            <a:r>
              <a:rPr lang="zh-CN" altLang="en-US" dirty="0">
                <a:sym typeface="宋体" panose="02010600030101010101" pitchFamily="2" charset="-122"/>
              </a:rPr>
              <a:t>。参考文献</a:t>
            </a:r>
            <a:r>
              <a:rPr lang="en-US" altLang="zh-CN" dirty="0">
                <a:sym typeface="宋体" panose="02010600030101010101" pitchFamily="2" charset="-122"/>
              </a:rPr>
              <a:t>[1]</a:t>
            </a:r>
            <a:endParaRPr lang="zh-CN" altLang="en-US" dirty="0">
              <a:sym typeface="宋体" panose="02010600030101010101" pitchFamily="2" charset="-122"/>
            </a:endParaRPr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</p:txBody>
      </p:sp>
      <p:graphicFrame>
        <p:nvGraphicFramePr>
          <p:cNvPr id="57347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42097" y="4242277"/>
          <a:ext cx="43624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39700" imgH="177165" progId="Equation.KSEE3">
                  <p:embed/>
                </p:oleObj>
              </mc:Choice>
              <mc:Fallback>
                <p:oleObj name="" r:id="rId1" imgW="139700" imgH="177165" progId="Equation.KSEE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42097" y="4242277"/>
                        <a:ext cx="436245" cy="553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2013" y="5671503"/>
          <a:ext cx="19399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723900" imgH="241300" progId="Equation.KSEE3">
                  <p:embed/>
                </p:oleObj>
              </mc:Choice>
              <mc:Fallback>
                <p:oleObj name="" r:id="rId3" imgW="723900" imgH="241300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2013" y="5671503"/>
                        <a:ext cx="193992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xfrm>
            <a:off x="547688" y="330200"/>
            <a:ext cx="7772400" cy="665163"/>
          </a:xfrm>
        </p:spPr>
        <p:txBody>
          <a:bodyPr anchor="b"/>
          <a:p>
            <a:r>
              <a:rPr lang="en-US" altLang="zh-CN"/>
              <a:t>   deep belief network(DBN)</a:t>
            </a:r>
            <a:endParaRPr lang="zh-CN" altLang="en-US"/>
          </a:p>
        </p:txBody>
      </p:sp>
      <p:sp>
        <p:nvSpPr>
          <p:cNvPr id="80898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57175" y="995363"/>
            <a:ext cx="8353425" cy="4573587"/>
          </a:xfrm>
        </p:spPr>
        <p:txBody>
          <a:bodyPr anchor="t"/>
          <a:p>
            <a:pPr marL="0" indent="0">
              <a:buNone/>
            </a:pPr>
            <a:r>
              <a:rPr lang="zh-CN" altLang="en-US" sz="2800"/>
              <a:t>一、无限多层的</a:t>
            </a:r>
            <a:r>
              <a:rPr lang="en-US" altLang="zh-CN" sz="2800"/>
              <a:t>SBN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SBN:sigmoid belief network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400"/>
              <a:t>为了依据该模型随机抽取一个样本，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可选择一个足够高的层，对该层进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行随机初始化，然后将其向下传播至可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视层（</a:t>
            </a:r>
            <a:r>
              <a:rPr lang="en-US" altLang="zh-CN" sz="2400"/>
              <a:t>V</a:t>
            </a:r>
            <a:r>
              <a:rPr lang="en-US" altLang="zh-CN" sz="2000"/>
              <a:t>0</a:t>
            </a:r>
            <a:r>
              <a:rPr lang="zh-CN" altLang="en-US" sz="2400"/>
              <a:t>），即可产生一个样本。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400"/>
              <a:t>该过程可理解为</a:t>
            </a:r>
            <a:r>
              <a:rPr lang="en-US" altLang="zh-CN" sz="2400"/>
              <a:t>RBM</a:t>
            </a:r>
            <a:r>
              <a:rPr lang="zh-CN" altLang="en-US" sz="2400"/>
              <a:t>中的</a:t>
            </a:r>
            <a:r>
              <a:rPr lang="en-US" altLang="zh-CN" sz="2400"/>
              <a:t>Gibbs Sampling</a:t>
            </a:r>
            <a:r>
              <a:rPr lang="zh-CN" altLang="en-US" sz="2400"/>
              <a:t>，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对该</a:t>
            </a:r>
            <a:r>
              <a:rPr lang="en-US" altLang="zh-CN" sz="2400"/>
              <a:t>RBM</a:t>
            </a:r>
            <a:r>
              <a:rPr lang="zh-CN" altLang="en-US" sz="2400"/>
              <a:t>的状态进行随机初始化，然后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更新状态足够多次。因此该模型等价于</a:t>
            </a:r>
            <a:r>
              <a:rPr lang="en-US" altLang="zh-CN" sz="2400"/>
              <a:t>RBM</a:t>
            </a:r>
            <a:r>
              <a:rPr lang="zh-CN" altLang="en-US" sz="2400"/>
              <a:t>。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8089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3963" y="1228725"/>
            <a:ext cx="2306637" cy="5326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00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135563"/>
            <a:ext cx="5922963" cy="1627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7155"/>
          </a:xfrm>
        </p:spPr>
        <p:txBody>
          <a:bodyPr anchor="b"/>
          <a:p>
            <a:endParaRPr lang="zh-CN" altLang="en-US"/>
          </a:p>
        </p:txBody>
      </p:sp>
      <p:sp>
        <p:nvSpPr>
          <p:cNvPr id="82946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84150" y="304800"/>
            <a:ext cx="8443595" cy="6321425"/>
          </a:xfrm>
        </p:spPr>
        <p:txBody>
          <a:bodyPr anchor="t"/>
          <a:p>
            <a:pPr marL="0" indent="0">
              <a:buNone/>
            </a:pPr>
            <a:r>
              <a:rPr lang="zh-CN" altLang="en-US" sz="2400"/>
              <a:t>二、基于无限层</a:t>
            </a:r>
            <a:r>
              <a:rPr lang="en-US" altLang="zh-CN" sz="2400"/>
              <a:t>SBN</a:t>
            </a:r>
            <a:r>
              <a:rPr lang="zh-CN" altLang="en-US" sz="2400"/>
              <a:t>逐层训练</a:t>
            </a:r>
            <a:r>
              <a:rPr lang="en-US" altLang="zh-CN" sz="2400"/>
              <a:t>RBM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算法描述：训练集为</a:t>
            </a:r>
            <a:r>
              <a:rPr lang="en-US" altLang="zh-CN" sz="2400"/>
              <a:t>D1={...v</a:t>
            </a:r>
            <a:r>
              <a:rPr lang="en-US" altLang="zh-CN" sz="2000"/>
              <a:t>i</a:t>
            </a:r>
            <a:r>
              <a:rPr lang="en-US" altLang="zh-CN" sz="2400"/>
              <a:t>....}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、限定</a:t>
            </a:r>
            <a:r>
              <a:rPr lang="en-US" altLang="zh-CN" sz="2400"/>
              <a:t>w</a:t>
            </a:r>
            <a:r>
              <a:rPr lang="en-US" altLang="zh-CN" sz="1800"/>
              <a:t>3</a:t>
            </a:r>
            <a:r>
              <a:rPr lang="en-US" altLang="zh-CN" sz="2400"/>
              <a:t>=w</a:t>
            </a:r>
            <a:r>
              <a:rPr lang="en-US" altLang="zh-CN" sz="1800"/>
              <a:t>2</a:t>
            </a:r>
            <a:r>
              <a:rPr lang="en-US" altLang="zh-CN" sz="2400"/>
              <a:t>=w</a:t>
            </a:r>
            <a:r>
              <a:rPr lang="en-US" altLang="zh-CN" sz="1800"/>
              <a:t>1</a:t>
            </a:r>
            <a:r>
              <a:rPr lang="en-US" altLang="zh-CN" sz="2400"/>
              <a:t>=w</a:t>
            </a:r>
            <a:r>
              <a:rPr lang="en-US" altLang="zh-CN" sz="1800"/>
              <a:t>0</a:t>
            </a:r>
            <a:r>
              <a:rPr lang="zh-CN" altLang="en-US" sz="2400"/>
              <a:t>，在此条件下根据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样本集</a:t>
            </a:r>
            <a:r>
              <a:rPr lang="en-US" altLang="zh-CN" sz="2400"/>
              <a:t>D1</a:t>
            </a:r>
            <a:r>
              <a:rPr lang="zh-CN" altLang="en-US" sz="2400"/>
              <a:t>训练</a:t>
            </a:r>
            <a:r>
              <a:rPr lang="en-US" altLang="zh-CN" sz="2400"/>
              <a:t>w</a:t>
            </a:r>
            <a:r>
              <a:rPr lang="en-US" altLang="zh-CN" sz="1800"/>
              <a:t>0</a:t>
            </a:r>
            <a:r>
              <a:rPr lang="zh-CN" altLang="en-US" sz="2400"/>
              <a:t>。此时左图等价于一个无限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SBN</a:t>
            </a:r>
            <a:r>
              <a:rPr lang="zh-CN" altLang="en-US" sz="2400"/>
              <a:t>，故学习问题等价于训练一个</a:t>
            </a:r>
            <a:r>
              <a:rPr lang="en-US" altLang="zh-CN" sz="2400"/>
              <a:t>RBM</a:t>
            </a:r>
            <a:r>
              <a:rPr lang="zh-CN" altLang="en-US" sz="2400"/>
              <a:t>。记为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RBM1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lang="zh-CN" altLang="en-US" sz="2400"/>
              <a:t>、在</a:t>
            </a:r>
            <a:r>
              <a:rPr lang="en-US" altLang="zh-CN" sz="2400"/>
              <a:t>RBM1</a:t>
            </a:r>
            <a:r>
              <a:rPr lang="zh-CN" altLang="en-US" sz="2400"/>
              <a:t>训练完成后，利用     将样本集</a:t>
            </a:r>
            <a:r>
              <a:rPr lang="en-US" altLang="zh-CN" sz="2400"/>
              <a:t>D1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变换为</a:t>
            </a:r>
            <a:r>
              <a:rPr lang="en-US" altLang="zh-CN" sz="2400"/>
              <a:t>D2={..T(v</a:t>
            </a:r>
            <a:r>
              <a:rPr lang="en-US" altLang="zh-CN" sz="1800"/>
              <a:t>i</a:t>
            </a:r>
            <a:r>
              <a:rPr lang="en-US" altLang="zh-CN" sz="2400"/>
              <a:t>)..}</a:t>
            </a:r>
            <a:r>
              <a:rPr lang="zh-CN" altLang="en-US" sz="2400"/>
              <a:t>。</a:t>
            </a:r>
            <a:r>
              <a:rPr lang="en-US" altLang="zh-CN" sz="2400"/>
              <a:t>T(v</a:t>
            </a:r>
            <a:r>
              <a:rPr lang="en-US" altLang="zh-CN" sz="1800"/>
              <a:t>i</a:t>
            </a:r>
            <a:r>
              <a:rPr lang="en-US" altLang="zh-CN" sz="2400"/>
              <a:t>)</a:t>
            </a:r>
            <a:r>
              <a:rPr lang="zh-CN" altLang="en-US" sz="2400"/>
              <a:t>表示变换后的</a:t>
            </a:r>
            <a:r>
              <a:rPr lang="en-US" altLang="zh-CN" sz="2400"/>
              <a:t>v</a:t>
            </a:r>
            <a:r>
              <a:rPr lang="en-US" altLang="zh-CN" sz="1800"/>
              <a:t>i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一种简单的方式是根据</a:t>
            </a:r>
            <a:r>
              <a:rPr lang="en-US" altLang="zh-CN" sz="2400"/>
              <a:t>Q(h</a:t>
            </a:r>
            <a:r>
              <a:rPr lang="en-US" altLang="zh-CN" sz="1800"/>
              <a:t>0</a:t>
            </a:r>
            <a:r>
              <a:rPr lang="en-US" altLang="zh-CN" sz="2400"/>
              <a:t>|v</a:t>
            </a:r>
            <a:r>
              <a:rPr lang="en-US" altLang="zh-CN" sz="1800"/>
              <a:t>i</a:t>
            </a:r>
            <a:r>
              <a:rPr lang="en-US" altLang="zh-CN" sz="2400"/>
              <a:t>)</a:t>
            </a:r>
            <a:r>
              <a:rPr lang="zh-CN" altLang="en-US" sz="2400"/>
              <a:t>随机抽样得到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T(vi)</a:t>
            </a:r>
            <a:r>
              <a:rPr lang="zh-CN" altLang="en-US" sz="2400">
                <a:sym typeface="+mn-ea"/>
              </a:rPr>
              <a:t>。注意此时有</a:t>
            </a:r>
            <a:r>
              <a:rPr lang="en-US" altLang="zh-CN" sz="2400">
                <a:sym typeface="+mn-ea"/>
              </a:rPr>
              <a:t>w</a:t>
            </a:r>
            <a:r>
              <a:rPr lang="en-US" altLang="zh-CN" sz="18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=w</a:t>
            </a:r>
            <a:r>
              <a:rPr lang="en-US" altLang="zh-CN" sz="18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=w</a:t>
            </a:r>
            <a:r>
              <a:rPr lang="en-US" altLang="zh-CN" sz="1800">
                <a:sym typeface="+mn-ea"/>
              </a:rPr>
              <a:t>1</a:t>
            </a:r>
            <a:r>
              <a:rPr lang="en-US" altLang="zh-CN" sz="2400">
                <a:sym typeface="+mn-ea"/>
              </a:rPr>
              <a:t>=w</a:t>
            </a:r>
            <a:r>
              <a:rPr lang="en-US" altLang="zh-CN" sz="18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、固定</a:t>
            </a:r>
            <a:r>
              <a:rPr lang="en-US" altLang="zh-CN" sz="2400">
                <a:sym typeface="+mn-ea"/>
              </a:rPr>
              <a:t>w</a:t>
            </a:r>
            <a:r>
              <a:rPr lang="en-US" altLang="zh-CN" sz="18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不变，在</a:t>
            </a:r>
            <a:r>
              <a:rPr lang="en-US" altLang="zh-CN" sz="2400">
                <a:sym typeface="+mn-ea"/>
              </a:rPr>
              <a:t>w</a:t>
            </a:r>
            <a:r>
              <a:rPr lang="en-US" altLang="zh-CN" sz="18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=w</a:t>
            </a:r>
            <a:r>
              <a:rPr lang="en-US" altLang="zh-CN" sz="18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=w</a:t>
            </a:r>
            <a:r>
              <a:rPr lang="en-US" altLang="zh-CN" sz="18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的条件下，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根据</a:t>
            </a:r>
            <a:r>
              <a:rPr lang="en-US" altLang="zh-CN" sz="2400">
                <a:sym typeface="+mn-ea"/>
              </a:rPr>
              <a:t>D2</a:t>
            </a:r>
            <a:r>
              <a:rPr lang="zh-CN" altLang="en-US" sz="2400">
                <a:sym typeface="+mn-ea"/>
              </a:rPr>
              <a:t>训练</a:t>
            </a:r>
            <a:r>
              <a:rPr lang="en-US" altLang="zh-CN" sz="2400">
                <a:sym typeface="+mn-ea"/>
              </a:rPr>
              <a:t>W</a:t>
            </a:r>
            <a:r>
              <a:rPr lang="en-US" altLang="zh-CN" sz="18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，即训练</a:t>
            </a:r>
            <a:r>
              <a:rPr lang="en-US" altLang="zh-CN" sz="2400">
                <a:sym typeface="+mn-ea"/>
              </a:rPr>
              <a:t>RBM2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、根据    将</a:t>
            </a:r>
            <a:r>
              <a:rPr lang="en-US" altLang="zh-CN" sz="2400">
                <a:sym typeface="+mn-ea"/>
              </a:rPr>
              <a:t>D2</a:t>
            </a:r>
            <a:r>
              <a:rPr lang="zh-CN" altLang="en-US" sz="2400">
                <a:sym typeface="+mn-ea"/>
              </a:rPr>
              <a:t>变换为</a:t>
            </a:r>
            <a:r>
              <a:rPr lang="en-US" altLang="zh-CN" sz="2400">
                <a:sym typeface="+mn-ea"/>
              </a:rPr>
              <a:t>D3</a:t>
            </a:r>
            <a:r>
              <a:rPr lang="zh-CN" altLang="en-US" sz="2400">
                <a:sym typeface="+mn-ea"/>
              </a:rPr>
              <a:t>，然后固定</a:t>
            </a:r>
            <a:r>
              <a:rPr lang="en-US" altLang="zh-CN" sz="2400">
                <a:sym typeface="+mn-ea"/>
              </a:rPr>
              <a:t>W</a:t>
            </a:r>
            <a:r>
              <a:rPr lang="en-US" altLang="zh-CN" sz="18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W</a:t>
            </a:r>
            <a:r>
              <a:rPr lang="en-US" altLang="zh-CN" sz="1800">
                <a:sym typeface="+mn-ea"/>
              </a:rPr>
              <a:t>0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不变，在</a:t>
            </a:r>
            <a:r>
              <a:rPr lang="en-US" altLang="zh-CN" sz="2400">
                <a:sym typeface="+mn-ea"/>
              </a:rPr>
              <a:t>w</a:t>
            </a:r>
            <a:r>
              <a:rPr lang="en-US" altLang="zh-CN" sz="18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=w</a:t>
            </a:r>
            <a:r>
              <a:rPr lang="en-US" altLang="zh-CN" sz="18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的条件下，根据</a:t>
            </a:r>
            <a:r>
              <a:rPr lang="en-US" altLang="zh-CN" sz="2400">
                <a:sym typeface="+mn-ea"/>
              </a:rPr>
              <a:t>D3</a:t>
            </a:r>
            <a:r>
              <a:rPr lang="zh-CN" altLang="en-US" sz="2400">
                <a:sym typeface="+mn-ea"/>
              </a:rPr>
              <a:t>训练</a:t>
            </a:r>
            <a:r>
              <a:rPr lang="en-US" altLang="zh-CN" sz="2400">
                <a:sym typeface="+mn-ea"/>
              </a:rPr>
              <a:t>w</a:t>
            </a:r>
            <a:r>
              <a:rPr lang="en-US" altLang="zh-CN" sz="18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即训练</a:t>
            </a:r>
            <a:r>
              <a:rPr lang="en-US" altLang="zh-CN" sz="2400">
                <a:sym typeface="+mn-ea"/>
              </a:rPr>
              <a:t>RBM3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、将</a:t>
            </a:r>
            <a:r>
              <a:rPr lang="en-US" altLang="zh-CN" sz="2400">
                <a:sym typeface="+mn-ea"/>
              </a:rPr>
              <a:t>D3</a:t>
            </a:r>
            <a:r>
              <a:rPr lang="zh-CN" altLang="en-US" sz="2400">
                <a:sym typeface="+mn-ea"/>
              </a:rPr>
              <a:t>变换为</a:t>
            </a:r>
            <a:r>
              <a:rPr lang="en-US" altLang="zh-CN" sz="2400">
                <a:sym typeface="+mn-ea"/>
              </a:rPr>
              <a:t>D4</a:t>
            </a:r>
            <a:r>
              <a:rPr lang="zh-CN" altLang="en-US" sz="2400">
                <a:sym typeface="+mn-ea"/>
              </a:rPr>
              <a:t>，根据</a:t>
            </a:r>
            <a:r>
              <a:rPr lang="en-US" altLang="zh-CN" sz="2400">
                <a:sym typeface="+mn-ea"/>
              </a:rPr>
              <a:t>D4</a:t>
            </a:r>
            <a:r>
              <a:rPr lang="zh-CN" altLang="en-US" sz="2400">
                <a:sym typeface="+mn-ea"/>
              </a:rPr>
              <a:t>训练</a:t>
            </a:r>
            <a:r>
              <a:rPr lang="en-US" altLang="zh-CN" sz="2400">
                <a:sym typeface="+mn-ea"/>
              </a:rPr>
              <a:t>RBM4</a:t>
            </a:r>
            <a:r>
              <a:rPr lang="zh-CN" altLang="en-US" sz="2400">
                <a:sym typeface="+mn-ea"/>
              </a:rPr>
              <a:t>，得到</a:t>
            </a:r>
            <a:r>
              <a:rPr lang="en-US" altLang="zh-CN" sz="2400">
                <a:sym typeface="+mn-ea"/>
              </a:rPr>
              <a:t>w</a:t>
            </a:r>
            <a:r>
              <a:rPr lang="en-US" altLang="zh-CN" sz="18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0" y="195580"/>
            <a:ext cx="2561590" cy="543814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03395" y="3016885"/>
          <a:ext cx="38481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41300" imgH="241300" progId="Equation.KSEE3">
                  <p:embed/>
                </p:oleObj>
              </mc:Choice>
              <mc:Fallback>
                <p:oleObj name="" r:id="rId2" imgW="241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03395" y="3016885"/>
                        <a:ext cx="384810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2395" y="5633403"/>
          <a:ext cx="38481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241300" imgH="228600" progId="Equation.KSEE3">
                  <p:embed/>
                </p:oleObj>
              </mc:Choice>
              <mc:Fallback>
                <p:oleObj name="" r:id="rId4" imgW="241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2395" y="5633403"/>
                        <a:ext cx="38481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00" y="85090"/>
            <a:ext cx="7772400" cy="109220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354965"/>
            <a:ext cx="8691880" cy="6346825"/>
          </a:xfrm>
        </p:spPr>
        <p:txBody>
          <a:bodyPr/>
          <a:p>
            <a:pPr marL="0" indent="0">
              <a:buNone/>
            </a:pPr>
            <a:r>
              <a:rPr lang="zh-CN" altLang="en-US" sz="2800"/>
              <a:t>三、</a:t>
            </a:r>
            <a:r>
              <a:rPr lang="en-US" altLang="zh-CN" sz="2800"/>
              <a:t>up-down</a:t>
            </a:r>
            <a:r>
              <a:rPr lang="zh-CN" altLang="en-US" sz="2800"/>
              <a:t>算法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up-down</a:t>
            </a:r>
            <a:r>
              <a:rPr lang="zh-CN" altLang="en-US" sz="2800">
                <a:sym typeface="+mn-ea"/>
              </a:rPr>
              <a:t>算法本质上是</a:t>
            </a:r>
            <a:r>
              <a:rPr lang="en-US" altLang="zh-CN" sz="2800">
                <a:sym typeface="+mn-ea"/>
              </a:rPr>
              <a:t>wake-sleep</a:t>
            </a:r>
            <a:r>
              <a:rPr lang="zh-CN" altLang="en-US" sz="2800">
                <a:sym typeface="+mn-ea"/>
              </a:rPr>
              <a:t>算法，在逐层训练各个</a:t>
            </a:r>
            <a:r>
              <a:rPr lang="en-US" altLang="zh-CN" sz="2800">
                <a:sym typeface="+mn-ea"/>
              </a:rPr>
              <a:t>RBM</a:t>
            </a:r>
            <a:r>
              <a:rPr lang="zh-CN" altLang="en-US" sz="2800">
                <a:sym typeface="+mn-ea"/>
              </a:rPr>
              <a:t>以后，用以对网络的权系数作进一步的优化。网络包括生成权、识别权、及顶层</a:t>
            </a:r>
            <a:r>
              <a:rPr lang="en-US" altLang="zh-CN" sz="2800">
                <a:sym typeface="+mn-ea"/>
              </a:rPr>
              <a:t>RBM</a:t>
            </a:r>
            <a:r>
              <a:rPr lang="zh-CN" altLang="en-US" sz="2800">
                <a:sym typeface="+mn-ea"/>
              </a:rPr>
              <a:t>的权。在算法开始以前，首先将识别权初始化为生成权。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up-pass</a:t>
            </a: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Wake-phase</a:t>
            </a:r>
            <a:r>
              <a:rPr lang="zh-CN" altLang="en-US" sz="2800">
                <a:sym typeface="+mn-ea"/>
              </a:rPr>
              <a:t>）</a:t>
            </a:r>
            <a:endParaRPr lang="en-US" altLang="zh-CN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、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对于给定的样本</a:t>
            </a:r>
            <a:r>
              <a:rPr lang="en-US" altLang="zh-CN" sz="2800">
                <a:sym typeface="+mn-ea"/>
              </a:rPr>
              <a:t>d</a:t>
            </a:r>
            <a:r>
              <a:rPr lang="zh-CN" altLang="en-US" sz="2800">
                <a:sym typeface="+mn-ea"/>
              </a:rPr>
              <a:t>，利用识别权逐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层生成上面各隐层的状态，顶层除外。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、根据上面生成的各隐层的状态，采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用原</a:t>
            </a:r>
            <a:r>
              <a:rPr lang="en-US" altLang="zh-CN" sz="2800">
                <a:sym typeface="+mn-ea"/>
              </a:rPr>
              <a:t>wake-sleep</a:t>
            </a:r>
            <a:r>
              <a:rPr lang="zh-CN" altLang="en-US" sz="2800">
                <a:sym typeface="+mn-ea"/>
              </a:rPr>
              <a:t>算法中生成权的更新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公式</a:t>
            </a:r>
            <a:r>
              <a:rPr lang="zh-CN" altLang="en-US" sz="2800">
                <a:sym typeface="+mn-ea"/>
              </a:rPr>
              <a:t>调整生成权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、根据上面生成的次顶层的状态，训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练顶层</a:t>
            </a:r>
            <a:r>
              <a:rPr lang="en-US" altLang="zh-CN" sz="2800">
                <a:sym typeface="+mn-ea"/>
              </a:rPr>
              <a:t>RBM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5160" y="2219325"/>
            <a:ext cx="1846580" cy="39204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316865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105" y="304800"/>
            <a:ext cx="7772400" cy="5689600"/>
          </a:xfrm>
        </p:spPr>
        <p:txBody>
          <a:bodyPr/>
          <a:p>
            <a:pPr marL="0" indent="0">
              <a:buNone/>
            </a:pPr>
            <a:r>
              <a:rPr lang="en-US" altLang="zh-CN" sz="2800"/>
              <a:t>down-pass(sleep phase)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、根据顶层</a:t>
            </a:r>
            <a:r>
              <a:rPr lang="en-US" altLang="zh-CN" sz="2800"/>
              <a:t>RBM</a:t>
            </a:r>
            <a:r>
              <a:rPr lang="zh-CN" altLang="en-US" sz="2800"/>
              <a:t>，采用</a:t>
            </a:r>
            <a:r>
              <a:rPr lang="en-US" altLang="zh-CN" sz="2800"/>
              <a:t>Gibbs sampling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随机采样，得到一个顶层及次顶层的状态。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、利用生成权将上面得到的次顶层状态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向下传递，直至到达可视层。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3</a:t>
            </a:r>
            <a:r>
              <a:rPr lang="zh-CN" altLang="en-US" sz="2800"/>
              <a:t>、利用上面得到的各层的状态（可视层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至次顶层）优化识别权。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根据顶层</a:t>
            </a:r>
            <a:r>
              <a:rPr lang="en-US" altLang="zh-CN" sz="2800"/>
              <a:t>RBM</a:t>
            </a:r>
            <a:r>
              <a:rPr lang="zh-CN" altLang="en-US" sz="2800"/>
              <a:t>进行采样的两种方式： 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、随机初始化</a:t>
            </a:r>
            <a:r>
              <a:rPr lang="en-US" altLang="zh-CN" sz="2800"/>
              <a:t>RBM</a:t>
            </a:r>
            <a:r>
              <a:rPr lang="zh-CN" altLang="en-US" sz="2800"/>
              <a:t>的状态，然后运行足够多次的迭代，直至稳定状态。</a:t>
            </a:r>
            <a:r>
              <a:rPr lang="en-US" altLang="zh-CN" sz="2800"/>
              <a:t>2</a:t>
            </a:r>
            <a:r>
              <a:rPr lang="zh-CN" altLang="en-US" sz="2800"/>
              <a:t>、根据样本</a:t>
            </a:r>
            <a:r>
              <a:rPr lang="en-US" altLang="zh-CN" sz="2800"/>
              <a:t>d</a:t>
            </a:r>
            <a:r>
              <a:rPr lang="zh-CN" altLang="en-US" sz="2800"/>
              <a:t>向上生成顶层</a:t>
            </a:r>
            <a:r>
              <a:rPr lang="en-US" altLang="zh-CN" sz="2800"/>
              <a:t>RBM</a:t>
            </a:r>
            <a:r>
              <a:rPr lang="zh-CN" altLang="en-US" sz="2800"/>
              <a:t>的状态，然后运行若干步迭代。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2615" y="939165"/>
            <a:ext cx="1846580" cy="39204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304165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35" y="608965"/>
            <a:ext cx="8254365" cy="5935345"/>
          </a:xfrm>
        </p:spPr>
        <p:txBody>
          <a:bodyPr/>
          <a:p>
            <a:pPr marL="0" indent="0">
              <a:buNone/>
            </a:pPr>
            <a:r>
              <a:rPr lang="zh-CN" altLang="en-US" sz="2800"/>
              <a:t>四、</a:t>
            </a:r>
            <a:r>
              <a:rPr lang="en-US" altLang="zh-CN" sz="2800"/>
              <a:t>mnist</a:t>
            </a:r>
            <a:r>
              <a:rPr lang="zh-CN" altLang="en-US" sz="2800"/>
              <a:t>数据集结果</a:t>
            </a:r>
            <a:endParaRPr lang="zh-CN" altLang="en-US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mnist: </a:t>
            </a:r>
            <a:r>
              <a:rPr lang="zh-CN" altLang="en-US" sz="2800"/>
              <a:t>训练集</a:t>
            </a:r>
            <a:r>
              <a:rPr lang="en-US" altLang="zh-CN" sz="2800"/>
              <a:t>6</a:t>
            </a:r>
            <a:r>
              <a:rPr lang="zh-CN" altLang="en-US" sz="2800"/>
              <a:t>万，测试集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万，网络输入包括</a:t>
            </a:r>
            <a:r>
              <a:rPr lang="en-US" altLang="zh-CN" sz="2800"/>
              <a:t>image 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及其类标。该网络在测试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集上正确率：</a:t>
            </a:r>
            <a:r>
              <a:rPr lang="en-US" altLang="zh-CN" sz="2800"/>
              <a:t>1.25%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0090" y="66675"/>
            <a:ext cx="4427855" cy="4306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" y="3946525"/>
            <a:ext cx="6930390" cy="27654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0130" y="428625"/>
            <a:ext cx="6127750" cy="6000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265" y="202565"/>
            <a:ext cx="7772400" cy="586740"/>
          </a:xfrm>
        </p:spPr>
        <p:txBody>
          <a:bodyPr/>
          <a:p>
            <a:r>
              <a:rPr lang="en-US" altLang="zh-CN"/>
              <a:t>       deep auto encoder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2675" y="789305"/>
            <a:ext cx="6257925" cy="60210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498475"/>
          </a:xfrm>
        </p:spPr>
        <p:txBody>
          <a:bodyPr/>
          <a:p>
            <a:r>
              <a:rPr lang="en-US" altLang="zh-CN"/>
              <a:t>         </a:t>
            </a:r>
            <a:r>
              <a:rPr lang="zh-CN" altLang="en-US"/>
              <a:t>深度卷积网络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490" y="975360"/>
            <a:ext cx="8718550" cy="51117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7155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760" y="1002030"/>
            <a:ext cx="7999095" cy="508254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参考文献：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[1]</a:t>
            </a:r>
            <a:r>
              <a:rPr lang="zh-CN" altLang="en-US" sz="2400"/>
              <a:t>connectionist learning of belief networks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[2]</a:t>
            </a:r>
            <a:r>
              <a:rPr lang="zh-CN" altLang="en-US" sz="2400"/>
              <a:t>Training Products of Experts by Minimizing constrastive divergence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[3]</a:t>
            </a:r>
            <a:r>
              <a:rPr lang="zh-CN" altLang="en-US" sz="2400">
                <a:sym typeface="+mn-ea"/>
              </a:rPr>
              <a:t>The wake-sleep algorithm for unsupervised neural networks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[4]</a:t>
            </a:r>
            <a:r>
              <a:rPr lang="zh-CN" altLang="en-US" sz="2400"/>
              <a:t>A fast learning algorithm for deep belief nets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[5]</a:t>
            </a:r>
            <a:r>
              <a:rPr lang="zh-CN" altLang="en-US" sz="2400"/>
              <a:t>Reducing the  Dimensionality of Data with Neural Networks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[6]</a:t>
            </a:r>
            <a:r>
              <a:rPr lang="zh-CN" altLang="en-US" sz="2400"/>
              <a:t>Visualizing and Understanding Convolutional Networks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685800" y="-585787"/>
            <a:ext cx="7772400" cy="1143000"/>
          </a:xfrm>
        </p:spPr>
        <p:txBody>
          <a:bodyPr anchor="b"/>
          <a:p>
            <a:endParaRPr lang="en-US" altLang="zh-CN"/>
          </a:p>
        </p:txBody>
      </p:sp>
      <p:sp>
        <p:nvSpPr>
          <p:cNvPr id="58370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25500" y="557213"/>
            <a:ext cx="7772400" cy="4114800"/>
          </a:xfrm>
        </p:spPr>
        <p:txBody>
          <a:bodyPr anchor="t"/>
          <a:p>
            <a:pPr marL="0" indent="0">
              <a:buNone/>
            </a:pPr>
            <a:r>
              <a:rPr lang="zh-CN" altLang="en-US"/>
              <a:t>能量的定义：</a:t>
            </a:r>
            <a:endParaRPr lang="zh-CN" altLang="en-US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ym typeface="宋体" panose="02010600030101010101" pitchFamily="2" charset="-122"/>
              </a:rPr>
              <a:t>概率分布（</a:t>
            </a:r>
            <a:r>
              <a:rPr lang="en-US" altLang="zh-CN" dirty="0">
                <a:sym typeface="宋体" panose="02010600030101010101" pitchFamily="2" charset="-122"/>
              </a:rPr>
              <a:t>Boltzmann distribution</a:t>
            </a:r>
            <a:r>
              <a:rPr lang="zh-CN" altLang="en-US" dirty="0">
                <a:sym typeface="宋体" panose="02010600030101010101" pitchFamily="2" charset="-122"/>
              </a:rPr>
              <a:t>）</a:t>
            </a:r>
            <a:r>
              <a:rPr lang="en-US" altLang="zh-CN" dirty="0">
                <a:sym typeface="宋体" panose="02010600030101010101" pitchFamily="2" charset="-122"/>
              </a:rPr>
              <a:t>:</a:t>
            </a:r>
            <a:endParaRPr lang="zh-CN" altLang="en-US" dirty="0"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式中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称为</a:t>
            </a:r>
            <a:r>
              <a:rPr lang="en-US" altLang="zh-CN">
                <a:sym typeface="+mn-ea"/>
              </a:rPr>
              <a:t>partition function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837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8123" y="3119755"/>
            <a:ext cx="5045075" cy="619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4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05" y="5768975"/>
            <a:ext cx="3248025" cy="839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6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53" y="3962083"/>
            <a:ext cx="4894262" cy="1049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7348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6706" y="1196023"/>
          <a:ext cx="3063240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4" imgW="1143000" imgH="355600" progId="Equation.KSEE3">
                  <p:embed/>
                </p:oleObj>
              </mc:Choice>
              <mc:Fallback>
                <p:oleObj name="" r:id="rId4" imgW="1143000" imgH="355600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6706" y="1196023"/>
                        <a:ext cx="3063240" cy="955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5800" y="793750"/>
            <a:ext cx="7772400" cy="5857875"/>
          </a:xfrm>
        </p:spPr>
        <p:txBody>
          <a:bodyPr anchor="t"/>
          <a:p>
            <a:pPr marL="0" indent="0">
              <a:buNone/>
            </a:pPr>
            <a:r>
              <a:rPr lang="zh-CN" altLang="en-US" dirty="0">
                <a:sym typeface="宋体" panose="02010600030101010101" pitchFamily="2" charset="-122"/>
              </a:rPr>
              <a:t>玻尔兹曼机中的</a:t>
            </a:r>
            <a:r>
              <a:rPr lang="en-US" altLang="zh-CN" dirty="0">
                <a:sym typeface="宋体" panose="02010600030101010101" pitchFamily="2" charset="-122"/>
              </a:rPr>
              <a:t>Gibbs</a:t>
            </a:r>
            <a:r>
              <a:rPr lang="zh-CN" altLang="en-US" dirty="0">
                <a:sym typeface="宋体" panose="02010600030101010101" pitchFamily="2" charset="-122"/>
              </a:rPr>
              <a:t>采样：</a:t>
            </a:r>
            <a:endParaRPr lang="zh-CN" altLang="en-US" dirty="0"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ym typeface="宋体" panose="02010600030101010101" pitchFamily="2" charset="-122"/>
              </a:rPr>
              <a:t>式中</a:t>
            </a:r>
            <a:endParaRPr lang="zh-CN" altLang="en-US" dirty="0"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ym typeface="宋体" panose="02010600030101010101" pitchFamily="2" charset="-122"/>
              </a:rPr>
              <a:t>                        </a:t>
            </a:r>
            <a:endParaRPr lang="zh-CN" altLang="en-US" dirty="0"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ym typeface="宋体" panose="02010600030101010101" pitchFamily="2" charset="-122"/>
              </a:rPr>
              <a:t>      对于一个任意给定的初始状态   ，依据上述</a:t>
            </a:r>
            <a:r>
              <a:rPr lang="en-US" altLang="zh-CN" dirty="0">
                <a:sym typeface="宋体" panose="02010600030101010101" pitchFamily="2" charset="-122"/>
              </a:rPr>
              <a:t>Gibbs</a:t>
            </a:r>
            <a:r>
              <a:rPr lang="zh-CN" altLang="en-US" dirty="0">
                <a:sym typeface="宋体" panose="02010600030101010101" pitchFamily="2" charset="-122"/>
              </a:rPr>
              <a:t>采样公式，依次更新每一个单元的状态（通过随机采样进行更新），当更新次数足够多时，所得的状态向量   是一个来自</a:t>
            </a:r>
            <a:r>
              <a:rPr lang="en-US" altLang="zh-CN" dirty="0">
                <a:sym typeface="宋体" panose="02010600030101010101" pitchFamily="2" charset="-122"/>
              </a:rPr>
              <a:t>Boltzmann distribution </a:t>
            </a:r>
            <a:r>
              <a:rPr lang="zh-CN" altLang="en-US" dirty="0">
                <a:sym typeface="宋体" panose="02010600030101010101" pitchFamily="2" charset="-122"/>
              </a:rPr>
              <a:t>的采样。      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graphicFrame>
        <p:nvGraphicFramePr>
          <p:cNvPr id="5939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26250" y="3721100"/>
          <a:ext cx="438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39700" imgH="177165" progId="Equation.KSEE3">
                  <p:embed/>
                </p:oleObj>
              </mc:Choice>
              <mc:Fallback>
                <p:oleObj name="" r:id="rId1" imgW="139700" imgH="177165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26250" y="3721100"/>
                        <a:ext cx="43815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64400" y="5210810"/>
          <a:ext cx="4365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39700" imgH="177165" progId="Equation.KSEE3">
                  <p:embed/>
                </p:oleObj>
              </mc:Choice>
              <mc:Fallback>
                <p:oleObj name="" r:id="rId3" imgW="139700" imgH="177165" progId="Equation.KSEE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64400" y="5210810"/>
                        <a:ext cx="436563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780" y="2948305"/>
          <a:ext cx="3263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4" imgW="1320165" imgH="203200" progId="Equation.KSEE3">
                  <p:embed/>
                </p:oleObj>
              </mc:Choice>
              <mc:Fallback>
                <p:oleObj name="" r:id="rId4" imgW="1320165" imgH="203200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0780" y="2948305"/>
                        <a:ext cx="32639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7330" y="1424940"/>
          <a:ext cx="576707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6" imgW="2387600" imgH="482600" progId="Equation.KSEE3">
                  <p:embed/>
                </p:oleObj>
              </mc:Choice>
              <mc:Fallback>
                <p:oleObj name="" r:id="rId6" imgW="2387600" imgH="482600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7330" y="1424940"/>
                        <a:ext cx="576707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01053" y="315278"/>
            <a:ext cx="7772400" cy="4114800"/>
          </a:xfrm>
        </p:spPr>
        <p:txBody>
          <a:bodyPr anchor="t"/>
          <a:p>
            <a:pPr marL="0" indent="0">
              <a:buNone/>
            </a:pPr>
            <a:r>
              <a:rPr lang="zh-CN" altLang="en-US"/>
              <a:t>权系数的学习：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式中 </a:t>
            </a:r>
            <a:r>
              <a:rPr lang="en-US" altLang="zh-CN"/>
              <a:t>T</a:t>
            </a:r>
            <a:r>
              <a:rPr lang="zh-CN" altLang="en-US"/>
              <a:t>为训练集，</a:t>
            </a:r>
            <a:r>
              <a:rPr lang="en-US" altLang="zh-CN"/>
              <a:t>L</a:t>
            </a:r>
            <a:r>
              <a:rPr lang="zh-CN" altLang="en-US"/>
              <a:t>为优化目标。学习的目的针对样本集</a:t>
            </a:r>
            <a:r>
              <a:rPr lang="en-US" altLang="zh-CN"/>
              <a:t>T</a:t>
            </a:r>
            <a:r>
              <a:rPr lang="zh-CN" altLang="en-US"/>
              <a:t>调整网络的权值，使目标</a:t>
            </a:r>
            <a:r>
              <a:rPr lang="en-US" altLang="zh-CN"/>
              <a:t>L</a:t>
            </a:r>
            <a:r>
              <a:rPr lang="zh-CN" altLang="en-US"/>
              <a:t>尽可能变大，即通过最大似然准则确定网络的权值。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041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128" y="947103"/>
            <a:ext cx="6099175" cy="8318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7348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81825" y="3343275"/>
          <a:ext cx="1785620" cy="59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723900" imgH="241300" progId="Equation.KSEE3">
                  <p:embed/>
                </p:oleObj>
              </mc:Choice>
              <mc:Fallback>
                <p:oleObj name="" r:id="rId2" imgW="723900" imgH="241300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81825" y="3343275"/>
                        <a:ext cx="1785620" cy="596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20"/>
          <p:cNvSpPr/>
          <p:nvPr/>
        </p:nvSpPr>
        <p:spPr>
          <a:xfrm>
            <a:off x="6815455" y="3197860"/>
            <a:ext cx="2118360" cy="886460"/>
          </a:xfrm>
          <a:prstGeom prst="rect">
            <a:avLst/>
          </a:prstGeom>
          <a:noFill/>
          <a:ln w="952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just"/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8373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0" y="2703195"/>
            <a:ext cx="4507230" cy="5530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6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500" y="3464560"/>
            <a:ext cx="4506595" cy="96583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4095" y="1866265"/>
          <a:ext cx="2685415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1143000" imgH="355600" progId="Equation.KSEE3">
                  <p:embed/>
                </p:oleObj>
              </mc:Choice>
              <mc:Fallback>
                <p:oleObj name="" r:id="rId6" imgW="1143000" imgH="355600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4095" y="1866265"/>
                        <a:ext cx="2685415" cy="836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17550"/>
          </a:xfrm>
        </p:spPr>
        <p:txBody>
          <a:bodyPr anchor="b"/>
          <a:p>
            <a:r>
              <a:rPr lang="en-US" altLang="zh-CN"/>
              <a:t>          </a:t>
            </a:r>
            <a:r>
              <a:rPr lang="zh-CN" altLang="zh-CN"/>
              <a:t>受限玻尔兹曼机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2350"/>
            <a:ext cx="7772400" cy="4997450"/>
          </a:xfrm>
        </p:spPr>
        <p:txBody>
          <a:bodyPr/>
          <a:p>
            <a:pPr marL="0" indent="0" fontAlgn="base">
              <a:buNone/>
            </a:pPr>
            <a:r>
              <a:rPr lang="en-US" altLang="zh-CN" sz="2800" strike="noStrike" noProof="1"/>
              <a:t>Restricted Boltzmann machine(RBM)</a:t>
            </a:r>
            <a:r>
              <a:rPr lang="zh-CN" altLang="en-US" sz="2800" strike="noStrike" noProof="1"/>
              <a:t>是一种特殊的波尔兹曼机（</a:t>
            </a:r>
            <a:r>
              <a:rPr lang="en-US" altLang="zh-CN" sz="2800" strike="noStrike" noProof="1"/>
              <a:t>BM</a:t>
            </a:r>
            <a:r>
              <a:rPr lang="zh-CN" altLang="en-US" sz="2800" strike="noStrike" noProof="1"/>
              <a:t>），即每一个隐单元</a:t>
            </a:r>
            <a:r>
              <a:rPr lang="en-US" altLang="zh-CN" sz="2800" strike="noStrike" noProof="1"/>
              <a:t>h</a:t>
            </a:r>
            <a:r>
              <a:rPr lang="en-US" altLang="zh-CN" sz="2000" strike="noStrike" noProof="1"/>
              <a:t>j</a:t>
            </a:r>
            <a:r>
              <a:rPr lang="zh-CN" altLang="en-US" sz="2800" strike="noStrike" noProof="1"/>
              <a:t>与每一个可视单元</a:t>
            </a:r>
            <a:r>
              <a:rPr lang="en-US" altLang="zh-CN" sz="2800" strike="noStrike" noProof="1"/>
              <a:t>v</a:t>
            </a:r>
            <a:r>
              <a:rPr lang="en-US" altLang="zh-CN" sz="2000" strike="noStrike" noProof="1"/>
              <a:t>i</a:t>
            </a:r>
            <a:r>
              <a:rPr lang="zh-CN" altLang="en-US" sz="2800" strike="noStrike" noProof="1"/>
              <a:t>有相互连接，权值为</a:t>
            </a:r>
            <a:r>
              <a:rPr lang="en-US" altLang="zh-CN" sz="2800" strike="noStrike" noProof="1"/>
              <a:t>w</a:t>
            </a:r>
            <a:r>
              <a:rPr lang="en-US" altLang="zh-CN" sz="2000" strike="noStrike" noProof="1"/>
              <a:t>ij</a:t>
            </a:r>
            <a:r>
              <a:rPr lang="zh-CN" altLang="en-US" sz="2800" strike="noStrike" noProof="1"/>
              <a:t>；</a:t>
            </a:r>
            <a:r>
              <a:rPr lang="zh-CN" altLang="en-US" sz="2800" strike="noStrike" noProof="1">
                <a:sym typeface="+mn-ea"/>
              </a:rPr>
              <a:t>隐单元之间无连接；可视单元之间无连接。这里各单元取值范围为</a:t>
            </a:r>
            <a:r>
              <a:rPr lang="en-US" altLang="zh-CN" sz="2800" strike="noStrike" noProof="1">
                <a:sym typeface="+mn-ea"/>
              </a:rPr>
              <a:t>{0,1}</a:t>
            </a:r>
            <a:r>
              <a:rPr lang="zh-CN" altLang="en-US" sz="2800" strike="noStrike" noProof="1">
                <a:sym typeface="+mn-ea"/>
              </a:rPr>
              <a:t>。参考文献</a:t>
            </a:r>
            <a:r>
              <a:rPr lang="en-US" altLang="zh-CN" sz="2800" strike="noStrike" noProof="1">
                <a:sym typeface="+mn-ea"/>
              </a:rPr>
              <a:t>[2]</a:t>
            </a:r>
            <a:endParaRPr lang="zh-CN" altLang="en-US" sz="2800" strike="noStrike" noProof="1">
              <a:sym typeface="+mn-ea"/>
            </a:endParaRPr>
          </a:p>
          <a:p>
            <a:pPr marL="0" indent="0" fontAlgn="base">
              <a:buNone/>
            </a:pPr>
            <a:r>
              <a:rPr lang="en-US" altLang="zh-CN" sz="2800" strike="noStrike" noProof="1"/>
              <a:t>Energy:</a:t>
            </a:r>
            <a:endParaRPr lang="zh-CN" altLang="en-US" sz="2800" strike="noStrike" noProof="1"/>
          </a:p>
          <a:p>
            <a:pPr marL="0" indent="0" fontAlgn="base">
              <a:buNone/>
            </a:pPr>
            <a:endParaRPr lang="zh-CN" altLang="en-US" sz="2800" strike="noStrike" noProof="1"/>
          </a:p>
          <a:p>
            <a:pPr marL="0" indent="0" fontAlgn="base">
              <a:buNone/>
            </a:pPr>
            <a:r>
              <a:rPr lang="en-US" altLang="zh-CN" sz="2800">
                <a:sym typeface="+mn-ea"/>
              </a:rPr>
              <a:t>Boltzmann</a:t>
            </a:r>
            <a:r>
              <a:rPr lang="zh-CN" altLang="en-US" sz="2800">
                <a:sym typeface="+mn-ea"/>
              </a:rPr>
              <a:t>分布</a:t>
            </a:r>
            <a:r>
              <a:rPr lang="zh-CN" altLang="en-US" sz="2800" strike="noStrike" noProof="1"/>
              <a:t>：</a:t>
            </a:r>
            <a:endParaRPr lang="zh-CN" altLang="en-US" sz="2800" strike="noStrike" noProof="1"/>
          </a:p>
        </p:txBody>
      </p:sp>
      <p:graphicFrame>
        <p:nvGraphicFramePr>
          <p:cNvPr id="63491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4113" y="3340100"/>
          <a:ext cx="56610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2602865" imgH="279400" progId="Equation.KSEE3">
                  <p:embed/>
                </p:oleObj>
              </mc:Choice>
              <mc:Fallback>
                <p:oleObj name="" r:id="rId1" imgW="2602865" imgH="279400" progId="Equation.KSEE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4113" y="3340100"/>
                        <a:ext cx="5661025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0153" y="4137025"/>
          <a:ext cx="2540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1143000" imgH="316865" progId="Equation.KSEE3">
                  <p:embed/>
                </p:oleObj>
              </mc:Choice>
              <mc:Fallback>
                <p:oleObj name="" r:id="rId3" imgW="1143000" imgH="316865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0153" y="4137025"/>
                        <a:ext cx="2540000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2518" y="5886133"/>
          <a:ext cx="27955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1949450" imgH="460375" progId="Equation.KSEE3">
                  <p:embed/>
                </p:oleObj>
              </mc:Choice>
              <mc:Fallback>
                <p:oleObj name="" r:id="rId5" imgW="1949450" imgH="460375" progId="Equation.KSEE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2518" y="5886133"/>
                        <a:ext cx="279558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9538" y="4937443"/>
          <a:ext cx="44577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2005965" imgH="316865" progId="Equation.KSEE3">
                  <p:embed/>
                </p:oleObj>
              </mc:Choice>
              <mc:Fallback>
                <p:oleObj name="" r:id="rId7" imgW="2005965" imgH="316865" progId="Equation.KSEE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49538" y="4937443"/>
                        <a:ext cx="4457700" cy="703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xfrm>
            <a:off x="595630" y="309245"/>
            <a:ext cx="7772400" cy="238125"/>
          </a:xfrm>
        </p:spPr>
        <p:txBody>
          <a:bodyPr anchor="b"/>
          <a:p>
            <a:endParaRPr lang="zh-CN" altLang="en-US"/>
          </a:p>
        </p:txBody>
      </p:sp>
      <p:sp>
        <p:nvSpPr>
          <p:cNvPr id="64514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74700" y="755650"/>
            <a:ext cx="7772400" cy="4114800"/>
          </a:xfrm>
        </p:spPr>
        <p:txBody>
          <a:bodyPr anchor="t"/>
          <a:p>
            <a:pPr marL="0" indent="0">
              <a:buNone/>
            </a:pPr>
            <a:r>
              <a:rPr lang="zh-CN" altLang="en-US"/>
              <a:t>条件概率：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Gibbs</a:t>
            </a:r>
            <a:r>
              <a:rPr lang="zh-CN" altLang="en-US"/>
              <a:t>采样：依据上面</a:t>
            </a:r>
            <a:r>
              <a:rPr lang="en-US" altLang="zh-CN"/>
              <a:t>v</a:t>
            </a:r>
            <a:r>
              <a:rPr lang="en-US" altLang="zh-CN" sz="2000"/>
              <a:t>i</a:t>
            </a:r>
            <a:r>
              <a:rPr lang="zh-CN" altLang="en-US"/>
              <a:t>及</a:t>
            </a:r>
            <a:r>
              <a:rPr lang="en-US" altLang="zh-CN"/>
              <a:t>h</a:t>
            </a:r>
            <a:r>
              <a:rPr lang="en-US" altLang="zh-CN" sz="2000"/>
              <a:t>j</a:t>
            </a:r>
            <a:r>
              <a:rPr lang="zh-CN" altLang="en-US"/>
              <a:t>的条件概率，依次对每一个单元进行更新：</a:t>
            </a:r>
            <a:r>
              <a:rPr lang="en-US" altLang="zh-CN"/>
              <a:t>1</a:t>
            </a:r>
            <a:r>
              <a:rPr lang="zh-CN" altLang="en-US"/>
              <a:t>、随机初始化</a:t>
            </a:r>
            <a:r>
              <a:rPr lang="en-US" altLang="zh-CN"/>
              <a:t>v</a:t>
            </a:r>
            <a:r>
              <a:rPr lang="zh-CN" altLang="en-US"/>
              <a:t>及</a:t>
            </a:r>
            <a:r>
              <a:rPr lang="en-US" altLang="zh-CN"/>
              <a:t>h</a:t>
            </a:r>
            <a:r>
              <a:rPr lang="zh-CN" altLang="en-US"/>
              <a:t>。</a:t>
            </a:r>
            <a:r>
              <a:rPr lang="en-US" altLang="zh-CN"/>
              <a:t>2</a:t>
            </a:r>
            <a:r>
              <a:rPr lang="zh-CN" altLang="en-US"/>
              <a:t>、固定</a:t>
            </a:r>
            <a:r>
              <a:rPr lang="en-US" altLang="zh-CN"/>
              <a:t>v</a:t>
            </a:r>
            <a:r>
              <a:rPr lang="zh-CN" altLang="en-US"/>
              <a:t>，更新所有的</a:t>
            </a:r>
            <a:r>
              <a:rPr lang="en-US" altLang="zh-CN"/>
              <a:t>h</a:t>
            </a:r>
            <a:r>
              <a:rPr lang="en-US" altLang="zh-CN" sz="2000"/>
              <a:t>j</a:t>
            </a:r>
            <a:r>
              <a:rPr lang="zh-CN" altLang="en-US"/>
              <a:t>；然后固定</a:t>
            </a:r>
            <a:r>
              <a:rPr lang="en-US" altLang="zh-CN"/>
              <a:t>h</a:t>
            </a:r>
            <a:r>
              <a:rPr lang="zh-CN" altLang="en-US"/>
              <a:t>，更新所有的</a:t>
            </a:r>
            <a:r>
              <a:rPr lang="en-US" altLang="zh-CN"/>
              <a:t>v</a:t>
            </a:r>
            <a:r>
              <a:rPr lang="en-US" altLang="zh-CN" sz="2000"/>
              <a:t>i</a:t>
            </a:r>
            <a:r>
              <a:rPr lang="zh-CN" altLang="en-US"/>
              <a:t>；</a:t>
            </a:r>
            <a:r>
              <a:rPr lang="en-US" altLang="zh-CN"/>
              <a:t>3</a:t>
            </a:r>
            <a:r>
              <a:rPr lang="zh-CN" altLang="en-US"/>
              <a:t>、上述更新重复进行足够多次，得到状态（</a:t>
            </a:r>
            <a:r>
              <a:rPr lang="en-US" altLang="zh-CN"/>
              <a:t>v,h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，</a:t>
            </a:r>
            <a:r>
              <a:rPr lang="en-US" altLang="zh-CN"/>
              <a:t> </a:t>
            </a:r>
            <a:r>
              <a:rPr lang="zh-CN" altLang="en-US"/>
              <a:t>该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v,h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是一个来自</a:t>
            </a:r>
            <a:r>
              <a:rPr lang="en-US" altLang="zh-CN"/>
              <a:t>Boltzmann</a:t>
            </a:r>
            <a:r>
              <a:rPr lang="zh-CN" altLang="en-US"/>
              <a:t>分布的采样。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64515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9750" y="755650"/>
          <a:ext cx="29924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320165" imgH="342900" progId="Equation.KSEE3">
                  <p:embed/>
                </p:oleObj>
              </mc:Choice>
              <mc:Fallback>
                <p:oleObj name="" r:id="rId1" imgW="1320165" imgH="342900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9750" y="755650"/>
                        <a:ext cx="2992438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64352" y="1531938"/>
          <a:ext cx="302323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333500" imgH="368300" progId="Equation.KSEE3">
                  <p:embed/>
                </p:oleObj>
              </mc:Choice>
              <mc:Fallback>
                <p:oleObj name="" r:id="rId3" imgW="1333500" imgH="368300" progId="Equation.KSEE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4352" y="1531938"/>
                        <a:ext cx="3023235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3058" y="2232978"/>
          <a:ext cx="49228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2171700" imgH="355600" progId="Equation.KSEE3">
                  <p:embed/>
                </p:oleObj>
              </mc:Choice>
              <mc:Fallback>
                <p:oleObj name="" r:id="rId5" imgW="2171700" imgH="3556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058" y="2232978"/>
                        <a:ext cx="4922837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028" y="3039428"/>
          <a:ext cx="48942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2159000" imgH="342900" progId="Equation.KSEE3">
                  <p:embed/>
                </p:oleObj>
              </mc:Choice>
              <mc:Fallback>
                <p:oleObj name="" r:id="rId7" imgW="2159000" imgH="342900" progId="Equation.KSEE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028" y="3039428"/>
                        <a:ext cx="4894262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71578" y="309245"/>
          <a:ext cx="2540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1143000" imgH="316865" progId="Equation.KSEE3">
                  <p:embed/>
                </p:oleObj>
              </mc:Choice>
              <mc:Fallback>
                <p:oleObj name="" r:id="rId9" imgW="1143000" imgH="316865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1578" y="309245"/>
                        <a:ext cx="2540000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20"/>
          <p:cNvSpPr/>
          <p:nvPr/>
        </p:nvSpPr>
        <p:spPr>
          <a:xfrm>
            <a:off x="5255895" y="2233295"/>
            <a:ext cx="3750310" cy="1242695"/>
          </a:xfrm>
          <a:prstGeom prst="rect">
            <a:avLst/>
          </a:prstGeom>
          <a:noFill/>
          <a:ln w="952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just"/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3865" y="2233295"/>
          <a:ext cx="3409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1498600" imgH="228600" progId="Equation.KSEE3">
                  <p:embed/>
                </p:oleObj>
              </mc:Choice>
              <mc:Fallback>
                <p:oleObj name="" r:id="rId11" imgW="1498600" imgH="2286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23865" y="2233295"/>
                        <a:ext cx="340995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1475" y="2829243"/>
          <a:ext cx="3554730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1562100" imgH="241300" progId="Equation.KSEE3">
                  <p:embed/>
                </p:oleObj>
              </mc:Choice>
              <mc:Fallback>
                <p:oleObj name="" r:id="rId13" imgW="1562100" imgH="2413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51475" y="2829243"/>
                        <a:ext cx="3554730" cy="550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0"/>
          <p:cNvSpPr/>
          <p:nvPr/>
        </p:nvSpPr>
        <p:spPr>
          <a:xfrm>
            <a:off x="6186170" y="309245"/>
            <a:ext cx="2625725" cy="704215"/>
          </a:xfrm>
          <a:prstGeom prst="rect">
            <a:avLst/>
          </a:prstGeom>
          <a:noFill/>
          <a:ln w="952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just"/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551180" y="187325"/>
            <a:ext cx="7772400" cy="214313"/>
          </a:xfrm>
        </p:spPr>
        <p:txBody>
          <a:bodyPr anchor="b"/>
          <a:p>
            <a:endParaRPr lang="zh-CN" altLang="en-US"/>
          </a:p>
        </p:txBody>
      </p:sp>
      <p:sp>
        <p:nvSpPr>
          <p:cNvPr id="65538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50900" y="1027113"/>
            <a:ext cx="7772400" cy="4114800"/>
          </a:xfrm>
        </p:spPr>
        <p:txBody>
          <a:bodyPr anchor="t"/>
          <a:p>
            <a:pPr marL="0" indent="0">
              <a:buNone/>
            </a:pPr>
            <a:r>
              <a:rPr lang="zh-CN" altLang="en-US"/>
              <a:t>权值学习：对于一个给定的样本</a:t>
            </a:r>
            <a:r>
              <a:rPr lang="en-US" altLang="zh-CN"/>
              <a:t>v</a:t>
            </a:r>
            <a:r>
              <a:rPr lang="en-US" altLang="zh-CN" sz="1800"/>
              <a:t>0</a:t>
            </a:r>
            <a:r>
              <a:rPr lang="zh-CN" altLang="en-US"/>
              <a:t>，调整权系数使</a:t>
            </a:r>
            <a:r>
              <a:rPr lang="en-US" altLang="zh-CN"/>
              <a:t>logp(v</a:t>
            </a:r>
            <a:r>
              <a:rPr lang="en-US" altLang="zh-CN" sz="1800"/>
              <a:t>0</a:t>
            </a:r>
            <a:r>
              <a:rPr lang="en-US" altLang="zh-CN"/>
              <a:t>)</a:t>
            </a:r>
            <a:r>
              <a:rPr lang="zh-CN" altLang="en-US"/>
              <a:t>尽可能大。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式中               表示依据条件概率求均值，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       </a:t>
            </a:r>
            <a:r>
              <a:rPr lang="zh-CN" altLang="en-US"/>
              <a:t>表示依据联合概率求均值。</a:t>
            </a:r>
            <a:endParaRPr lang="zh-CN" altLang="en-US"/>
          </a:p>
        </p:txBody>
      </p:sp>
      <p:graphicFrame>
        <p:nvGraphicFramePr>
          <p:cNvPr id="65539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1593" y="2321561"/>
          <a:ext cx="611505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527300" imgH="469900" progId="Equation.KSEE3">
                  <p:embed/>
                </p:oleObj>
              </mc:Choice>
              <mc:Fallback>
                <p:oleObj name="" r:id="rId1" imgW="2527300" imgH="4699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1593" y="2321561"/>
                        <a:ext cx="6115050" cy="1137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8465" y="3615055"/>
          <a:ext cx="46974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005965" imgH="316865" progId="Equation.KSEE3">
                  <p:embed/>
                </p:oleObj>
              </mc:Choice>
              <mc:Fallback>
                <p:oleObj name="" r:id="rId3" imgW="2005965" imgH="316865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8465" y="3615055"/>
                        <a:ext cx="4697413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0" y="4748213"/>
          <a:ext cx="56610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602865" imgH="279400" progId="Equation.KSEE3">
                  <p:embed/>
                </p:oleObj>
              </mc:Choice>
              <mc:Fallback>
                <p:oleObj name="" r:id="rId5" imgW="2602865" imgH="27940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6550" y="4748213"/>
                        <a:ext cx="5661025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3400" y="5575300"/>
          <a:ext cx="18446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762000" imgH="241300" progId="Equation.KSEE3">
                  <p:embed/>
                </p:oleObj>
              </mc:Choice>
              <mc:Fallback>
                <p:oleObj name="" r:id="rId7" imgW="762000" imgH="24130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3400" y="5575300"/>
                        <a:ext cx="184467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4825" y="6159500"/>
          <a:ext cx="1873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774065" imgH="241300" progId="Equation.KSEE3">
                  <p:embed/>
                </p:oleObj>
              </mc:Choice>
              <mc:Fallback>
                <p:oleObj name="" r:id="rId9" imgW="774065" imgH="2413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4825" y="6159500"/>
                        <a:ext cx="187325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14124" y="286703"/>
          <a:ext cx="6297930" cy="61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2602865" imgH="254000" progId="Equation.KSEE3">
                  <p:embed/>
                </p:oleObj>
              </mc:Choice>
              <mc:Fallback>
                <p:oleObj name="" r:id="rId11" imgW="2602865" imgH="2540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4124" y="286703"/>
                        <a:ext cx="6297930" cy="615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0"/>
          <p:cNvSpPr/>
          <p:nvPr/>
        </p:nvSpPr>
        <p:spPr>
          <a:xfrm>
            <a:off x="2411095" y="187325"/>
            <a:ext cx="6400800" cy="814070"/>
          </a:xfrm>
          <a:prstGeom prst="rect">
            <a:avLst/>
          </a:prstGeom>
          <a:noFill/>
          <a:ln w="952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just"/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22238"/>
          </a:xfrm>
        </p:spPr>
        <p:txBody>
          <a:bodyPr anchor="b"/>
          <a:p>
            <a:endParaRPr lang="zh-CN" altLang="en-US"/>
          </a:p>
        </p:txBody>
      </p:sp>
      <p:sp>
        <p:nvSpPr>
          <p:cNvPr id="66562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98513" y="974725"/>
            <a:ext cx="7772400" cy="5664200"/>
          </a:xfrm>
        </p:spPr>
        <p:txBody>
          <a:bodyPr anchor="t"/>
          <a:p>
            <a:pPr marL="0" indent="0">
              <a:buNone/>
            </a:pPr>
            <a:r>
              <a:rPr lang="en-US" altLang="zh-CN"/>
              <a:t>constrastive divergence learning: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用于近似计算                。</a:t>
            </a:r>
            <a:r>
              <a:rPr lang="en-US" altLang="zh-CN"/>
              <a:t>1</a:t>
            </a:r>
            <a:r>
              <a:rPr lang="zh-CN" altLang="en-US"/>
              <a:t>、用样本</a:t>
            </a:r>
            <a:r>
              <a:rPr lang="en-US" altLang="zh-CN"/>
              <a:t>v</a:t>
            </a:r>
            <a:r>
              <a:rPr lang="en-US" altLang="zh-CN" sz="1800"/>
              <a:t>0</a:t>
            </a:r>
            <a:r>
              <a:rPr lang="zh-CN" altLang="en-US"/>
              <a:t>初始化所有的可视单元</a:t>
            </a:r>
            <a:r>
              <a:rPr lang="en-US" altLang="zh-CN">
                <a:sym typeface="宋体" panose="02010600030101010101" pitchFamily="2" charset="-122"/>
              </a:rPr>
              <a:t>v</a:t>
            </a:r>
            <a:r>
              <a:rPr lang="en-US" altLang="zh-CN" sz="2000">
                <a:sym typeface="宋体" panose="02010600030101010101" pitchFamily="2" charset="-122"/>
              </a:rPr>
              <a:t>i</a:t>
            </a:r>
            <a:r>
              <a:rPr lang="zh-CN" altLang="en-US"/>
              <a:t>。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宋体" panose="02010600030101010101" pitchFamily="2" charset="-122"/>
              </a:rPr>
              <a:t>固定</a:t>
            </a:r>
            <a:r>
              <a:rPr lang="en-US" altLang="zh-CN">
                <a:sym typeface="宋体" panose="02010600030101010101" pitchFamily="2" charset="-122"/>
              </a:rPr>
              <a:t>v</a:t>
            </a:r>
            <a:r>
              <a:rPr lang="zh-CN" altLang="en-US">
                <a:sym typeface="宋体" panose="02010600030101010101" pitchFamily="2" charset="-122"/>
              </a:rPr>
              <a:t>，更新所有的</a:t>
            </a:r>
            <a:r>
              <a:rPr lang="en-US" altLang="zh-CN">
                <a:sym typeface="宋体" panose="02010600030101010101" pitchFamily="2" charset="-122"/>
              </a:rPr>
              <a:t>h</a:t>
            </a:r>
            <a:r>
              <a:rPr lang="en-US" altLang="zh-CN" sz="2000">
                <a:sym typeface="宋体" panose="02010600030101010101" pitchFamily="2" charset="-122"/>
              </a:rPr>
              <a:t>j</a:t>
            </a:r>
            <a:r>
              <a:rPr lang="zh-CN" altLang="en-US">
                <a:sym typeface="宋体" panose="02010600030101010101" pitchFamily="2" charset="-122"/>
              </a:rPr>
              <a:t>；然后</a:t>
            </a:r>
            <a:r>
              <a:rPr lang="zh-CN" altLang="en-US"/>
              <a:t>固定</a:t>
            </a:r>
            <a:r>
              <a:rPr lang="en-US" altLang="zh-CN"/>
              <a:t>h</a:t>
            </a:r>
            <a:r>
              <a:rPr lang="zh-CN" altLang="en-US"/>
              <a:t>，更新所有的</a:t>
            </a:r>
            <a:r>
              <a:rPr lang="en-US" altLang="zh-CN"/>
              <a:t>v</a:t>
            </a:r>
            <a:r>
              <a:rPr lang="en-US" altLang="zh-CN" sz="2000"/>
              <a:t>i</a:t>
            </a:r>
            <a:r>
              <a:rPr lang="zh-CN" altLang="en-US"/>
              <a:t>；</a:t>
            </a:r>
            <a:r>
              <a:rPr lang="en-US" altLang="zh-CN"/>
              <a:t>3</a:t>
            </a:r>
            <a:r>
              <a:rPr lang="zh-CN" altLang="en-US"/>
              <a:t>、重上述更新</a:t>
            </a:r>
            <a:r>
              <a:rPr lang="en-US" altLang="zh-CN"/>
              <a:t>k</a:t>
            </a:r>
            <a:r>
              <a:rPr lang="zh-CN" altLang="en-US"/>
              <a:t>次，得到一个（</a:t>
            </a:r>
            <a:r>
              <a:rPr lang="en-US" altLang="zh-CN"/>
              <a:t>v,h</a:t>
            </a:r>
            <a:r>
              <a:rPr lang="zh-CN" altLang="en-US"/>
              <a:t>）；根据该</a:t>
            </a:r>
            <a:r>
              <a:rPr lang="en-US" altLang="zh-CN"/>
              <a:t>(v,h)</a:t>
            </a:r>
            <a:r>
              <a:rPr lang="zh-CN" altLang="en-US"/>
              <a:t>计算      ，用以近似               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假设样本集中有</a:t>
            </a:r>
            <a:r>
              <a:rPr lang="en-US" altLang="zh-CN"/>
              <a:t>N</a:t>
            </a:r>
            <a:r>
              <a:rPr lang="zh-CN" altLang="en-US"/>
              <a:t>个样本   ，</a:t>
            </a:r>
            <a:r>
              <a:rPr lang="en-US" altLang="zh-CN"/>
              <a:t>n=1...N;</a:t>
            </a:r>
            <a:r>
              <a:rPr lang="zh-CN" altLang="en-US"/>
              <a:t>计算：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式中近似计算              时，用   初始化可视单元</a:t>
            </a:r>
            <a:r>
              <a:rPr lang="en-US" altLang="zh-CN"/>
              <a:t>v</a:t>
            </a:r>
            <a:r>
              <a:rPr lang="en-US" altLang="zh-CN" sz="2000"/>
              <a:t>i</a:t>
            </a:r>
            <a:r>
              <a:rPr lang="zh-CN" altLang="en-US"/>
              <a:t>，</a:t>
            </a:r>
            <a:r>
              <a:rPr lang="en-US" altLang="zh-CN"/>
              <a:t>n=1,...,N</a:t>
            </a:r>
            <a:r>
              <a:rPr lang="zh-CN" altLang="en-US"/>
              <a:t>。该算法称为</a:t>
            </a:r>
            <a:r>
              <a:rPr lang="en-US" altLang="zh-CN"/>
              <a:t>CD-k</a:t>
            </a:r>
            <a:r>
              <a:rPr lang="zh-CN" altLang="en-US"/>
              <a:t>。</a:t>
            </a:r>
            <a:endParaRPr lang="zh-CN" altLang="en-US"/>
          </a:p>
        </p:txBody>
      </p:sp>
      <p:graphicFrame>
        <p:nvGraphicFramePr>
          <p:cNvPr id="66563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2013" y="1574800"/>
          <a:ext cx="1873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774065" imgH="241300" progId="Equation.KSEE3">
                  <p:embed/>
                </p:oleObj>
              </mc:Choice>
              <mc:Fallback>
                <p:oleObj name="" r:id="rId1" imgW="774065" imgH="241300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2013" y="1574800"/>
                        <a:ext cx="187325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3863" y="3548063"/>
          <a:ext cx="6461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266700" imgH="241300" progId="Equation.KSEE3">
                  <p:embed/>
                </p:oleObj>
              </mc:Choice>
              <mc:Fallback>
                <p:oleObj name="" r:id="rId3" imgW="266700" imgH="2413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3863" y="3548063"/>
                        <a:ext cx="646112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7238" y="3548063"/>
          <a:ext cx="1873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774065" imgH="241300" progId="Equation.KSEE3">
                  <p:embed/>
                </p:oleObj>
              </mc:Choice>
              <mc:Fallback>
                <p:oleObj name="" r:id="rId5" imgW="774065" imgH="241300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7238" y="3548063"/>
                        <a:ext cx="187325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73213" y="88900"/>
          <a:ext cx="553243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6" imgW="2387600" imgH="444500" progId="Equation.KSEE3">
                  <p:embed/>
                </p:oleObj>
              </mc:Choice>
              <mc:Fallback>
                <p:oleObj name="" r:id="rId6" imgW="2387600" imgH="444500" progId="Equation.KSEE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3213" y="88900"/>
                        <a:ext cx="5532437" cy="1030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8513" y="4714875"/>
          <a:ext cx="808228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8" imgW="3340100" imgH="469900" progId="Equation.KSEE3">
                  <p:embed/>
                </p:oleObj>
              </mc:Choice>
              <mc:Fallback>
                <p:oleObj name="" r:id="rId8" imgW="3340100" imgH="469900" progId="Equation.KSEE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8513" y="4714875"/>
                        <a:ext cx="8082280" cy="1136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5263" y="4083050"/>
          <a:ext cx="4016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0" imgW="165100" imgH="203200" progId="Equation.KSEE3">
                  <p:embed/>
                </p:oleObj>
              </mc:Choice>
              <mc:Fallback>
                <p:oleObj name="" r:id="rId10" imgW="165100" imgH="203200" progId="Equation.KSEE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75263" y="4083050"/>
                        <a:ext cx="401637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6600" y="5851525"/>
          <a:ext cx="1873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2" imgW="774065" imgH="241300" progId="Equation.KSEE3">
                  <p:embed/>
                </p:oleObj>
              </mc:Choice>
              <mc:Fallback>
                <p:oleObj name="" r:id="rId12" imgW="774065" imgH="2413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5851525"/>
                        <a:ext cx="187325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0150" y="5943600"/>
          <a:ext cx="4016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3" imgW="165100" imgH="203200" progId="Equation.KSEE3">
                  <p:embed/>
                </p:oleObj>
              </mc:Choice>
              <mc:Fallback>
                <p:oleObj name="" r:id="rId13" imgW="165100" imgH="203200" progId="Equation.KSEE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80150" y="5943600"/>
                        <a:ext cx="401638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E:\Microsoft Office\Templates\Presentation Designs\Blueprint.pot</Template>
  <TotalTime>0</TotalTime>
  <Words>4164</Words>
  <Application>WPS 演示</Application>
  <PresentationFormat>在屏幕上显示</PresentationFormat>
  <Paragraphs>226</Paragraphs>
  <Slides>28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79</vt:i4>
      </vt:variant>
      <vt:variant>
        <vt:lpstr>幻灯片标题</vt:lpstr>
      </vt:variant>
      <vt:variant>
        <vt:i4>28</vt:i4>
      </vt:variant>
    </vt:vector>
  </HeadingPairs>
  <TitlesOfParts>
    <vt:vector size="116" baseType="lpstr">
      <vt:lpstr>Arial</vt:lpstr>
      <vt:lpstr>宋体</vt:lpstr>
      <vt:lpstr>Wingdings</vt:lpstr>
      <vt:lpstr>Tahoma</vt:lpstr>
      <vt:lpstr>Times New Roman</vt:lpstr>
      <vt:lpstr>微软雅黑</vt:lpstr>
      <vt:lpstr>Arial Unicode MS</vt:lpstr>
      <vt:lpstr>Blueprint</vt:lpstr>
      <vt:lpstr>1_Blueprint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               深度学习</vt:lpstr>
      <vt:lpstr>               背景知识</vt:lpstr>
      <vt:lpstr>PowerPoint 演示文稿</vt:lpstr>
      <vt:lpstr>PowerPoint 演示文稿</vt:lpstr>
      <vt:lpstr>PowerPoint 演示文稿</vt:lpstr>
      <vt:lpstr>          受限玻尔兹曼机</vt:lpstr>
      <vt:lpstr>PowerPoint 演示文稿</vt:lpstr>
      <vt:lpstr>PowerPoint 演示文稿</vt:lpstr>
      <vt:lpstr>PowerPoint 演示文稿</vt:lpstr>
      <vt:lpstr>        Wake-sleep算法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deep belief network(DBN)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deep auto encoder</vt:lpstr>
      <vt:lpstr>         深度卷积网络</vt:lpstr>
      <vt:lpstr>PowerPoint 演示文稿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bjp</dc:creator>
  <cp:lastModifiedBy>dell</cp:lastModifiedBy>
  <cp:revision>416</cp:revision>
  <dcterms:created xsi:type="dcterms:W3CDTF">2003-08-30T13:37:00Z</dcterms:created>
  <dcterms:modified xsi:type="dcterms:W3CDTF">2021-11-15T05:31:04Z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