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4" r:id="rId7"/>
    <p:sldId id="265" r:id="rId8"/>
    <p:sldId id="266" r:id="rId9"/>
    <p:sldId id="261" r:id="rId10"/>
    <p:sldId id="267" r:id="rId11"/>
    <p:sldId id="262" r:id="rId12"/>
    <p:sldId id="268" r:id="rId13"/>
    <p:sldId id="263"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3" d="100"/>
          <a:sy n="63" d="100"/>
        </p:scale>
        <p:origin x="13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0114B1-C3E2-4380-8C70-FF709E6F88BD}" type="datetimeFigureOut">
              <a:rPr lang="en-US" smtClean="0"/>
              <a:t>5/10/2025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4B462B-4988-4CC0-803C-B914744433A3}" type="slidenum">
              <a:rPr lang="en-US" smtClean="0"/>
              <a:t>‹#›</a:t>
            </a:fld>
            <a:endParaRPr lang="en-US"/>
          </a:p>
        </p:txBody>
      </p:sp>
    </p:spTree>
    <p:extLst>
      <p:ext uri="{BB962C8B-B14F-4D97-AF65-F5344CB8AC3E}">
        <p14:creationId xmlns:p14="http://schemas.microsoft.com/office/powerpoint/2010/main" val="3090934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4B462B-4988-4CC0-803C-B914744433A3}" type="slidenum">
              <a:rPr lang="en-US" smtClean="0"/>
              <a:t>1</a:t>
            </a:fld>
            <a:endParaRPr lang="en-US"/>
          </a:p>
        </p:txBody>
      </p:sp>
    </p:spTree>
    <p:extLst>
      <p:ext uri="{BB962C8B-B14F-4D97-AF65-F5344CB8AC3E}">
        <p14:creationId xmlns:p14="http://schemas.microsoft.com/office/powerpoint/2010/main" val="2478512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537378"/>
            <a:ext cx="7772400" cy="1470025"/>
          </a:xfrm>
        </p:spPr>
        <p:txBody>
          <a:bodyPr/>
          <a:lstStyle/>
          <a:p>
            <a:r>
              <a:rPr lang="en-US" dirty="0"/>
              <a:t>NLP-Based Phishing Email Detection</a:t>
            </a:r>
            <a:endParaRPr dirty="0"/>
          </a:p>
        </p:txBody>
      </p:sp>
      <p:sp>
        <p:nvSpPr>
          <p:cNvPr id="3" name="Subtitle 2"/>
          <p:cNvSpPr>
            <a:spLocks noGrp="1"/>
          </p:cNvSpPr>
          <p:nvPr>
            <p:ph type="subTitle" idx="1"/>
          </p:nvPr>
        </p:nvSpPr>
        <p:spPr>
          <a:xfrm>
            <a:off x="1371600" y="4103209"/>
            <a:ext cx="6400800" cy="1752600"/>
          </a:xfrm>
        </p:spPr>
        <p:txBody>
          <a:bodyPr/>
          <a:lstStyle/>
          <a:p>
            <a:r>
              <a:rPr dirty="0"/>
              <a:t>Using Machine Learning and NLP Techniques</a:t>
            </a:r>
          </a:p>
        </p:txBody>
      </p:sp>
      <p:pic>
        <p:nvPicPr>
          <p:cNvPr id="4" name="image3.png">
            <a:extLst>
              <a:ext uri="{FF2B5EF4-FFF2-40B4-BE49-F238E27FC236}">
                <a16:creationId xmlns:a16="http://schemas.microsoft.com/office/drawing/2014/main" id="{AA93BFEF-B828-4EFC-89F5-BB7D1DE3D73E}"/>
              </a:ext>
            </a:extLst>
          </p:cNvPr>
          <p:cNvPicPr/>
          <p:nvPr/>
        </p:nvPicPr>
        <p:blipFill>
          <a:blip r:embed="rId3" cstate="print">
            <a:lum bright="-20000" contrast="40000"/>
          </a:blip>
          <a:srcRect l="56412"/>
          <a:stretch>
            <a:fillRect/>
          </a:stretch>
        </p:blipFill>
        <p:spPr>
          <a:xfrm>
            <a:off x="1457960" y="1517015"/>
            <a:ext cx="2341880" cy="850265"/>
          </a:xfrm>
          <a:prstGeom prst="rect">
            <a:avLst/>
          </a:prstGeom>
        </p:spPr>
      </p:pic>
      <p:pic>
        <p:nvPicPr>
          <p:cNvPr id="5" name="Picture 4">
            <a:extLst>
              <a:ext uri="{FF2B5EF4-FFF2-40B4-BE49-F238E27FC236}">
                <a16:creationId xmlns:a16="http://schemas.microsoft.com/office/drawing/2014/main" id="{703AE9F1-0E1D-4D19-B74B-CAB8E1703C97}"/>
              </a:ext>
            </a:extLst>
          </p:cNvPr>
          <p:cNvPicPr/>
          <p:nvPr/>
        </p:nvPicPr>
        <p:blipFill>
          <a:blip r:embed="rId4">
            <a:lum bright="-20000" contrast="40000"/>
          </a:blip>
          <a:srcRect/>
          <a:stretch>
            <a:fillRect/>
          </a:stretch>
        </p:blipFill>
        <p:spPr bwMode="auto">
          <a:xfrm>
            <a:off x="4799329" y="1517015"/>
            <a:ext cx="2819400" cy="811530"/>
          </a:xfrm>
          <a:prstGeom prst="rect">
            <a:avLst/>
          </a:prstGeom>
          <a:noFill/>
          <a:ln w="9525">
            <a:noFill/>
            <a:miter lim="800000"/>
            <a:headEnd/>
            <a:tailEnd/>
          </a:ln>
        </p:spPr>
      </p:pic>
      <p:pic>
        <p:nvPicPr>
          <p:cNvPr id="6" name="Picture 5">
            <a:extLst>
              <a:ext uri="{FF2B5EF4-FFF2-40B4-BE49-F238E27FC236}">
                <a16:creationId xmlns:a16="http://schemas.microsoft.com/office/drawing/2014/main" id="{484DB808-9824-46FA-B3C5-BA6B42B7247B}"/>
              </a:ext>
            </a:extLst>
          </p:cNvPr>
          <p:cNvPicPr/>
          <p:nvPr/>
        </p:nvPicPr>
        <p:blipFill>
          <a:blip r:embed="rId5">
            <a:grayscl/>
            <a:lum bright="-20000" contrast="40000"/>
          </a:blip>
          <a:srcRect/>
          <a:stretch>
            <a:fillRect/>
          </a:stretch>
        </p:blipFill>
        <p:spPr bwMode="auto">
          <a:xfrm>
            <a:off x="2481262" y="593407"/>
            <a:ext cx="4018915" cy="533400"/>
          </a:xfrm>
          <a:prstGeom prst="rect">
            <a:avLst/>
          </a:prstGeom>
          <a:noFill/>
          <a:ln w="9525">
            <a:noFill/>
            <a:miter lim="800000"/>
            <a:headEnd/>
            <a:tailEnd/>
          </a:ln>
          <a:effectLst/>
        </p:spPr>
      </p:pic>
      <p:pic>
        <p:nvPicPr>
          <p:cNvPr id="7" name="image3.png">
            <a:extLst>
              <a:ext uri="{FF2B5EF4-FFF2-40B4-BE49-F238E27FC236}">
                <a16:creationId xmlns:a16="http://schemas.microsoft.com/office/drawing/2014/main" id="{ADDAEE9B-650B-41B6-AA84-D81D2243E809}"/>
              </a:ext>
            </a:extLst>
          </p:cNvPr>
          <p:cNvPicPr/>
          <p:nvPr/>
        </p:nvPicPr>
        <p:blipFill>
          <a:blip r:embed="rId3" cstate="print">
            <a:lum bright="-20000" contrast="40000"/>
          </a:blip>
          <a:srcRect r="73108"/>
          <a:stretch>
            <a:fillRect/>
          </a:stretch>
        </p:blipFill>
        <p:spPr>
          <a:xfrm>
            <a:off x="1371600" y="526574"/>
            <a:ext cx="797560" cy="693420"/>
          </a:xfrm>
          <a:prstGeom prst="rect">
            <a:avLst/>
          </a:prstGeom>
        </p:spPr>
      </p:pic>
      <p:pic>
        <p:nvPicPr>
          <p:cNvPr id="8" name="image3.png">
            <a:extLst>
              <a:ext uri="{FF2B5EF4-FFF2-40B4-BE49-F238E27FC236}">
                <a16:creationId xmlns:a16="http://schemas.microsoft.com/office/drawing/2014/main" id="{F4FD4BAD-DAAD-4DD3-B31E-1E207A85D6D1}"/>
              </a:ext>
            </a:extLst>
          </p:cNvPr>
          <p:cNvPicPr/>
          <p:nvPr/>
        </p:nvPicPr>
        <p:blipFill>
          <a:blip r:embed="rId3" cstate="print">
            <a:lum bright="-20000" contrast="40000"/>
          </a:blip>
          <a:srcRect l="28737" r="44337"/>
          <a:stretch>
            <a:fillRect/>
          </a:stretch>
        </p:blipFill>
        <p:spPr>
          <a:xfrm>
            <a:off x="6776719" y="488474"/>
            <a:ext cx="842010" cy="731520"/>
          </a:xfrm>
          <a:prstGeom prst="rect">
            <a:avLst/>
          </a:prstGeom>
        </p:spPr>
      </p:pic>
      <p:sp>
        <p:nvSpPr>
          <p:cNvPr id="9" name="Subtitle 2">
            <a:extLst>
              <a:ext uri="{FF2B5EF4-FFF2-40B4-BE49-F238E27FC236}">
                <a16:creationId xmlns:a16="http://schemas.microsoft.com/office/drawing/2014/main" id="{A082CB1D-5FFD-4DB6-A09E-A12B0AE9EC6A}"/>
              </a:ext>
            </a:extLst>
          </p:cNvPr>
          <p:cNvSpPr txBox="1">
            <a:spLocks/>
          </p:cNvSpPr>
          <p:nvPr/>
        </p:nvSpPr>
        <p:spPr>
          <a:xfrm>
            <a:off x="528320" y="5862635"/>
            <a:ext cx="7929880" cy="1752600"/>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sz="3200" kern="1200">
                <a:solidFill>
                  <a:schemeClr val="tx1">
                    <a:tint val="75000"/>
                  </a:schemeClr>
                </a:solidFill>
                <a:latin typeface="+mn-lt"/>
                <a:ea typeface="+mn-ea"/>
                <a:cs typeface="+mn-cs"/>
              </a:defRPr>
            </a:lvl1pPr>
            <a:lvl2pPr marL="457200" indent="0" algn="ctr" defTabSz="457200" rtl="0" eaLnBrk="1" latinLnBrk="0" hangingPunct="1">
              <a:spcBef>
                <a:spcPct val="20000"/>
              </a:spcBef>
              <a:buFont typeface="Arial"/>
              <a:buNone/>
              <a:defRPr sz="2800" kern="1200">
                <a:solidFill>
                  <a:schemeClr val="tx1">
                    <a:tint val="75000"/>
                  </a:schemeClr>
                </a:solidFill>
                <a:latin typeface="+mn-lt"/>
                <a:ea typeface="+mn-ea"/>
                <a:cs typeface="+mn-cs"/>
              </a:defRPr>
            </a:lvl2pPr>
            <a:lvl3pPr marL="914400" indent="0" algn="ctr" defTabSz="457200" rtl="0" eaLnBrk="1" latinLnBrk="0" hangingPunct="1">
              <a:spcBef>
                <a:spcPct val="20000"/>
              </a:spcBef>
              <a:buFont typeface="Arial"/>
              <a:buNone/>
              <a:defRPr sz="2400" kern="1200">
                <a:solidFill>
                  <a:schemeClr val="tx1">
                    <a:tint val="75000"/>
                  </a:schemeClr>
                </a:solidFill>
                <a:latin typeface="+mn-lt"/>
                <a:ea typeface="+mn-ea"/>
                <a:cs typeface="+mn-cs"/>
              </a:defRPr>
            </a:lvl3pPr>
            <a:lvl4pPr marL="1371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4pPr>
            <a:lvl5pPr marL="18288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r>
              <a:rPr lang="en-US" sz="2000" dirty="0">
                <a:solidFill>
                  <a:schemeClr val="tx1"/>
                </a:solidFill>
                <a:latin typeface="Times New Roman" panose="02020603050405020304" pitchFamily="18" charset="0"/>
                <a:cs typeface="Times New Roman" panose="02020603050405020304" pitchFamily="18" charset="0"/>
              </a:rPr>
              <a:t>By Daniel E, </a:t>
            </a:r>
            <a:r>
              <a:rPr lang="en-US" sz="2000" dirty="0" err="1">
                <a:solidFill>
                  <a:schemeClr val="tx1"/>
                </a:solidFill>
                <a:latin typeface="Times New Roman" panose="02020603050405020304" pitchFamily="18" charset="0"/>
                <a:cs typeface="Times New Roman" panose="02020603050405020304" pitchFamily="18" charset="0"/>
              </a:rPr>
              <a:t>Chellamanikandan</a:t>
            </a:r>
            <a:r>
              <a:rPr lang="en-US" sz="2000" dirty="0">
                <a:solidFill>
                  <a:schemeClr val="tx1"/>
                </a:solidFill>
                <a:latin typeface="Times New Roman" panose="02020603050405020304" pitchFamily="18" charset="0"/>
                <a:cs typeface="Times New Roman" panose="02020603050405020304" pitchFamily="18" charset="0"/>
              </a:rPr>
              <a:t> T, Cyrus M, </a:t>
            </a:r>
            <a:r>
              <a:rPr lang="en-US" sz="2000" dirty="0" err="1">
                <a:solidFill>
                  <a:schemeClr val="tx1"/>
                </a:solidFill>
                <a:latin typeface="Times New Roman" panose="02020603050405020304" pitchFamily="18" charset="0"/>
                <a:cs typeface="Times New Roman" panose="02020603050405020304" pitchFamily="18" charset="0"/>
              </a:rPr>
              <a:t>Bobba</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Nirup</a:t>
            </a:r>
            <a:r>
              <a:rPr lang="en-US" sz="2000" dirty="0">
                <a:solidFill>
                  <a:schemeClr val="tx1"/>
                </a:solidFill>
                <a:latin typeface="Times New Roman" panose="02020603050405020304" pitchFamily="18" charset="0"/>
                <a:cs typeface="Times New Roman" panose="02020603050405020304" pitchFamily="18" charset="0"/>
              </a:rPr>
              <a:t> Kumar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3AEEF7B9-3911-4D9A-94FA-BE2BF721FB82}"/>
              </a:ext>
            </a:extLst>
          </p:cNvPr>
          <p:cNvPicPr>
            <a:picLocks noGrp="1" noChangeAspect="1"/>
          </p:cNvPicPr>
          <p:nvPr>
            <p:ph idx="1"/>
          </p:nvPr>
        </p:nvPicPr>
        <p:blipFill>
          <a:blip r:embed="rId2"/>
          <a:stretch>
            <a:fillRect/>
          </a:stretch>
        </p:blipFill>
        <p:spPr>
          <a:xfrm>
            <a:off x="0" y="1285116"/>
            <a:ext cx="9144000" cy="5085204"/>
          </a:xfrm>
        </p:spPr>
      </p:pic>
    </p:spTree>
    <p:extLst>
      <p:ext uri="{BB962C8B-B14F-4D97-AF65-F5344CB8AC3E}">
        <p14:creationId xmlns:p14="http://schemas.microsoft.com/office/powerpoint/2010/main" val="14157091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5600" y="71438"/>
            <a:ext cx="8229600" cy="1143000"/>
          </a:xfrm>
        </p:spPr>
        <p:txBody>
          <a:bodyPr/>
          <a:lstStyle/>
          <a:p>
            <a:r>
              <a:rPr dirty="0"/>
              <a:t>Sample Output</a:t>
            </a:r>
            <a:r>
              <a:rPr lang="en-US" dirty="0"/>
              <a:t> 1</a:t>
            </a:r>
            <a:endParaRPr dirty="0"/>
          </a:p>
        </p:txBody>
      </p:sp>
      <p:pic>
        <p:nvPicPr>
          <p:cNvPr id="7" name="Content Placeholder 6">
            <a:extLst>
              <a:ext uri="{FF2B5EF4-FFF2-40B4-BE49-F238E27FC236}">
                <a16:creationId xmlns:a16="http://schemas.microsoft.com/office/drawing/2014/main" id="{8002ACF2-090E-46B7-9ED8-BCFA52AF5EF3}"/>
              </a:ext>
            </a:extLst>
          </p:cNvPr>
          <p:cNvPicPr>
            <a:picLocks noGrp="1" noChangeAspect="1"/>
          </p:cNvPicPr>
          <p:nvPr>
            <p:ph idx="1"/>
          </p:nvPr>
        </p:nvPicPr>
        <p:blipFill>
          <a:blip r:embed="rId2"/>
          <a:stretch>
            <a:fillRect/>
          </a:stretch>
        </p:blipFill>
        <p:spPr>
          <a:xfrm>
            <a:off x="177800" y="1487442"/>
            <a:ext cx="8788400" cy="4517118"/>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2410A-9D60-403A-A68B-E107E5B907C8}"/>
              </a:ext>
            </a:extLst>
          </p:cNvPr>
          <p:cNvSpPr>
            <a:spLocks noGrp="1"/>
          </p:cNvSpPr>
          <p:nvPr>
            <p:ph type="title"/>
          </p:nvPr>
        </p:nvSpPr>
        <p:spPr/>
        <p:txBody>
          <a:bodyPr/>
          <a:lstStyle/>
          <a:p>
            <a:r>
              <a:rPr lang="en-US" dirty="0"/>
              <a:t>Sample Output 2</a:t>
            </a:r>
          </a:p>
        </p:txBody>
      </p:sp>
      <p:pic>
        <p:nvPicPr>
          <p:cNvPr id="5" name="Content Placeholder 4">
            <a:extLst>
              <a:ext uri="{FF2B5EF4-FFF2-40B4-BE49-F238E27FC236}">
                <a16:creationId xmlns:a16="http://schemas.microsoft.com/office/drawing/2014/main" id="{369C0C8F-C008-46D5-B9FC-85662AFD63BE}"/>
              </a:ext>
            </a:extLst>
          </p:cNvPr>
          <p:cNvPicPr>
            <a:picLocks noGrp="1" noChangeAspect="1"/>
          </p:cNvPicPr>
          <p:nvPr>
            <p:ph idx="1"/>
          </p:nvPr>
        </p:nvPicPr>
        <p:blipFill>
          <a:blip r:embed="rId2"/>
          <a:stretch>
            <a:fillRect/>
          </a:stretch>
        </p:blipFill>
        <p:spPr>
          <a:xfrm>
            <a:off x="457200" y="1670045"/>
            <a:ext cx="8229600" cy="4386273"/>
          </a:xfrm>
        </p:spPr>
      </p:pic>
    </p:spTree>
    <p:extLst>
      <p:ext uri="{BB962C8B-B14F-4D97-AF65-F5344CB8AC3E}">
        <p14:creationId xmlns:p14="http://schemas.microsoft.com/office/powerpoint/2010/main" val="10299542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Spam detection system effectively classifies emails.</a:t>
            </a:r>
          </a:p>
          <a:p>
            <a:r>
              <a:rPr dirty="0"/>
              <a:t>TF-IDF and Logistic Regression used successfully.</a:t>
            </a:r>
          </a:p>
          <a:p>
            <a:r>
              <a:rPr lang="en-US" dirty="0"/>
              <a:t>98% </a:t>
            </a:r>
            <a:r>
              <a:rPr dirty="0"/>
              <a:t>accuracy achieved</a:t>
            </a:r>
            <a:r>
              <a:rPr lang="en-US" dirty="0"/>
              <a:t> using logistic regression</a:t>
            </a:r>
            <a:r>
              <a:rPr dirty="0"/>
              <a:t>.</a:t>
            </a:r>
          </a:p>
          <a:p>
            <a:r>
              <a:rPr dirty="0"/>
              <a:t>Future work: use deep learning (BERT, LSTM), better datasets.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Content Placeholder 2"/>
          <p:cNvSpPr>
            <a:spLocks noGrp="1"/>
          </p:cNvSpPr>
          <p:nvPr>
            <p:ph idx="1"/>
          </p:nvPr>
        </p:nvSpPr>
        <p:spPr/>
        <p:txBody>
          <a:bodyPr>
            <a:normAutofit/>
          </a:bodyPr>
          <a:lstStyle/>
          <a:p>
            <a:r>
              <a:rPr lang="en-US" sz="2000" b="1" dirty="0"/>
              <a:t>Challenge of Spam</a:t>
            </a:r>
            <a:r>
              <a:rPr lang="en-US" sz="2000" dirty="0"/>
              <a:t>: The increasing volume of unsolicited and harmful emails, known as spam, affects both individuals and organizations, leading to email security concerns and productivity issues.</a:t>
            </a:r>
          </a:p>
          <a:p>
            <a:r>
              <a:rPr lang="en-US" sz="2000" b="1" dirty="0"/>
              <a:t>Objective</a:t>
            </a:r>
            <a:r>
              <a:rPr lang="en-US" sz="2000" dirty="0"/>
              <a:t>: The project aims to develop a machine learning-based spam email detection system to classify emails as spam or legitimate.</a:t>
            </a:r>
          </a:p>
          <a:p>
            <a:r>
              <a:rPr lang="en-US" sz="2000" b="1" dirty="0"/>
              <a:t>Approach</a:t>
            </a:r>
            <a:r>
              <a:rPr lang="en-US" sz="2000" dirty="0"/>
              <a:t>: Various features, such as subject, body text, sender information, and metadata, are extracted from emails to build the classification model.</a:t>
            </a:r>
          </a:p>
          <a:p>
            <a:r>
              <a:rPr lang="en-US" sz="2000" b="1" dirty="0"/>
              <a:t>Techniques and Goal</a:t>
            </a:r>
            <a:r>
              <a:rPr lang="en-US" sz="2000" dirty="0"/>
              <a:t>: The project employs feature extraction, text preprocessing, and natural language processing (NLP) techniques to enhance classification performance, ultimately aiming to reduce unwanted emails and improve email security.</a:t>
            </a:r>
            <a:endParaRPr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normAutofit lnSpcReduction="10000"/>
          </a:bodyPr>
          <a:lstStyle/>
          <a:p>
            <a:r>
              <a:rPr lang="en-US" sz="2000" dirty="0"/>
              <a:t>Spam emails pose significant risks, including phishing, malware, and identity theft, leading to financial and reputational damage while cluttering inboxes.</a:t>
            </a:r>
          </a:p>
          <a:p>
            <a:endParaRPr lang="en-US" sz="2000" dirty="0"/>
          </a:p>
          <a:p>
            <a:r>
              <a:rPr lang="en-US" sz="2000" dirty="0"/>
              <a:t>Traditional spam detection methods like blacklists and rule-based filtering are insufficient against the evolving tactics of spammers.</a:t>
            </a:r>
          </a:p>
          <a:p>
            <a:endParaRPr lang="en-US" sz="2000" dirty="0"/>
          </a:p>
          <a:p>
            <a:r>
              <a:rPr lang="en-US" sz="2000" dirty="0"/>
              <a:t>Machine learning algorithms analyze various email components, such as the subject line, body text, sender’s address, and metadata, to identify patterns distinguishing spam from legitimate emails.</a:t>
            </a:r>
          </a:p>
          <a:p>
            <a:endParaRPr lang="en-US" sz="2000" dirty="0"/>
          </a:p>
          <a:p>
            <a:r>
              <a:rPr lang="en-US" sz="2000" dirty="0"/>
              <a:t>The project aims to develop an effective spam email detection system using machine learning, ensuring accurate classification and minimizing false positives for a safer email experience.</a:t>
            </a:r>
            <a:endParaRPr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Technologies Used</a:t>
            </a:r>
          </a:p>
        </p:txBody>
      </p:sp>
      <p:sp>
        <p:nvSpPr>
          <p:cNvPr id="3" name="Content Placeholder 2"/>
          <p:cNvSpPr>
            <a:spLocks noGrp="1"/>
          </p:cNvSpPr>
          <p:nvPr>
            <p:ph idx="1"/>
          </p:nvPr>
        </p:nvSpPr>
        <p:spPr/>
        <p:txBody>
          <a:bodyPr/>
          <a:lstStyle/>
          <a:p>
            <a:r>
              <a:t>ML Algorithms: Naive Bayes, SVM, Decision Trees</a:t>
            </a:r>
          </a:p>
          <a:p>
            <a:r>
              <a:t>NLP Techniques: Tokenization, POS tagging, NER</a:t>
            </a:r>
          </a:p>
          <a:p>
            <a:r>
              <a:t>Tools: Scikit-learn, NLTK, SpaCy, TensorFlow, PyTorch</a:t>
            </a:r>
          </a:p>
          <a:p>
            <a:r>
              <a:t>Deployment: Flask/Django, Docker, Cloud Platforms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Implementation</a:t>
            </a:r>
          </a:p>
        </p:txBody>
      </p:sp>
      <p:sp>
        <p:nvSpPr>
          <p:cNvPr id="3" name="Content Placeholder 2"/>
          <p:cNvSpPr>
            <a:spLocks noGrp="1"/>
          </p:cNvSpPr>
          <p:nvPr>
            <p:ph idx="1"/>
          </p:nvPr>
        </p:nvSpPr>
        <p:spPr>
          <a:xfrm>
            <a:off x="457200" y="1544320"/>
            <a:ext cx="8229600" cy="4826001"/>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1. Problem Definition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IN" sz="1800" dirty="0">
                <a:effectLst/>
                <a:latin typeface="Calibri" panose="020F0502020204030204" pitchFamily="34" charset="0"/>
                <a:ea typeface="Times New Roman" panose="02020603050405020304" pitchFamily="18" charset="0"/>
              </a:rPr>
              <a:t>The goal of this project is to develop a system that can automatically detect and classify emails as </a:t>
            </a:r>
            <a:r>
              <a:rPr lang="en-IN" sz="1800" b="1" dirty="0">
                <a:effectLst/>
                <a:latin typeface="Calibri" panose="020F0502020204030204" pitchFamily="34" charset="0"/>
                <a:ea typeface="Times New Roman" panose="02020603050405020304" pitchFamily="18" charset="0"/>
              </a:rPr>
              <a:t>spam</a:t>
            </a:r>
            <a:r>
              <a:rPr lang="en-IN" sz="1800" dirty="0">
                <a:effectLst/>
                <a:latin typeface="Calibri" panose="020F0502020204030204" pitchFamily="34" charset="0"/>
                <a:ea typeface="Times New Roman" panose="02020603050405020304" pitchFamily="18" charset="0"/>
              </a:rPr>
              <a:t> (unwanted emails) or </a:t>
            </a:r>
            <a:r>
              <a:rPr lang="en-IN" sz="1800" b="1" dirty="0">
                <a:effectLst/>
                <a:latin typeface="Calibri" panose="020F0502020204030204" pitchFamily="34" charset="0"/>
                <a:ea typeface="Times New Roman" panose="02020603050405020304" pitchFamily="18" charset="0"/>
              </a:rPr>
              <a:t>ham</a:t>
            </a:r>
            <a:r>
              <a:rPr lang="en-IN" sz="1800" dirty="0">
                <a:effectLst/>
                <a:latin typeface="Calibri" panose="020F0502020204030204" pitchFamily="34" charset="0"/>
                <a:ea typeface="Times New Roman" panose="02020603050405020304" pitchFamily="18" charset="0"/>
              </a:rPr>
              <a:t> (legitimate emails). </a:t>
            </a:r>
          </a:p>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2. Data Collection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Dataset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dat</a:t>
            </a:r>
            <a:r>
              <a:rPr lang="en-IN" sz="1800" dirty="0">
                <a:latin typeface="Calibri" panose="020F0502020204030204" pitchFamily="34" charset="0"/>
                <a:ea typeface="Times New Roman" panose="02020603050405020304" pitchFamily="18" charset="0"/>
                <a:cs typeface="Calibri" panose="020F0502020204030204" pitchFamily="34" charset="0"/>
              </a:rPr>
              <a:t>a set which is used here is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Enron Spam Dataset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which contains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labeled</a:t>
            </a:r>
            <a:r>
              <a:rPr lang="en-IN" sz="1800" dirty="0">
                <a:effectLst/>
                <a:latin typeface="Calibri" panose="020F0502020204030204" pitchFamily="34" charset="0"/>
                <a:ea typeface="Times New Roman" panose="02020603050405020304" pitchFamily="18" charset="0"/>
                <a:cs typeface="Calibri" panose="020F0502020204030204" pitchFamily="34" charset="0"/>
              </a:rPr>
              <a:t> examples of spam and non-spam emails or messages.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Each entry in the dataset has a label (e.g., spam or ham) and the message content.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300" b="1" dirty="0">
                <a:effectLst/>
                <a:latin typeface="Calibri" panose="020F0502020204030204" pitchFamily="34" charset="0"/>
                <a:ea typeface="Times New Roman" panose="02020603050405020304" pitchFamily="18" charset="0"/>
                <a:cs typeface="Calibri" panose="020F0502020204030204" pitchFamily="34" charset="0"/>
              </a:rPr>
              <a:t>Data Format</a:t>
            </a:r>
            <a:r>
              <a:rPr lang="en-IN" sz="1300" dirty="0">
                <a:effectLst/>
                <a:latin typeface="Calibri" panose="020F0502020204030204" pitchFamily="34" charset="0"/>
                <a:ea typeface="Times New Roman" panose="02020603050405020304" pitchFamily="18" charset="0"/>
                <a:cs typeface="Calibri" panose="020F0502020204030204" pitchFamily="34" charset="0"/>
              </a:rPr>
              <a:t>:</a:t>
            </a:r>
            <a:endParaRPr lang="en-US" sz="11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Typically, the dataset consists of three columns: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Label</a:t>
            </a:r>
            <a:r>
              <a:rPr lang="en-IN" sz="1800" dirty="0">
                <a:effectLst/>
                <a:latin typeface="Calibri" panose="020F0502020204030204" pitchFamily="34" charset="0"/>
                <a:ea typeface="Times New Roman" panose="02020603050405020304" pitchFamily="18" charset="0"/>
                <a:cs typeface="Calibri" panose="020F0502020204030204" pitchFamily="34" charset="0"/>
              </a:rPr>
              <a:t>: Indicates if the email is spam or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Message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text content of the email or message.</a:t>
            </a:r>
          </a:p>
          <a:p>
            <a:pPr marL="1143000" marR="0" lvl="2" indent="-228600" algn="just">
              <a:lnSpc>
                <a:spcPct val="150000"/>
              </a:lnSpc>
              <a:spcBef>
                <a:spcPts val="0"/>
              </a:spcBef>
              <a:spcAft>
                <a:spcPts val="0"/>
              </a:spcAft>
              <a:buSzPts val="1000"/>
              <a:buFont typeface="Wingdings" panose="05000000000000000000" pitchFamily="2" charset="2"/>
              <a:buChar char=""/>
              <a:tabLst>
                <a:tab pos="1371600" algn="l"/>
              </a:tabLst>
            </a:pPr>
            <a:r>
              <a:rPr lang="en-US" sz="1800" b="1" dirty="0">
                <a:effectLst/>
                <a:latin typeface="Calibri" panose="020F0502020204030204" pitchFamily="34" charset="0"/>
                <a:ea typeface="Times New Roman" panose="02020603050405020304" pitchFamily="18" charset="0"/>
                <a:cs typeface="Times New Roman" panose="02020603050405020304" pitchFamily="18" charset="0"/>
              </a:rPr>
              <a:t>Subject</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The content in the subject place of the mail</a:t>
            </a:r>
          </a:p>
          <a:p>
            <a:pPr marL="0"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0A6A42-2F0B-4105-9336-19C673347C43}"/>
              </a:ext>
            </a:extLst>
          </p:cNvPr>
          <p:cNvSpPr>
            <a:spLocks noGrp="1"/>
          </p:cNvSpPr>
          <p:nvPr>
            <p:ph idx="1"/>
          </p:nvPr>
        </p:nvSpPr>
        <p:spPr>
          <a:xfrm>
            <a:off x="457200" y="182880"/>
            <a:ext cx="8229600" cy="5943283"/>
          </a:xfrm>
        </p:spPr>
        <p:txBody>
          <a:bodyPr>
            <a:normAutofit lnSpcReduction="10000"/>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3.Data </a:t>
            </a:r>
            <a:r>
              <a:rPr lang="en-IN" sz="1800" b="1" dirty="0" err="1">
                <a:effectLst/>
                <a:latin typeface="Calibri" panose="020F0502020204030204" pitchFamily="34" charset="0"/>
                <a:ea typeface="Times New Roman" panose="02020603050405020304" pitchFamily="18" charset="0"/>
                <a:cs typeface="Calibri" panose="020F0502020204030204" pitchFamily="34" charset="0"/>
              </a:rPr>
              <a:t>Preprocessing</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Data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preprocessing</a:t>
            </a:r>
            <a:r>
              <a:rPr lang="en-IN" sz="1800" dirty="0">
                <a:effectLst/>
                <a:latin typeface="Calibri" panose="020F0502020204030204" pitchFamily="34" charset="0"/>
                <a:ea typeface="Times New Roman" panose="02020603050405020304" pitchFamily="18" charset="0"/>
                <a:cs typeface="Calibri" panose="020F0502020204030204" pitchFamily="34" charset="0"/>
              </a:rPr>
              <a:t> is critical for transforming raw text into a format that can be used by machine learning models.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Text Cleaning</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unnecessary characters such as punctuation marks, special characters, and numbers.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Convert all text to lowercase to ensure consistency.</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Remove common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stopwords</a:t>
            </a:r>
            <a:r>
              <a:rPr lang="en-IN" sz="1800" dirty="0">
                <a:effectLst/>
                <a:latin typeface="Calibri" panose="020F0502020204030204" pitchFamily="34" charset="0"/>
                <a:ea typeface="Times New Roman" panose="02020603050405020304" pitchFamily="18" charset="0"/>
                <a:cs typeface="Calibri" panose="020F0502020204030204" pitchFamily="34" charset="0"/>
              </a:rPr>
              <a:t> (e.g., "and," "the," "is") that don’t provide meaningful information for classification.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Tokenization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text into individual words or tokens. This helps the system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analyze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frequency of each word.</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Stemming or Lemmatization</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Reduce words to their base forms (e.g., "running" becomes "run"). This step helps reduce dimensionality and noise.</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654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443481-58DB-4E06-9A21-BDF09F5C8D81}"/>
              </a:ext>
            </a:extLst>
          </p:cNvPr>
          <p:cNvSpPr>
            <a:spLocks noGrp="1"/>
          </p:cNvSpPr>
          <p:nvPr>
            <p:ph idx="1"/>
          </p:nvPr>
        </p:nvSpPr>
        <p:spPr>
          <a:xfrm>
            <a:off x="457200" y="213360"/>
            <a:ext cx="8229600" cy="6329680"/>
          </a:xfrm>
        </p:spPr>
        <p:txBody>
          <a:bodyPr>
            <a:normAutofit/>
          </a:bodyPr>
          <a:lstStyle/>
          <a:p>
            <a:pPr marL="0" marR="0" indent="0" algn="just">
              <a:lnSpc>
                <a:spcPct val="150000"/>
              </a:lnSpc>
              <a:spcBef>
                <a:spcPts val="0"/>
              </a:spcBef>
              <a:spcAft>
                <a:spcPts val="0"/>
              </a:spcAft>
              <a:buNone/>
            </a:pPr>
            <a:r>
              <a:rPr lang="en-IN" sz="1800" b="1" dirty="0">
                <a:effectLst/>
                <a:latin typeface="Calibri" panose="020F0502020204030204" pitchFamily="34" charset="0"/>
                <a:ea typeface="Times New Roman" panose="02020603050405020304" pitchFamily="18" charset="0"/>
                <a:cs typeface="Calibri" panose="020F0502020204030204" pitchFamily="34" charset="0"/>
              </a:rPr>
              <a:t>4. Feature Extraction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After cleaning the text, we need to convert the text data into numerical form so machine learning algorithms can process it.</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Bag of Words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BoW</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user to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rerpresent</a:t>
            </a:r>
            <a:r>
              <a:rPr lang="en-IN" sz="1800" dirty="0">
                <a:effectLst/>
                <a:latin typeface="Calibri" panose="020F0502020204030204" pitchFamily="34" charset="0"/>
                <a:ea typeface="Times New Roman" panose="02020603050405020304" pitchFamily="18" charset="0"/>
                <a:cs typeface="Calibri" panose="020F0502020204030204" pitchFamily="34" charset="0"/>
              </a:rPr>
              <a:t> email in vector or frequency form</a:t>
            </a:r>
            <a:endParaRPr lang="en-US" sz="1800" dirty="0">
              <a:latin typeface="Calibri" panose="020F0502020204030204" pitchFamily="34" charset="0"/>
              <a:ea typeface="Times New Roman" panose="02020603050405020304" pitchFamily="18" charset="0"/>
              <a:cs typeface="Times New Roman" panose="02020603050405020304" pitchFamily="18" charset="0"/>
            </a:endParaRPr>
          </a:p>
          <a:p>
            <a:pPr marL="0" marR="0" indent="22860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TF-IDF (Term Frequency-Inverse Document Frequency): it evaluates the importance of word in the email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0" indent="0">
              <a:buNone/>
            </a:pPr>
            <a:r>
              <a:rPr lang="en-IN" sz="1800" b="1" dirty="0">
                <a:latin typeface="Calibri" panose="020F0502020204030204" pitchFamily="34" charset="0"/>
                <a:ea typeface="Times New Roman" panose="02020603050405020304" pitchFamily="18" charset="0"/>
                <a:cs typeface="Calibri" panose="020F0502020204030204" pitchFamily="34" charset="0"/>
              </a:rPr>
              <a:t>5.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Model Selection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r>
              <a:rPr lang="en-US" sz="1800" dirty="0"/>
              <a:t>We have model like Naïve Bayes, SVM, Random Forest and more but here we used linear regression for binary classification like spam or not</a:t>
            </a:r>
          </a:p>
          <a:p>
            <a:pPr marL="0" marR="0" indent="0" algn="just">
              <a:lnSpc>
                <a:spcPct val="150000"/>
              </a:lnSpc>
              <a:spcBef>
                <a:spcPts val="0"/>
              </a:spcBef>
              <a:spcAft>
                <a:spcPts val="0"/>
              </a:spcAft>
              <a:buNone/>
            </a:pPr>
            <a:r>
              <a:rPr lang="en-IN" sz="1900" b="1" dirty="0">
                <a:effectLst/>
                <a:latin typeface="Calibri" panose="020F0502020204030204" pitchFamily="34" charset="0"/>
                <a:ea typeface="Times New Roman" panose="02020603050405020304" pitchFamily="18" charset="0"/>
                <a:cs typeface="Calibri" panose="020F0502020204030204" pitchFamily="34" charset="0"/>
              </a:rPr>
              <a:t>6. Model Training</a:t>
            </a:r>
            <a:endParaRPr lang="en-US" sz="19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50000"/>
              </a:lnSpc>
              <a:spcBef>
                <a:spcPts val="0"/>
              </a:spcBef>
              <a:spcAft>
                <a:spcPts val="0"/>
              </a:spcAft>
            </a:pPr>
            <a:r>
              <a:rPr lang="en-IN" sz="1800" dirty="0">
                <a:effectLst/>
                <a:latin typeface="Calibri" panose="020F0502020204030204" pitchFamily="34" charset="0"/>
                <a:ea typeface="Times New Roman" panose="02020603050405020304" pitchFamily="18" charset="0"/>
                <a:cs typeface="Calibri" panose="020F0502020204030204" pitchFamily="34" charset="0"/>
              </a:rPr>
              <a:t>The chosen model is trained using the </a:t>
            </a:r>
            <a:r>
              <a:rPr lang="en-IN" sz="1800" dirty="0" err="1">
                <a:effectLst/>
                <a:latin typeface="Calibri" panose="020F0502020204030204" pitchFamily="34" charset="0"/>
                <a:ea typeface="Times New Roman" panose="02020603050405020304" pitchFamily="18" charset="0"/>
                <a:cs typeface="Calibri" panose="020F0502020204030204" pitchFamily="34" charset="0"/>
              </a:rPr>
              <a:t>preprocessed</a:t>
            </a:r>
            <a:r>
              <a:rPr lang="en-IN" sz="1800" dirty="0">
                <a:effectLst/>
                <a:latin typeface="Calibri" panose="020F0502020204030204" pitchFamily="34" charset="0"/>
                <a:ea typeface="Times New Roman" panose="02020603050405020304" pitchFamily="18" charset="0"/>
                <a:cs typeface="Calibri" panose="020F0502020204030204" pitchFamily="34" charset="0"/>
              </a:rPr>
              <a:t> data. In this stage, the model learns the patterns that distinguish spam from ham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the Model</a:t>
            </a:r>
            <a:r>
              <a:rPr lang="en-IN" sz="1800" dirty="0">
                <a:effectLst/>
                <a:latin typeface="Calibri" panose="020F0502020204030204" pitchFamily="34" charset="0"/>
                <a:ea typeface="Times New Roman" panose="02020603050405020304" pitchFamily="18" charset="0"/>
                <a:cs typeface="Calibri" panose="020F0502020204030204" pitchFamily="34" charset="0"/>
              </a:rPr>
              <a:t>: </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dirty="0">
                <a:effectLst/>
                <a:latin typeface="Calibri" panose="020F0502020204030204" pitchFamily="34" charset="0"/>
                <a:ea typeface="Times New Roman" panose="02020603050405020304" pitchFamily="18" charset="0"/>
                <a:cs typeface="Calibri" panose="020F0502020204030204" pitchFamily="34" charset="0"/>
              </a:rPr>
              <a:t>Split the dataset into two parts: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training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train the model) and a </a:t>
            </a:r>
            <a:r>
              <a:rPr lang="en-IN" sz="1800" b="1" dirty="0">
                <a:effectLst/>
                <a:latin typeface="Calibri" panose="020F0502020204030204" pitchFamily="34" charset="0"/>
                <a:ea typeface="Times New Roman" panose="02020603050405020304" pitchFamily="18" charset="0"/>
                <a:cs typeface="Calibri" panose="020F0502020204030204" pitchFamily="34" charset="0"/>
              </a:rPr>
              <a:t>test set</a:t>
            </a:r>
            <a:r>
              <a:rPr lang="en-IN" sz="1800" dirty="0">
                <a:effectLst/>
                <a:latin typeface="Calibri" panose="020F0502020204030204" pitchFamily="34" charset="0"/>
                <a:ea typeface="Times New Roman" panose="02020603050405020304" pitchFamily="18" charset="0"/>
                <a:cs typeface="Calibri" panose="020F0502020204030204" pitchFamily="34" charset="0"/>
              </a:rPr>
              <a:t> (used to evaluate the model)</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90410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781EC8-74E7-4258-990D-8ED31F55EE5D}"/>
              </a:ext>
            </a:extLst>
          </p:cNvPr>
          <p:cNvSpPr>
            <a:spLocks noGrp="1"/>
          </p:cNvSpPr>
          <p:nvPr>
            <p:ph idx="1"/>
          </p:nvPr>
        </p:nvSpPr>
        <p:spPr>
          <a:xfrm>
            <a:off x="457200" y="213360"/>
            <a:ext cx="8229600" cy="6410960"/>
          </a:xfrm>
        </p:spPr>
        <p:txBody>
          <a:bodyPr/>
          <a:lstStyle/>
          <a:p>
            <a:pPr marL="0" marR="0" algn="just">
              <a:lnSpc>
                <a:spcPct val="150000"/>
              </a:lnSpc>
              <a:spcBef>
                <a:spcPts val="0"/>
              </a:spcBef>
              <a:spcAft>
                <a:spcPts val="0"/>
              </a:spcAf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7. Model Evaluation</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Accuracy</a:t>
            </a:r>
            <a:r>
              <a:rPr lang="en-IN" sz="1800" dirty="0">
                <a:effectLst/>
                <a:latin typeface="Calibri" panose="020F0502020204030204" pitchFamily="34" charset="0"/>
                <a:ea typeface="Times New Roman" panose="02020603050405020304" pitchFamily="18" charset="0"/>
                <a:cs typeface="Calibri" panose="020F0502020204030204" pitchFamily="34" charset="0"/>
              </a:rPr>
              <a:t>: Measures the proportion of correct classifications (spam and ham) out of all predictions.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Confusion Matrix</a:t>
            </a:r>
            <a:r>
              <a:rPr lang="en-IN" sz="1800" dirty="0">
                <a:effectLst/>
                <a:latin typeface="Calibri" panose="020F0502020204030204" pitchFamily="34" charset="0"/>
                <a:ea typeface="Times New Roman" panose="02020603050405020304" pitchFamily="18" charset="0"/>
                <a:cs typeface="Calibri" panose="020F0502020204030204" pitchFamily="34" charset="0"/>
              </a:rPr>
              <a:t>: A table that shows the true positives (spam correctly classified as spam), false positives (ham incorrectly classified as spam), true negatives (ham correctly classified as ham), and false negatives (spam incorrectly classified as ham).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50000"/>
              </a:lnSpc>
              <a:spcBef>
                <a:spcPts val="0"/>
              </a:spcBef>
              <a:spcAft>
                <a:spcPts val="0"/>
              </a:spcAft>
              <a:buSzPts val="1000"/>
              <a:buFont typeface="Symbol" panose="05050102010706020507" pitchFamily="18" charset="2"/>
              <a:buChar char=""/>
              <a:tabLst>
                <a:tab pos="4572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 Recall, and 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Precision</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emails classified as spam.</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Recall</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proportion of true positive spam emails out of all actual spam emails.</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marR="0" lvl="1" indent="-285750" algn="just">
              <a:lnSpc>
                <a:spcPct val="150000"/>
              </a:lnSpc>
              <a:spcBef>
                <a:spcPts val="0"/>
              </a:spcBef>
              <a:spcAft>
                <a:spcPts val="0"/>
              </a:spcAft>
              <a:buSzPts val="1000"/>
              <a:buFont typeface="Courier New" panose="02070309020205020404" pitchFamily="49" charset="0"/>
              <a:buChar char="o"/>
              <a:tabLst>
                <a:tab pos="914400" algn="l"/>
              </a:tabLst>
            </a:pPr>
            <a:r>
              <a:rPr lang="en-IN" sz="1800" b="1" dirty="0">
                <a:effectLst/>
                <a:latin typeface="Calibri" panose="020F0502020204030204" pitchFamily="34" charset="0"/>
                <a:ea typeface="Times New Roman" panose="02020603050405020304" pitchFamily="18" charset="0"/>
                <a:cs typeface="Calibri" panose="020F0502020204030204" pitchFamily="34" charset="0"/>
              </a:rPr>
              <a:t>F1-Score</a:t>
            </a:r>
            <a:r>
              <a:rPr lang="en-IN" sz="1800" dirty="0">
                <a:effectLst/>
                <a:latin typeface="Calibri" panose="020F0502020204030204" pitchFamily="34" charset="0"/>
                <a:ea typeface="Times New Roman" panose="02020603050405020304" pitchFamily="18" charset="0"/>
                <a:cs typeface="Calibri" panose="020F0502020204030204" pitchFamily="34" charset="0"/>
              </a:rPr>
              <a:t>: The harmonic mean of precision and recall, providing a balance between the two.</a:t>
            </a: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3605021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8800" y="-296862"/>
            <a:ext cx="8229600" cy="1143000"/>
          </a:xfrm>
        </p:spPr>
        <p:txBody>
          <a:bodyPr/>
          <a:lstStyle/>
          <a:p>
            <a:r>
              <a:rPr dirty="0"/>
              <a:t>Coding</a:t>
            </a:r>
          </a:p>
        </p:txBody>
      </p:sp>
      <p:pic>
        <p:nvPicPr>
          <p:cNvPr id="5" name="Content Placeholder 4">
            <a:extLst>
              <a:ext uri="{FF2B5EF4-FFF2-40B4-BE49-F238E27FC236}">
                <a16:creationId xmlns:a16="http://schemas.microsoft.com/office/drawing/2014/main" id="{DA1F8147-D8AA-44BE-83CF-DC80C3BCF33E}"/>
              </a:ext>
            </a:extLst>
          </p:cNvPr>
          <p:cNvPicPr>
            <a:picLocks noGrp="1" noChangeAspect="1"/>
          </p:cNvPicPr>
          <p:nvPr>
            <p:ph idx="1"/>
          </p:nvPr>
        </p:nvPicPr>
        <p:blipFill>
          <a:blip r:embed="rId2"/>
          <a:stretch>
            <a:fillRect/>
          </a:stretch>
        </p:blipFill>
        <p:spPr>
          <a:xfrm>
            <a:off x="0" y="1148080"/>
            <a:ext cx="9144000" cy="5436563"/>
          </a:xfr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107</TotalTime>
  <Words>867</Words>
  <Application>Microsoft Office PowerPoint</Application>
  <PresentationFormat>On-screen Show (4:3)</PresentationFormat>
  <Paragraphs>69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Calibri</vt:lpstr>
      <vt:lpstr>Courier New</vt:lpstr>
      <vt:lpstr>Symbol</vt:lpstr>
      <vt:lpstr>Times New Roman</vt:lpstr>
      <vt:lpstr>Wingdings</vt:lpstr>
      <vt:lpstr>Office Theme</vt:lpstr>
      <vt:lpstr>NLP-Based Phishing Email Detection</vt:lpstr>
      <vt:lpstr>Abstract</vt:lpstr>
      <vt:lpstr>Introduction</vt:lpstr>
      <vt:lpstr>Technologies Used</vt:lpstr>
      <vt:lpstr>Project Implementation</vt:lpstr>
      <vt:lpstr>PowerPoint Presentation</vt:lpstr>
      <vt:lpstr>PowerPoint Presentation</vt:lpstr>
      <vt:lpstr>PowerPoint Presentation</vt:lpstr>
      <vt:lpstr>Coding</vt:lpstr>
      <vt:lpstr>PowerPoint Presentation</vt:lpstr>
      <vt:lpstr>Sample Output 1</vt:lpstr>
      <vt:lpstr>Sample Output 2</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Spam Email Detection</dc:title>
  <dc:subject/>
  <dc:creator/>
  <cp:keywords/>
  <dc:description>generated using python-pptx</dc:description>
  <cp:lastModifiedBy>E. DANIEL</cp:lastModifiedBy>
  <cp:revision>3</cp:revision>
  <dcterms:created xsi:type="dcterms:W3CDTF">2013-01-27T09:14:16Z</dcterms:created>
  <dcterms:modified xsi:type="dcterms:W3CDTF">2025-05-10T09:52:27Z</dcterms:modified>
  <cp:category/>
</cp:coreProperties>
</file>