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75" r:id="rId6"/>
    <p:sldId id="264" r:id="rId7"/>
    <p:sldId id="265" r:id="rId8"/>
    <p:sldId id="272" r:id="rId9"/>
    <p:sldId id="273" r:id="rId10"/>
    <p:sldId id="259" r:id="rId11"/>
    <p:sldId id="260" r:id="rId12"/>
    <p:sldId id="261" r:id="rId13"/>
    <p:sldId id="267" r:id="rId14"/>
    <p:sldId id="268" r:id="rId15"/>
    <p:sldId id="269" r:id="rId16"/>
    <p:sldId id="263" r:id="rId17"/>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0" d="100"/>
          <a:sy n="80" d="100"/>
        </p:scale>
        <p:origin x="607" y="55"/>
      </p:cViewPr>
      <p:guideLst/>
    </p:cSldViewPr>
  </p:slideViewPr>
  <p:notesTextViewPr>
    <p:cViewPr>
      <p:scale>
        <a:sx n="200" d="100"/>
        <a:sy n="2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28D0-65E3-8128-A21A-49EFB7E14F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5E7B5-3596-12E5-FFC3-6A2F14254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1FDDE8-59D1-A63B-65D5-145B87E0B46E}"/>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a:extLst>
              <a:ext uri="{FF2B5EF4-FFF2-40B4-BE49-F238E27FC236}">
                <a16:creationId xmlns:a16="http://schemas.microsoft.com/office/drawing/2014/main" id="{75D9F7D9-D16E-F368-E7E9-C3C8FD7C4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39AAD-B92F-7FB9-AEF3-5A94F0CCC425}"/>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2409124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D415-0617-2DD0-AC64-C0689F488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2D0F8-4AAD-2135-D6B3-C00F34D13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A1E1E-DCD7-B617-171F-88F4A0E5314D}"/>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a:extLst>
              <a:ext uri="{FF2B5EF4-FFF2-40B4-BE49-F238E27FC236}">
                <a16:creationId xmlns:a16="http://schemas.microsoft.com/office/drawing/2014/main" id="{0BFC17F9-990E-818F-1579-9D1EF5136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8A990-36D7-F73F-0239-57AAA99E6195}"/>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848825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38CA-0ACE-65A4-5B59-EB81A8C7B8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BDC42D-7162-9673-8575-6C6E58A4A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909503-39D5-71CF-C574-18AF5C5F7FBE}"/>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a:extLst>
              <a:ext uri="{FF2B5EF4-FFF2-40B4-BE49-F238E27FC236}">
                <a16:creationId xmlns:a16="http://schemas.microsoft.com/office/drawing/2014/main" id="{DB9A4085-2F84-EB3E-3038-3D6DF3397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F234D-E402-8AEE-E648-66026F3E6686}"/>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912672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3B99-0052-9F1D-DA6D-D384245EE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EF6A36-6652-A457-E96C-98D04E236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002A5A-B9EA-EB84-880A-C6A2A11CB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8E021-36BA-9CD8-E89E-F5717B09D6E0}"/>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6" name="Footer Placeholder 5">
            <a:extLst>
              <a:ext uri="{FF2B5EF4-FFF2-40B4-BE49-F238E27FC236}">
                <a16:creationId xmlns:a16="http://schemas.microsoft.com/office/drawing/2014/main" id="{621CC336-DB50-085C-3067-39453CF61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87C81-6F7C-D3DA-1637-F4EE1F8B49E2}"/>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406429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ABCD-3DE6-E8BD-5D39-8AADCE796F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4FF067-13F1-2C1A-D108-6D59A3428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D9661-24EC-F101-9E5B-8E878C0D85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72124-BA54-2B87-8ED0-ADC7E993B9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A3D6CB-5FEA-E1C3-264B-46846F433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511C7C-70F9-8B06-94DA-807F61EA0DB6}"/>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8" name="Footer Placeholder 7">
            <a:extLst>
              <a:ext uri="{FF2B5EF4-FFF2-40B4-BE49-F238E27FC236}">
                <a16:creationId xmlns:a16="http://schemas.microsoft.com/office/drawing/2014/main" id="{9CECC23A-8AF9-746D-57D2-278A24FA32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5DDE45-9BD8-F413-D937-17452E4B8290}"/>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3823691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C8EF-7A5E-C35A-F045-20228CA25D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9CEFFD-DCF5-2388-D39D-92FC68B5CD2F}"/>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4" name="Footer Placeholder 3">
            <a:extLst>
              <a:ext uri="{FF2B5EF4-FFF2-40B4-BE49-F238E27FC236}">
                <a16:creationId xmlns:a16="http://schemas.microsoft.com/office/drawing/2014/main" id="{4138D796-26F8-646C-061C-B0E4218431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7AEA2-CB04-8917-1C31-F9E16F9EC4A4}"/>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3470842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D92A8C-DDE3-550E-93A3-B3D69EBB3E98}"/>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3" name="Footer Placeholder 2">
            <a:extLst>
              <a:ext uri="{FF2B5EF4-FFF2-40B4-BE49-F238E27FC236}">
                <a16:creationId xmlns:a16="http://schemas.microsoft.com/office/drawing/2014/main" id="{E2A4FA64-66EB-132D-192E-680B15961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4F99DF-D439-245D-A8F8-7B3E4C82554C}"/>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2170708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DD4-DB2A-DA97-254F-4BF26816A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CBE81D-D30B-5A3C-6FD6-EA40B490AC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91848-CE49-0634-6118-5B7F60F81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A4D8F-F724-C9FA-3552-1E220B93A341}"/>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6" name="Footer Placeholder 5">
            <a:extLst>
              <a:ext uri="{FF2B5EF4-FFF2-40B4-BE49-F238E27FC236}">
                <a16:creationId xmlns:a16="http://schemas.microsoft.com/office/drawing/2014/main" id="{10279444-CB6D-CA97-6250-D0C5181E6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33413-9282-560A-7402-B2186203E1EF}"/>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16150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F97B-84FD-AE9B-925A-346D8941B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E9785-ACF9-CF08-77BF-0EE4A9FB6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0FCCB-05D5-8172-2833-B58E260CE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B84A6-36AF-2B75-4820-4246F93CE7D2}"/>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6" name="Footer Placeholder 5">
            <a:extLst>
              <a:ext uri="{FF2B5EF4-FFF2-40B4-BE49-F238E27FC236}">
                <a16:creationId xmlns:a16="http://schemas.microsoft.com/office/drawing/2014/main" id="{3012F83A-535C-9A14-5FEC-2F5B09E4E1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D51B4-3C59-F5BC-D041-7BC9A78D9365}"/>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3401122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DC15-D3C1-D76C-9B92-5209C6781E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503871-0BAD-CFC8-8A54-9462BF60E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13938-FF19-3A35-C897-7ED0F7B80045}"/>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a:extLst>
              <a:ext uri="{FF2B5EF4-FFF2-40B4-BE49-F238E27FC236}">
                <a16:creationId xmlns:a16="http://schemas.microsoft.com/office/drawing/2014/main" id="{3357487D-8340-A453-36E2-6894C63C7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1310F-D1DD-F593-27A7-1133F67ADC6A}"/>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2316301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9C150F-8240-7EC3-7300-5578E8454E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F321C4-DCFC-FA3F-82C9-5F9C692ED4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888C9-F817-B550-7A02-4B0441665D65}"/>
              </a:ext>
            </a:extLst>
          </p:cNvPr>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a:extLst>
              <a:ext uri="{FF2B5EF4-FFF2-40B4-BE49-F238E27FC236}">
                <a16:creationId xmlns:a16="http://schemas.microsoft.com/office/drawing/2014/main" id="{69ED3D6D-A2FC-63B5-9A7F-CDE5F90D5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D76EB-932A-4606-8DC6-E9B89E85F6F2}"/>
              </a:ext>
            </a:extLst>
          </p:cNvPr>
          <p:cNvSpPr>
            <a:spLocks noGrp="1"/>
          </p:cNvSpPr>
          <p:nvPr>
            <p:ph type="sldNum" sz="quarter" idx="12"/>
          </p:nvPr>
        </p:nvSpPr>
        <p:spPr/>
        <p:txBody>
          <a:bodyPr/>
          <a:lstStyle/>
          <a:p>
            <a:fld id="{CBED197F-49D8-4CC6-BC9E-51E1EF43701D}" type="slidenum">
              <a:rPr lang="en-US" smtClean="0"/>
              <a:t>‹#›</a:t>
            </a:fld>
            <a:endParaRPr lang="en-US"/>
          </a:p>
        </p:txBody>
      </p:sp>
    </p:spTree>
    <p:extLst>
      <p:ext uri="{BB962C8B-B14F-4D97-AF65-F5344CB8AC3E}">
        <p14:creationId xmlns:p14="http://schemas.microsoft.com/office/powerpoint/2010/main" val="16013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BC30A-7053-488E-BC31-1E28923C2468}"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EBC30A-7053-488E-BC31-1E28923C2468}"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EBC30A-7053-488E-BC31-1E28923C2468}"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EBC30A-7053-488E-BC31-1E28923C2468}"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BC30A-7053-488E-BC31-1E28923C2468}"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EBC30A-7053-488E-BC31-1E28923C2468}"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EBC30A-7053-488E-BC31-1E28923C2468}"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D197F-49D8-4CC6-BC9E-51E1EF4370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BC30A-7053-488E-BC31-1E28923C2468}" type="datetimeFigureOut">
              <a:rPr lang="en-US" smtClean="0"/>
              <a:t>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D197F-49D8-4CC6-BC9E-51E1EF4370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0C497-5F0F-210E-4591-315862FE3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4AED68-AF18-330F-8E32-6C91061EA6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0F5EE-56BF-E7C7-FA66-AC8514C4C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BC30A-7053-488E-BC31-1E28923C2468}" type="datetimeFigureOut">
              <a:rPr lang="en-US" smtClean="0"/>
              <a:t>12/3/2023</a:t>
            </a:fld>
            <a:endParaRPr lang="en-US"/>
          </a:p>
        </p:txBody>
      </p:sp>
      <p:sp>
        <p:nvSpPr>
          <p:cNvPr id="5" name="Footer Placeholder 4">
            <a:extLst>
              <a:ext uri="{FF2B5EF4-FFF2-40B4-BE49-F238E27FC236}">
                <a16:creationId xmlns:a16="http://schemas.microsoft.com/office/drawing/2014/main" id="{97663C92-072A-5A88-FEED-794C6BAD86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A85E48-1FB9-1600-8B60-9C36DDCA3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D197F-49D8-4CC6-BC9E-51E1EF43701D}" type="slidenum">
              <a:rPr lang="en-US" smtClean="0"/>
              <a:t>‹#›</a:t>
            </a:fld>
            <a:endParaRPr lang="en-US"/>
          </a:p>
        </p:txBody>
      </p:sp>
    </p:spTree>
    <p:extLst>
      <p:ext uri="{BB962C8B-B14F-4D97-AF65-F5344CB8AC3E}">
        <p14:creationId xmlns:p14="http://schemas.microsoft.com/office/powerpoint/2010/main" val="2887438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slideLayout" Target="../slideLayouts/slideLayout2.xml"/><Relationship Id="rId7" Type="http://schemas.openxmlformats.org/officeDocument/2006/relationships/image" Target="../media/image2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6.xml"/><Relationship Id="rId7" Type="http://schemas.openxmlformats.org/officeDocument/2006/relationships/image" Target="../media/image3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3765" y="2651277"/>
            <a:ext cx="10435455" cy="1555445"/>
          </a:xfrm>
        </p:spPr>
        <p:txBody>
          <a:bodyPr anchor="b">
            <a:normAutofit fontScale="90000"/>
          </a:bodyPr>
          <a:lstStyle/>
          <a:p>
            <a:pPr marL="0" marR="0">
              <a:spcBef>
                <a:spcPts val="0"/>
              </a:spcBef>
              <a:spcAft>
                <a:spcPts val="0"/>
              </a:spcAft>
            </a:pPr>
            <a:r>
              <a:rPr lang="en-US" sz="2200" b="1" dirty="0">
                <a:solidFill>
                  <a:srgbClr val="4F2683"/>
                </a:solidFill>
                <a:effectLst/>
                <a:latin typeface="Calibri" panose="020F0502020204030204" pitchFamily="34" charset="0"/>
                <a:ea typeface="Calibri" panose="020F0502020204030204" pitchFamily="34" charset="0"/>
              </a:rPr>
              <a:t>ECE 9013A – Programming for Engineers</a:t>
            </a:r>
            <a:br>
              <a:rPr lang="en-US" sz="2200" b="1" dirty="0">
                <a:solidFill>
                  <a:srgbClr val="4F2683"/>
                </a:solidFill>
                <a:effectLst/>
                <a:latin typeface="Calibri" panose="020F0502020204030204" pitchFamily="34" charset="0"/>
                <a:ea typeface="Calibri" panose="020F0502020204030204" pitchFamily="34" charset="0"/>
              </a:rPr>
            </a:br>
            <a:br>
              <a:rPr lang="en-US" sz="2200" dirty="0">
                <a:solidFill>
                  <a:srgbClr val="000000"/>
                </a:solidFill>
                <a:effectLst/>
                <a:latin typeface="Calibri" panose="020F0502020204030204" pitchFamily="34" charset="0"/>
                <a:ea typeface="Calibri" panose="020F0502020204030204" pitchFamily="34" charset="0"/>
              </a:rPr>
            </a:br>
            <a:r>
              <a:rPr lang="en-US" sz="2200" b="1" dirty="0">
                <a:solidFill>
                  <a:srgbClr val="4F2683"/>
                </a:solidFill>
                <a:latin typeface="Calibri" panose="020F0502020204030204" pitchFamily="34" charset="0"/>
                <a:ea typeface="Calibri" panose="020F0502020204030204" pitchFamily="34" charset="0"/>
              </a:rPr>
              <a:t>Final Project</a:t>
            </a:r>
            <a:br>
              <a:rPr lang="en-US" sz="1800" dirty="0">
                <a:solidFill>
                  <a:srgbClr val="000000"/>
                </a:solidFill>
                <a:effectLst/>
                <a:latin typeface="Calibri" panose="020F0502020204030204" pitchFamily="34" charset="0"/>
                <a:ea typeface="Calibri" panose="020F0502020204030204" pitchFamily="34" charset="0"/>
              </a:rPr>
            </a:br>
            <a:endParaRPr lang="en-US" sz="6600" dirty="0"/>
          </a:p>
        </p:txBody>
      </p:sp>
      <p:sp>
        <p:nvSpPr>
          <p:cNvPr id="3" name="Subtitle 2"/>
          <p:cNvSpPr>
            <a:spLocks noGrp="1"/>
          </p:cNvSpPr>
          <p:nvPr>
            <p:ph type="subTitle" idx="1"/>
          </p:nvPr>
        </p:nvSpPr>
        <p:spPr>
          <a:xfrm>
            <a:off x="748062" y="3914221"/>
            <a:ext cx="10909641" cy="2116160"/>
          </a:xfrm>
        </p:spPr>
        <p:txBody>
          <a:bodyPr anchor="t">
            <a:normAutofit/>
          </a:bodyPr>
          <a:lstStyle/>
          <a:p>
            <a:pPr marL="0" marR="0" algn="just">
              <a:lnSpc>
                <a:spcPct val="107000"/>
              </a:lnSpc>
              <a:spcBef>
                <a:spcPts val="0"/>
              </a:spcBef>
              <a:spcAft>
                <a:spcPts val="0"/>
              </a:spcAft>
            </a:pPr>
            <a:r>
              <a:rPr lang="en-US" sz="1800" b="1" kern="100" dirty="0">
                <a:solidFill>
                  <a:srgbClr val="7F7E82"/>
                </a:solidFill>
                <a:effectLst/>
                <a:latin typeface="Calibri" panose="020F0502020204030204" pitchFamily="34" charset="0"/>
                <a:ea typeface="Calibri" panose="020F0502020204030204" pitchFamily="34" charset="0"/>
                <a:cs typeface="Calibri" panose="020F0502020204030204" pitchFamily="34" charset="0"/>
              </a:rPr>
              <a:t>Students:                                                                   </a:t>
            </a:r>
            <a:r>
              <a:rPr lang="en-US" sz="1800" b="1" kern="100" dirty="0">
                <a:solidFill>
                  <a:srgbClr val="3F3F41"/>
                </a:solidFill>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solidFill>
                  <a:srgbClr val="7F7E82"/>
                </a:solidFill>
                <a:effectLst/>
                <a:latin typeface="Calibri" panose="020F0502020204030204" pitchFamily="34" charset="0"/>
                <a:ea typeface="Calibri" panose="020F0502020204030204" pitchFamily="34" charset="0"/>
                <a:cs typeface="Calibri" panose="020F0502020204030204" pitchFamily="34" charset="0"/>
              </a:rPr>
              <a:t> Instructor:</a:t>
            </a:r>
          </a:p>
          <a:p>
            <a:pPr algn="just">
              <a:lnSpc>
                <a:spcPct val="107000"/>
              </a:lnSpc>
              <a:spcBef>
                <a:spcPts val="0"/>
              </a:spcBef>
            </a:pPr>
            <a:r>
              <a:rPr lang="en-US" sz="1800" b="1" kern="100" dirty="0">
                <a:solidFill>
                  <a:srgbClr val="7F7E82"/>
                </a:solidFill>
                <a:latin typeface="Calibri" panose="020F0502020204030204" pitchFamily="34" charset="0"/>
                <a:cs typeface="Calibri" panose="020F0502020204030204" pitchFamily="34" charset="0"/>
              </a:rPr>
              <a:t>WEICHIH</a:t>
            </a:r>
          </a:p>
          <a:p>
            <a:pPr marL="0" marR="0" algn="just">
              <a:lnSpc>
                <a:spcPct val="107000"/>
              </a:lnSpc>
              <a:spcBef>
                <a:spcPts val="0"/>
              </a:spcBef>
              <a:spcAft>
                <a:spcPts val="0"/>
              </a:spcAft>
            </a:pPr>
            <a:r>
              <a:rPr lang="en-US" sz="1800" b="1" kern="100" dirty="0">
                <a:solidFill>
                  <a:srgbClr val="7F7E82"/>
                </a:solidFill>
                <a:effectLst/>
                <a:latin typeface="Calibri" panose="020F0502020204030204" pitchFamily="34" charset="0"/>
                <a:ea typeface="Calibri" panose="020F0502020204030204" pitchFamily="34" charset="0"/>
                <a:cs typeface="Calibri" panose="020F0502020204030204" pitchFamily="34" charset="0"/>
              </a:rPr>
              <a:t>Seyedmostafa Mirmohammadi                           </a:t>
            </a:r>
            <a:r>
              <a:rPr lang="en-US" sz="1800" b="1" kern="100" dirty="0">
                <a:solidFill>
                  <a:srgbClr val="3F3F41"/>
                </a:solidFill>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solidFill>
                  <a:srgbClr val="7F7E82"/>
                </a:solidFill>
                <a:effectLst/>
                <a:latin typeface="Calibri" panose="020F0502020204030204" pitchFamily="34" charset="0"/>
                <a:ea typeface="Calibri" panose="020F0502020204030204" pitchFamily="34" charset="0"/>
                <a:cs typeface="Calibri" panose="020F0502020204030204" pitchFamily="34" charset="0"/>
              </a:rPr>
              <a:t> Dr. Dimitrios M. Manias</a:t>
            </a:r>
          </a:p>
          <a:p>
            <a:pPr marL="0" marR="0" algn="just">
              <a:lnSpc>
                <a:spcPct val="107000"/>
              </a:lnSpc>
              <a:spcBef>
                <a:spcPts val="0"/>
              </a:spcBef>
              <a:spcAft>
                <a:spcPts val="0"/>
              </a:spcAft>
            </a:pPr>
            <a:r>
              <a:rPr lang="en-US" sz="1800" b="1" kern="100" dirty="0" err="1">
                <a:solidFill>
                  <a:srgbClr val="7F7E82"/>
                </a:solidFill>
                <a:latin typeface="Calibri" panose="020F0502020204030204" pitchFamily="34" charset="0"/>
                <a:cs typeface="Calibri" panose="020F0502020204030204" pitchFamily="34" charset="0"/>
              </a:rPr>
              <a:t>Zhecheng</a:t>
            </a:r>
            <a:r>
              <a:rPr lang="en-US" sz="1800" b="1" kern="100" dirty="0">
                <a:solidFill>
                  <a:srgbClr val="7F7E82"/>
                </a:solidFill>
                <a:latin typeface="Calibri" panose="020F0502020204030204" pitchFamily="34" charset="0"/>
                <a:cs typeface="Calibri" panose="020F0502020204030204" pitchFamily="34" charset="0"/>
              </a:rPr>
              <a:t> Xie</a:t>
            </a:r>
          </a:p>
          <a:p>
            <a:pPr marL="0" marR="0" algn="just">
              <a:lnSpc>
                <a:spcPct val="107000"/>
              </a:lnSpc>
              <a:spcBef>
                <a:spcPts val="0"/>
              </a:spcBef>
              <a:spcAft>
                <a:spcPts val="0"/>
              </a:spcAft>
            </a:pPr>
            <a:r>
              <a:rPr lang="en-US" sz="1800" b="1" kern="100" dirty="0" err="1">
                <a:solidFill>
                  <a:srgbClr val="7F7E82"/>
                </a:solidFill>
                <a:latin typeface="Calibri" panose="020F0502020204030204" pitchFamily="34" charset="0"/>
                <a:cs typeface="Calibri" panose="020F0502020204030204" pitchFamily="34" charset="0"/>
              </a:rPr>
              <a:t>Heyu</a:t>
            </a:r>
            <a:r>
              <a:rPr lang="en-US" sz="1800" b="1" kern="100" dirty="0">
                <a:solidFill>
                  <a:srgbClr val="7F7E82"/>
                </a:solidFill>
                <a:latin typeface="Calibri" panose="020F0502020204030204" pitchFamily="34" charset="0"/>
                <a:cs typeface="Calibri" panose="020F0502020204030204" pitchFamily="34" charset="0"/>
              </a:rPr>
              <a:t> Zhong</a:t>
            </a:r>
          </a:p>
        </p:txBody>
      </p:sp>
      <p:pic>
        <p:nvPicPr>
          <p:cNvPr id="4" name="Picture 3" descr="Research - Remus Tutunea-Fatan - MME - Western University"/>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483228" y="575759"/>
            <a:ext cx="5204492" cy="1381352"/>
          </a:xfrm>
          <a:prstGeom prst="rect">
            <a:avLst/>
          </a:prstGeom>
          <a:noFill/>
        </p:spPr>
      </p:pic>
      <p:sp>
        <p:nvSpPr>
          <p:cNvPr id="11" name="sketch line"/>
          <p:cNvSpPr>
            <a:spLocks noGrp="1" noRot="1" noChangeAspect="1" noMove="1" noResize="1" noEditPoints="1" noAdjustHandles="1" noChangeArrowheads="1" noChangeShapeType="1" noTextEdit="1"/>
          </p:cNvSpPr>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p:cNvSpPr>
            <a:spLocks noGrp="1" noRot="1" noChangeAspect="1" noMove="1" noResize="1" noEditPoints="1" noAdjustHandles="1" noChangeArrowheads="1" noChangeShapeType="1" noTextEdit="1"/>
          </p:cNvSpPr>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p:nvPr>
        </p:nvSpPr>
        <p:spPr>
          <a:xfrm>
            <a:off x="4184542" y="486184"/>
            <a:ext cx="7363990" cy="1325563"/>
          </a:xfrm>
        </p:spPr>
        <p:txBody>
          <a:bodyPr>
            <a:normAutofit/>
          </a:bodyPr>
          <a:lstStyle/>
          <a:p>
            <a:r>
              <a:rPr lang="en-US" sz="2800" b="1" i="0" dirty="0" err="1">
                <a:solidFill>
                  <a:srgbClr val="002060"/>
                </a:solidFill>
                <a:effectLst/>
                <a:latin typeface="Söhne"/>
              </a:rPr>
              <a:t>CoinProcessingState</a:t>
            </a:r>
            <a:r>
              <a:rPr lang="en-US" sz="2800" b="1" i="0" dirty="0">
                <a:solidFill>
                  <a:srgbClr val="002060"/>
                </a:solidFill>
                <a:effectLst/>
                <a:latin typeface="Söhne"/>
              </a:rPr>
              <a:t>: Coin Insertion, Item Selection, and Notifications</a:t>
            </a:r>
            <a:endParaRPr lang="en-US" sz="2800" b="1" dirty="0">
              <a:solidFill>
                <a:srgbClr val="002060"/>
              </a:solidFill>
            </a:endParaRPr>
          </a:p>
        </p:txBody>
      </p:sp>
      <p:pic>
        <p:nvPicPr>
          <p:cNvPr id="8" name="Picture 7" descr="A cartoon of a person pointing at a shelf&#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16678" r="18570" b="-3"/>
          <a:stretch>
            <a:fillRect/>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6" name="Picture 5" descr="A screenshot of a computer&#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t="12250" r="-3" b="-3"/>
          <a:stretch>
            <a:fillRect/>
          </a:stretch>
        </p:blipFill>
        <p:spPr>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3" name="Content Placeholder 2"/>
          <p:cNvSpPr>
            <a:spLocks noGrp="1"/>
          </p:cNvSpPr>
          <p:nvPr>
            <p:ph idx="1"/>
          </p:nvPr>
        </p:nvSpPr>
        <p:spPr>
          <a:xfrm>
            <a:off x="4184542" y="2992846"/>
            <a:ext cx="7363990" cy="4351338"/>
          </a:xfrm>
        </p:spPr>
        <p:txBody>
          <a:bodyPr>
            <a:normAutofit/>
          </a:bodyPr>
          <a:lstStyle/>
          <a:p>
            <a:r>
              <a:rPr lang="en-US" sz="2200" b="1" dirty="0" err="1">
                <a:solidFill>
                  <a:srgbClr val="FF0000"/>
                </a:solidFill>
              </a:rPr>
              <a:t>CoinProcessingState</a:t>
            </a:r>
            <a:r>
              <a:rPr lang="en-US" sz="2200" dirty="0"/>
              <a:t> manages the pivotal phase in our Python vending simulation. It oversees coin insertion and updates the total sum of money in the machine. The state transitions based on user input, progressing to </a:t>
            </a:r>
            <a:r>
              <a:rPr lang="en-US" sz="2200" dirty="0" err="1">
                <a:solidFill>
                  <a:srgbClr val="7030A0"/>
                </a:solidFill>
              </a:rPr>
              <a:t>return_and_receipt</a:t>
            </a:r>
            <a:r>
              <a:rPr lang="en-US" sz="2200" dirty="0">
                <a:solidFill>
                  <a:srgbClr val="7030A0"/>
                </a:solidFill>
              </a:rPr>
              <a:t> </a:t>
            </a:r>
            <a:r>
              <a:rPr lang="en-US" sz="2200" dirty="0"/>
              <a:t>or </a:t>
            </a:r>
            <a:r>
              <a:rPr lang="en-US" sz="2200" dirty="0">
                <a:solidFill>
                  <a:srgbClr val="7030A0"/>
                </a:solidFill>
              </a:rPr>
              <a:t>delivering</a:t>
            </a:r>
            <a:r>
              <a:rPr lang="en-US" sz="2200" dirty="0"/>
              <a:t>. After coin insertion, users can select items on the GUI. Notifications include Money </a:t>
            </a:r>
            <a:r>
              <a:rPr lang="en-US" sz="2200" dirty="0">
                <a:solidFill>
                  <a:srgbClr val="7030A0"/>
                </a:solidFill>
              </a:rPr>
              <a:t>Insufficiency prompts</a:t>
            </a:r>
            <a:r>
              <a:rPr lang="en-US" sz="2200" dirty="0"/>
              <a:t>, allowing users to insert more coins, and </a:t>
            </a:r>
            <a:r>
              <a:rPr lang="en-US" sz="2200" dirty="0">
                <a:solidFill>
                  <a:srgbClr val="7030A0"/>
                </a:solidFill>
              </a:rPr>
              <a:t>Sold-out Item </a:t>
            </a:r>
            <a:r>
              <a:rPr lang="en-US" sz="2200" dirty="0"/>
              <a:t>indications, highlighting unavailable items in red. In case of selecting a sold-out item, users receive a notification and can make an alternate selection or choose to return. This state ensures a smooth and responsive vending experience.</a:t>
            </a:r>
          </a:p>
        </p:txBody>
      </p:sp>
      <p:pic>
        <p:nvPicPr>
          <p:cNvPr id="5" name="Picture 4" descr="A close-up of a computer screen&#10;&#10;Description automatically generated">
            <a:extLst>
              <a:ext uri="{FF2B5EF4-FFF2-40B4-BE49-F238E27FC236}">
                <a16:creationId xmlns:a16="http://schemas.microsoft.com/office/drawing/2014/main" id="{20240328-61DC-6042-2F84-EA8697664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186" y="1631833"/>
            <a:ext cx="6718326" cy="11179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38"/>
          <p:cNvSpPr>
            <a:spLocks noGrp="1" noRot="1" noChangeAspect="1" noMove="1" noResize="1" noEditPoints="1" noAdjustHandles="1" noChangeArrowheads="1" noChangeShapeType="1" noTextEdit="1"/>
          </p:cNvSpPr>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88138" y="0"/>
            <a:ext cx="5458838" cy="1325563"/>
          </a:xfrm>
        </p:spPr>
        <p:txBody>
          <a:bodyPr>
            <a:normAutofit/>
          </a:bodyPr>
          <a:lstStyle/>
          <a:p>
            <a:r>
              <a:rPr lang="en-US" sz="2800" b="1" i="0" dirty="0" err="1">
                <a:solidFill>
                  <a:srgbClr val="002060"/>
                </a:solidFill>
                <a:effectLst/>
                <a:latin typeface="Söhne"/>
              </a:rPr>
              <a:t>ItemDispensingState</a:t>
            </a:r>
            <a:r>
              <a:rPr lang="en-US" sz="2800" b="1" i="0" dirty="0">
                <a:solidFill>
                  <a:srgbClr val="002060"/>
                </a:solidFill>
                <a:effectLst/>
                <a:latin typeface="Söhne"/>
              </a:rPr>
              <a:t>: Product Dispensing and Transaction Handling</a:t>
            </a:r>
            <a:endParaRPr lang="en-US" sz="2800" b="1" dirty="0">
              <a:solidFill>
                <a:srgbClr val="002060"/>
              </a:solidFill>
            </a:endParaRPr>
          </a:p>
        </p:txBody>
      </p:sp>
      <p:sp>
        <p:nvSpPr>
          <p:cNvPr id="41" name="Freeform: Shape 40"/>
          <p:cNvSpPr>
            <a:spLocks noGrp="1" noRot="1" noChangeAspect="1" noMove="1" noResize="1" noEditPoints="1" noAdjustHandles="1" noChangeArrowheads="1" noChangeShapeType="1" noTextEdit="1"/>
          </p:cNvSpPr>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erson standing in front of a vending machin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310400"/>
            <a:ext cx="4882798" cy="36573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6029980" y="2651883"/>
            <a:ext cx="5458838" cy="4192520"/>
          </a:xfrm>
        </p:spPr>
        <p:txBody>
          <a:bodyPr>
            <a:normAutofit/>
          </a:bodyPr>
          <a:lstStyle/>
          <a:p>
            <a:pPr marL="0" indent="0">
              <a:buNone/>
            </a:pPr>
            <a:r>
              <a:rPr lang="en-US" sz="2200" dirty="0"/>
              <a:t> </a:t>
            </a:r>
            <a:r>
              <a:rPr lang="en-US" sz="2200" b="1" dirty="0" err="1">
                <a:solidFill>
                  <a:srgbClr val="FF0000"/>
                </a:solidFill>
              </a:rPr>
              <a:t>ItemDispensingState</a:t>
            </a:r>
            <a:r>
              <a:rPr lang="en-US" sz="2200" dirty="0"/>
              <a:t> ensures seamless product dispensing. As the machine enters </a:t>
            </a:r>
            <a:r>
              <a:rPr lang="en-US" sz="2200" dirty="0" err="1"/>
              <a:t>delivering,</a:t>
            </a:r>
            <a:r>
              <a:rPr lang="en-US" sz="2200" dirty="0" err="1">
                <a:solidFill>
                  <a:srgbClr val="7030A0"/>
                </a:solidFill>
              </a:rPr>
              <a:t>on_entry</a:t>
            </a:r>
            <a:r>
              <a:rPr lang="en-US" sz="2200" dirty="0">
                <a:solidFill>
                  <a:srgbClr val="7030A0"/>
                </a:solidFill>
              </a:rPr>
              <a:t> </a:t>
            </a:r>
            <a:r>
              <a:rPr lang="en-US" sz="2200" dirty="0"/>
              <a:t>initiates item processing via </a:t>
            </a:r>
            <a:r>
              <a:rPr lang="en-US" sz="2200" dirty="0" err="1">
                <a:solidFill>
                  <a:srgbClr val="7030A0"/>
                </a:solidFill>
              </a:rPr>
              <a:t>process_selection</a:t>
            </a:r>
            <a:r>
              <a:rPr lang="en-US" sz="2200" dirty="0"/>
              <a:t>. The update method manages user input, transitioning to </a:t>
            </a:r>
            <a:r>
              <a:rPr lang="en-US" sz="2200" dirty="0" err="1">
                <a:solidFill>
                  <a:srgbClr val="7030A0"/>
                </a:solidFill>
              </a:rPr>
              <a:t>return_and_receipt</a:t>
            </a:r>
            <a:r>
              <a:rPr lang="en-US" sz="2200" dirty="0">
                <a:solidFill>
                  <a:srgbClr val="7030A0"/>
                </a:solidFill>
              </a:rPr>
              <a:t> </a:t>
            </a:r>
            <a:r>
              <a:rPr lang="en-US" sz="2200" dirty="0"/>
              <a:t>or continued selection. Users can press "Return" for a refund or proceed. </a:t>
            </a:r>
            <a:r>
              <a:rPr lang="en-US" sz="2200" dirty="0" err="1">
                <a:solidFill>
                  <a:srgbClr val="7030A0"/>
                </a:solidFill>
              </a:rPr>
              <a:t>process_selection</a:t>
            </a:r>
            <a:r>
              <a:rPr lang="en-US" sz="2200" dirty="0">
                <a:solidFill>
                  <a:srgbClr val="7030A0"/>
                </a:solidFill>
              </a:rPr>
              <a:t> </a:t>
            </a:r>
            <a:r>
              <a:rPr lang="en-US" sz="2200" dirty="0"/>
              <a:t>validates and processes the selected item, ensuring a smooth transition. </a:t>
            </a:r>
            <a:r>
              <a:rPr lang="en-US" sz="2200" dirty="0" err="1">
                <a:solidFill>
                  <a:srgbClr val="7030A0"/>
                </a:solidFill>
              </a:rPr>
              <a:t>process_item</a:t>
            </a:r>
            <a:r>
              <a:rPr lang="en-US" sz="2200" dirty="0">
                <a:solidFill>
                  <a:srgbClr val="7030A0"/>
                </a:solidFill>
              </a:rPr>
              <a:t> </a:t>
            </a:r>
            <a:r>
              <a:rPr lang="en-US" sz="2200" dirty="0"/>
              <a:t>handles intricate details, guaranteeing a reliable vending experience by dispensing products as intended.</a:t>
            </a:r>
          </a:p>
        </p:txBody>
      </p:sp>
      <p:pic>
        <p:nvPicPr>
          <p:cNvPr id="6" name="Picture 5" descr="A close-up of a white background&#10;&#10;Description automatically generated">
            <a:extLst>
              <a:ext uri="{FF2B5EF4-FFF2-40B4-BE49-F238E27FC236}">
                <a16:creationId xmlns:a16="http://schemas.microsoft.com/office/drawing/2014/main" id="{B89A1D40-913E-6B1E-B0F4-203A35AC0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138" y="1545699"/>
            <a:ext cx="6108721" cy="10341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38"/>
          <p:cNvSpPr>
            <a:spLocks noGrp="1" noRot="1" noChangeAspect="1" noMove="1" noResize="1" noEditPoints="1" noAdjustHandles="1" noChangeArrowheads="1" noChangeShapeType="1" noTextEdit="1"/>
          </p:cNvSpPr>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894962" y="1984443"/>
            <a:ext cx="5458838" cy="4192520"/>
          </a:xfrm>
        </p:spPr>
        <p:txBody>
          <a:bodyPr>
            <a:normAutofit/>
          </a:bodyPr>
          <a:lstStyle/>
          <a:p>
            <a:pPr marL="0" indent="0">
              <a:buNone/>
            </a:pPr>
            <a:r>
              <a:rPr lang="en-US" sz="2200" dirty="0"/>
              <a:t> </a:t>
            </a:r>
          </a:p>
        </p:txBody>
      </p:sp>
      <p:sp>
        <p:nvSpPr>
          <p:cNvPr id="9" name="标题 1"/>
          <p:cNvSpPr txBox="1"/>
          <p:nvPr/>
        </p:nvSpPr>
        <p:spPr>
          <a:xfrm>
            <a:off x="838200" y="2489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effectLst/>
                <a:latin typeface="Söhne"/>
              </a:rPr>
              <a:t>Return Coin &amp; Receipt</a:t>
            </a:r>
            <a:endParaRPr lang="en-US" altLang="zh-CN" sz="3200" dirty="0"/>
          </a:p>
        </p:txBody>
      </p:sp>
      <p:pic>
        <p:nvPicPr>
          <p:cNvPr id="17" name="内容占位符 8"/>
          <p:cNvPicPr>
            <a:picLocks noChangeAspect="1"/>
          </p:cNvPicPr>
          <p:nvPr>
            <p:custDataLst>
              <p:tags r:id="rId1"/>
            </p:custDataLst>
          </p:nvPr>
        </p:nvPicPr>
        <p:blipFill>
          <a:blip r:embed="rId4"/>
          <a:stretch>
            <a:fillRect/>
          </a:stretch>
        </p:blipFill>
        <p:spPr>
          <a:xfrm>
            <a:off x="4064449" y="1844399"/>
            <a:ext cx="2180152" cy="2454486"/>
          </a:xfrm>
          <a:prstGeom prst="rect">
            <a:avLst/>
          </a:prstGeom>
        </p:spPr>
      </p:pic>
      <p:pic>
        <p:nvPicPr>
          <p:cNvPr id="18" name="图片 4" descr="k0yjgv8681i31"/>
          <p:cNvPicPr>
            <a:picLocks noChangeAspect="1"/>
          </p:cNvPicPr>
          <p:nvPr/>
        </p:nvPicPr>
        <p:blipFill>
          <a:blip r:embed="rId5"/>
          <a:stretch>
            <a:fillRect/>
          </a:stretch>
        </p:blipFill>
        <p:spPr>
          <a:xfrm>
            <a:off x="589535" y="2438023"/>
            <a:ext cx="2494915" cy="3327400"/>
          </a:xfrm>
          <a:prstGeom prst="rect">
            <a:avLst/>
          </a:prstGeom>
        </p:spPr>
      </p:pic>
      <p:pic>
        <p:nvPicPr>
          <p:cNvPr id="19" name="Picture 18"/>
          <p:cNvPicPr>
            <a:picLocks noChangeAspect="1"/>
          </p:cNvPicPr>
          <p:nvPr/>
        </p:nvPicPr>
        <p:blipFill>
          <a:blip r:embed="rId6"/>
          <a:stretch>
            <a:fillRect/>
          </a:stretch>
        </p:blipFill>
        <p:spPr>
          <a:xfrm>
            <a:off x="3915847" y="4708767"/>
            <a:ext cx="2919703" cy="1325563"/>
          </a:xfrm>
          <a:prstGeom prst="rect">
            <a:avLst/>
          </a:prstGeom>
        </p:spPr>
      </p:pic>
      <p:sp>
        <p:nvSpPr>
          <p:cNvPr id="20" name="Arrow: Right 19"/>
          <p:cNvSpPr/>
          <p:nvPr/>
        </p:nvSpPr>
        <p:spPr>
          <a:xfrm>
            <a:off x="3224660" y="2942017"/>
            <a:ext cx="550977" cy="1845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Arrow: Right 20"/>
          <p:cNvSpPr/>
          <p:nvPr/>
        </p:nvSpPr>
        <p:spPr>
          <a:xfrm>
            <a:off x="3224660" y="5040663"/>
            <a:ext cx="550977" cy="1845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内容占位符 10"/>
          <p:cNvPicPr>
            <a:picLocks noChangeAspect="1"/>
          </p:cNvPicPr>
          <p:nvPr>
            <p:custDataLst>
              <p:tags r:id="rId2"/>
            </p:custDataLst>
          </p:nvPr>
        </p:nvPicPr>
        <p:blipFill>
          <a:blip r:embed="rId7"/>
          <a:stretch>
            <a:fillRect/>
          </a:stretch>
        </p:blipFill>
        <p:spPr>
          <a:xfrm>
            <a:off x="9297415" y="2963862"/>
            <a:ext cx="2305050" cy="1638300"/>
          </a:xfrm>
          <a:prstGeom prst="rect">
            <a:avLst/>
          </a:prstGeom>
        </p:spPr>
      </p:pic>
      <p:pic>
        <p:nvPicPr>
          <p:cNvPr id="23" name="Picture 22" descr="A receipt on a wooden surface&#10;&#10;Description automatically generated"/>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5203" y="2701924"/>
            <a:ext cx="1619250" cy="2162175"/>
          </a:xfrm>
          <a:prstGeom prst="rect">
            <a:avLst/>
          </a:prstGeom>
        </p:spPr>
      </p:pic>
      <p:sp>
        <p:nvSpPr>
          <p:cNvPr id="24" name="Arrow: Right 23"/>
          <p:cNvSpPr/>
          <p:nvPr/>
        </p:nvSpPr>
        <p:spPr>
          <a:xfrm>
            <a:off x="8920136" y="3553989"/>
            <a:ext cx="377279" cy="2294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Straight Connector 27"/>
          <p:cNvCxnSpPr/>
          <p:nvPr/>
        </p:nvCxnSpPr>
        <p:spPr>
          <a:xfrm>
            <a:off x="6792287" y="1574561"/>
            <a:ext cx="0" cy="506952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511728" y="1409350"/>
            <a:ext cx="10402349"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c 22"/>
          <p:cNvSpPr>
            <a:spLocks noGrp="1" noRot="1" noChangeAspect="1" noMove="1" noResize="1" noEditPoints="1" noAdjustHandles="1" noChangeArrowheads="1" noChangeShapeType="1" noTextEdit="1"/>
          </p:cNvSpPr>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p:nvPr>
        </p:nvSpPr>
        <p:spPr>
          <a:xfrm>
            <a:off x="747928" y="308066"/>
            <a:ext cx="7363990" cy="1325563"/>
          </a:xfrm>
        </p:spPr>
        <p:txBody>
          <a:bodyPr>
            <a:normAutofit/>
          </a:bodyPr>
          <a:lstStyle/>
          <a:p>
            <a:r>
              <a:rPr lang="en-US" sz="2800" b="1" dirty="0">
                <a:effectLst/>
                <a:latin typeface="Söhne"/>
              </a:rPr>
              <a:t>Description of methods</a:t>
            </a:r>
            <a:endParaRPr lang="en-US" sz="3200" b="1" dirty="0"/>
          </a:p>
        </p:txBody>
      </p:sp>
      <p:pic>
        <p:nvPicPr>
          <p:cNvPr id="5" name="Picture 4"/>
          <p:cNvPicPr>
            <a:picLocks noChangeAspect="1"/>
          </p:cNvPicPr>
          <p:nvPr/>
        </p:nvPicPr>
        <p:blipFill>
          <a:blip r:embed="rId2"/>
          <a:stretch>
            <a:fillRect/>
          </a:stretch>
        </p:blipFill>
        <p:spPr>
          <a:xfrm>
            <a:off x="1434581" y="1703592"/>
            <a:ext cx="7353300" cy="619125"/>
          </a:xfrm>
          <a:prstGeom prst="rect">
            <a:avLst/>
          </a:prstGeom>
        </p:spPr>
      </p:pic>
      <p:pic>
        <p:nvPicPr>
          <p:cNvPr id="9" name="Picture 8"/>
          <p:cNvPicPr>
            <a:picLocks noChangeAspect="1"/>
          </p:cNvPicPr>
          <p:nvPr/>
        </p:nvPicPr>
        <p:blipFill>
          <a:blip r:embed="rId3"/>
          <a:stretch>
            <a:fillRect/>
          </a:stretch>
        </p:blipFill>
        <p:spPr>
          <a:xfrm>
            <a:off x="1434581" y="3338717"/>
            <a:ext cx="6905625" cy="695325"/>
          </a:xfrm>
          <a:prstGeom prst="rect">
            <a:avLst/>
          </a:prstGeom>
        </p:spPr>
      </p:pic>
      <p:pic>
        <p:nvPicPr>
          <p:cNvPr id="11" name="Picture 10"/>
          <p:cNvPicPr>
            <a:picLocks noChangeAspect="1"/>
          </p:cNvPicPr>
          <p:nvPr/>
        </p:nvPicPr>
        <p:blipFill rotWithShape="1">
          <a:blip r:embed="rId4"/>
          <a:srcRect l="3744"/>
          <a:stretch>
            <a:fillRect/>
          </a:stretch>
        </p:blipFill>
        <p:spPr>
          <a:xfrm>
            <a:off x="1394746" y="5053728"/>
            <a:ext cx="6610393" cy="733425"/>
          </a:xfrm>
          <a:prstGeom prst="rect">
            <a:avLst/>
          </a:prstGeom>
        </p:spPr>
      </p:pic>
      <p:sp>
        <p:nvSpPr>
          <p:cNvPr id="12" name="TextBox 11"/>
          <p:cNvSpPr txBox="1"/>
          <p:nvPr/>
        </p:nvSpPr>
        <p:spPr>
          <a:xfrm>
            <a:off x="1394746" y="2480364"/>
            <a:ext cx="5410900" cy="700405"/>
          </a:xfrm>
          <a:prstGeom prst="rect">
            <a:avLst/>
          </a:prstGeom>
          <a:noFill/>
        </p:spPr>
        <p:txBody>
          <a:bodyPr wrap="square" rtlCol="0">
            <a:spAutoFit/>
          </a:bodyPr>
          <a:lstStyle/>
          <a:p>
            <a:pPr marL="228600" indent="-228600" algn="l">
              <a:lnSpc>
                <a:spcPct val="90000"/>
              </a:lnSpc>
              <a:spcBef>
                <a:spcPts val="1000"/>
              </a:spcBef>
              <a:buClrTx/>
              <a:buSzTx/>
              <a:buFont typeface="Arial" panose="020B0604020202020204" pitchFamily="34" charset="0"/>
              <a:buChar char="•"/>
            </a:pPr>
            <a:r>
              <a:rPr lang="en-US" sz="2200" dirty="0"/>
              <a:t>It determines the max number of one returned coin.</a:t>
            </a:r>
          </a:p>
        </p:txBody>
      </p:sp>
      <p:sp>
        <p:nvSpPr>
          <p:cNvPr id="14" name="TextBox 13"/>
          <p:cNvSpPr txBox="1"/>
          <p:nvPr/>
        </p:nvSpPr>
        <p:spPr>
          <a:xfrm>
            <a:off x="1394746" y="4222804"/>
            <a:ext cx="6119768" cy="700405"/>
          </a:xfrm>
          <a:prstGeom prst="rect">
            <a:avLst/>
          </a:prstGeom>
          <a:noFill/>
        </p:spPr>
        <p:txBody>
          <a:bodyPr wrap="square">
            <a:spAutoFit/>
          </a:bodyPr>
          <a:lstStyle/>
          <a:p>
            <a:pPr marL="228600" indent="-228600" algn="l">
              <a:lnSpc>
                <a:spcPct val="90000"/>
              </a:lnSpc>
              <a:spcBef>
                <a:spcPts val="1000"/>
              </a:spcBef>
              <a:buClrTx/>
              <a:buSzTx/>
              <a:buFont typeface="Arial" panose="020B0604020202020204" pitchFamily="34" charset="0"/>
              <a:buChar char="•"/>
            </a:pPr>
            <a:r>
              <a:rPr lang="en-US" sz="2200" dirty="0"/>
              <a:t>It uses returnCoin method to print all returned coins.</a:t>
            </a:r>
          </a:p>
        </p:txBody>
      </p:sp>
      <p:sp>
        <p:nvSpPr>
          <p:cNvPr id="16" name="TextBox 15"/>
          <p:cNvSpPr txBox="1"/>
          <p:nvPr/>
        </p:nvSpPr>
        <p:spPr>
          <a:xfrm>
            <a:off x="1394746" y="5932013"/>
            <a:ext cx="6119768" cy="395605"/>
          </a:xfrm>
          <a:prstGeom prst="rect">
            <a:avLst/>
          </a:prstGeom>
          <a:noFill/>
        </p:spPr>
        <p:txBody>
          <a:bodyPr wrap="square">
            <a:spAutoFit/>
          </a:bodyPr>
          <a:lstStyle/>
          <a:p>
            <a:pPr marL="228600" indent="-228600" algn="l">
              <a:lnSpc>
                <a:spcPct val="90000"/>
              </a:lnSpc>
              <a:spcBef>
                <a:spcPts val="1000"/>
              </a:spcBef>
              <a:buClrTx/>
              <a:buSzTx/>
              <a:buFont typeface="Arial" panose="020B0604020202020204" pitchFamily="34" charset="0"/>
              <a:buChar char="•"/>
            </a:pPr>
            <a:r>
              <a:rPr lang="en-US" sz="2200" dirty="0"/>
              <a:t>Method for receipt issuing</a:t>
            </a:r>
          </a:p>
        </p:txBody>
      </p:sp>
      <p:cxnSp>
        <p:nvCxnSpPr>
          <p:cNvPr id="17" name="Straight Connector 16"/>
          <p:cNvCxnSpPr/>
          <p:nvPr/>
        </p:nvCxnSpPr>
        <p:spPr>
          <a:xfrm>
            <a:off x="511728" y="1409350"/>
            <a:ext cx="1018423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Decagon 17"/>
          <p:cNvSpPr/>
          <p:nvPr/>
        </p:nvSpPr>
        <p:spPr>
          <a:xfrm>
            <a:off x="896057" y="1857907"/>
            <a:ext cx="339298" cy="310494"/>
          </a:xfrm>
          <a:prstGeom prst="decag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1</a:t>
            </a:r>
            <a:endParaRPr lang="zh-CN" altLang="en-US" dirty="0"/>
          </a:p>
        </p:txBody>
      </p:sp>
      <p:sp>
        <p:nvSpPr>
          <p:cNvPr id="20" name="Decagon 19"/>
          <p:cNvSpPr/>
          <p:nvPr/>
        </p:nvSpPr>
        <p:spPr>
          <a:xfrm>
            <a:off x="896057" y="3475161"/>
            <a:ext cx="339298" cy="310494"/>
          </a:xfrm>
          <a:prstGeom prst="decag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2</a:t>
            </a:r>
            <a:endParaRPr lang="zh-CN" altLang="en-US" dirty="0"/>
          </a:p>
        </p:txBody>
      </p:sp>
      <p:sp>
        <p:nvSpPr>
          <p:cNvPr id="21" name="Decagon 20"/>
          <p:cNvSpPr/>
          <p:nvPr/>
        </p:nvSpPr>
        <p:spPr>
          <a:xfrm>
            <a:off x="896057" y="5265193"/>
            <a:ext cx="339298" cy="310494"/>
          </a:xfrm>
          <a:prstGeom prst="decag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25" name="Freeform: Shape 24"/>
          <p:cNvSpPr/>
          <p:nvPr/>
        </p:nvSpPr>
        <p:spPr>
          <a:xfrm rot="16200000" flipH="1">
            <a:off x="10169769" y="4835769"/>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c 22"/>
          <p:cNvSpPr>
            <a:spLocks noGrp="1" noRot="1" noChangeAspect="1" noMove="1" noResize="1" noEditPoints="1" noAdjustHandles="1" noChangeArrowheads="1" noChangeShapeType="1" noTextEdit="1"/>
          </p:cNvSpPr>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p:nvPr>
        </p:nvSpPr>
        <p:spPr>
          <a:xfrm>
            <a:off x="569686" y="321598"/>
            <a:ext cx="2637089" cy="1325563"/>
          </a:xfrm>
        </p:spPr>
        <p:txBody>
          <a:bodyPr>
            <a:normAutofit/>
          </a:bodyPr>
          <a:lstStyle/>
          <a:p>
            <a:r>
              <a:rPr lang="en-US" sz="2800" b="1" dirty="0">
                <a:effectLst/>
                <a:latin typeface="Söhne"/>
              </a:rPr>
              <a:t>Record GUI</a:t>
            </a:r>
            <a:endParaRPr lang="en-US" sz="3200" b="1" dirty="0"/>
          </a:p>
        </p:txBody>
      </p:sp>
      <p:pic>
        <p:nvPicPr>
          <p:cNvPr id="4" name="Picture 1" descr="A screenshot of a record list&#10;&#10;Description automatically generated"/>
          <p:cNvPicPr>
            <a:picLocks noChangeAspect="1"/>
          </p:cNvPicPr>
          <p:nvPr>
            <p:custDataLst>
              <p:tags r:id="rId1"/>
            </p:custDataLst>
          </p:nvPr>
        </p:nvPicPr>
        <p:blipFill>
          <a:blip r:embed="rId3"/>
          <a:stretch>
            <a:fillRect/>
          </a:stretch>
        </p:blipFill>
        <p:spPr>
          <a:xfrm>
            <a:off x="3393096" y="1890442"/>
            <a:ext cx="4601845" cy="3704590"/>
          </a:xfrm>
          <a:prstGeom prst="rect">
            <a:avLst/>
          </a:prstGeom>
        </p:spPr>
      </p:pic>
      <p:cxnSp>
        <p:nvCxnSpPr>
          <p:cNvPr id="12" name="Connector: Elbow 11"/>
          <p:cNvCxnSpPr/>
          <p:nvPr/>
        </p:nvCxnSpPr>
        <p:spPr>
          <a:xfrm>
            <a:off x="5926821" y="3802608"/>
            <a:ext cx="2789340" cy="1130119"/>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Connector: Elbow 19"/>
          <p:cNvCxnSpPr/>
          <p:nvPr/>
        </p:nvCxnSpPr>
        <p:spPr>
          <a:xfrm rot="10800000" flipV="1">
            <a:off x="1863776" y="3541954"/>
            <a:ext cx="3573710" cy="895822"/>
          </a:xfrm>
          <a:prstGeom prst="bentConnector3">
            <a:avLst>
              <a:gd name="adj1" fmla="val 10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Callout: Up Arrow 28"/>
          <p:cNvSpPr/>
          <p:nvPr/>
        </p:nvSpPr>
        <p:spPr>
          <a:xfrm>
            <a:off x="4608276" y="5020390"/>
            <a:ext cx="2399252" cy="997973"/>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Related Record</a:t>
            </a:r>
            <a:endParaRPr lang="zh-CN" altLang="en-US" dirty="0"/>
          </a:p>
        </p:txBody>
      </p:sp>
      <p:sp>
        <p:nvSpPr>
          <p:cNvPr id="34" name="TextBox 33"/>
          <p:cNvSpPr txBox="1"/>
          <p:nvPr/>
        </p:nvSpPr>
        <p:spPr>
          <a:xfrm>
            <a:off x="8334027" y="3019929"/>
            <a:ext cx="2173618" cy="768350"/>
          </a:xfrm>
          <a:prstGeom prst="rect">
            <a:avLst/>
          </a:prstGeom>
          <a:noFill/>
        </p:spPr>
        <p:txBody>
          <a:bodyPr wrap="square" rtlCol="0">
            <a:spAutoFit/>
          </a:bodyPr>
          <a:lstStyle/>
          <a:p>
            <a:r>
              <a:rPr lang="en-US" sz="2200" dirty="0"/>
              <a:t>Enter a number here!</a:t>
            </a:r>
            <a:endParaRPr lang="zh-CN" altLang="en-US" dirty="0"/>
          </a:p>
        </p:txBody>
      </p:sp>
      <p:sp>
        <p:nvSpPr>
          <p:cNvPr id="36" name="TextBox 35"/>
          <p:cNvSpPr txBox="1"/>
          <p:nvPr/>
        </p:nvSpPr>
        <p:spPr>
          <a:xfrm>
            <a:off x="8952673" y="4550022"/>
            <a:ext cx="1969317" cy="1106805"/>
          </a:xfrm>
          <a:prstGeom prst="rect">
            <a:avLst/>
          </a:prstGeom>
          <a:noFill/>
        </p:spPr>
        <p:txBody>
          <a:bodyPr wrap="square">
            <a:spAutoFit/>
          </a:bodyPr>
          <a:lstStyle/>
          <a:p>
            <a:r>
              <a:rPr lang="en-US" sz="2200" dirty="0"/>
              <a:t>Leave this page</a:t>
            </a:r>
            <a:r>
              <a:rPr lang="en-US" altLang="zh-CN" dirty="0"/>
              <a:t>,</a:t>
            </a:r>
            <a:endParaRPr lang="en-US" sz="2200" dirty="0"/>
          </a:p>
          <a:p>
            <a:r>
              <a:rPr lang="en-US" sz="2200" dirty="0"/>
              <a:t>return to the login state</a:t>
            </a:r>
            <a:endParaRPr lang="en-US" altLang="zh-CN" dirty="0"/>
          </a:p>
        </p:txBody>
      </p:sp>
      <p:sp>
        <p:nvSpPr>
          <p:cNvPr id="38" name="TextBox 37"/>
          <p:cNvSpPr txBox="1"/>
          <p:nvPr/>
        </p:nvSpPr>
        <p:spPr>
          <a:xfrm>
            <a:off x="912488" y="4437776"/>
            <a:ext cx="2141522" cy="768350"/>
          </a:xfrm>
          <a:prstGeom prst="rect">
            <a:avLst/>
          </a:prstGeom>
          <a:noFill/>
        </p:spPr>
        <p:txBody>
          <a:bodyPr wrap="square">
            <a:spAutoFit/>
          </a:bodyPr>
          <a:lstStyle/>
          <a:p>
            <a:r>
              <a:rPr lang="en-US" sz="2200" dirty="0"/>
              <a:t>Check that record</a:t>
            </a:r>
            <a:endParaRPr lang="zh-CN" altLang="en-US" dirty="0"/>
          </a:p>
        </p:txBody>
      </p:sp>
      <p:cxnSp>
        <p:nvCxnSpPr>
          <p:cNvPr id="42" name="Straight Arrow Connector 41"/>
          <p:cNvCxnSpPr>
            <a:endCxn id="34" idx="1"/>
          </p:cNvCxnSpPr>
          <p:nvPr/>
        </p:nvCxnSpPr>
        <p:spPr>
          <a:xfrm>
            <a:off x="6736360" y="3403985"/>
            <a:ext cx="159766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a:off x="511728" y="1409350"/>
            <a:ext cx="9546672"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468" y="200568"/>
            <a:ext cx="10515600" cy="1325563"/>
          </a:xfrm>
        </p:spPr>
        <p:txBody>
          <a:bodyPr>
            <a:normAutofit/>
          </a:bodyPr>
          <a:lstStyle/>
          <a:p>
            <a:r>
              <a:rPr lang="en-US" sz="2800" b="1" dirty="0">
                <a:effectLst/>
                <a:latin typeface="Söhne"/>
              </a:rPr>
              <a:t>Description of methods</a:t>
            </a:r>
            <a:endParaRPr lang="en-US" altLang="zh-CN" sz="3200" dirty="0"/>
          </a:p>
        </p:txBody>
      </p:sp>
      <p:pic>
        <p:nvPicPr>
          <p:cNvPr id="4" name="Picture 3"/>
          <p:cNvPicPr>
            <a:picLocks noChangeAspect="1"/>
          </p:cNvPicPr>
          <p:nvPr/>
        </p:nvPicPr>
        <p:blipFill rotWithShape="1">
          <a:blip r:embed="rId4"/>
          <a:srcRect t="14530"/>
          <a:stretch>
            <a:fillRect/>
          </a:stretch>
        </p:blipFill>
        <p:spPr>
          <a:xfrm>
            <a:off x="643469" y="3429000"/>
            <a:ext cx="11215688" cy="1203036"/>
          </a:xfrm>
          <a:prstGeom prst="rect">
            <a:avLst/>
          </a:prstGeom>
        </p:spPr>
      </p:pic>
      <p:pic>
        <p:nvPicPr>
          <p:cNvPr id="6" name="Picture 5"/>
          <p:cNvPicPr>
            <a:picLocks noChangeAspect="1"/>
          </p:cNvPicPr>
          <p:nvPr/>
        </p:nvPicPr>
        <p:blipFill>
          <a:blip r:embed="rId5"/>
          <a:stretch>
            <a:fillRect/>
          </a:stretch>
        </p:blipFill>
        <p:spPr>
          <a:xfrm>
            <a:off x="643470" y="1825646"/>
            <a:ext cx="10900786" cy="394004"/>
          </a:xfrm>
          <a:prstGeom prst="rect">
            <a:avLst/>
          </a:prstGeom>
        </p:spPr>
      </p:pic>
      <p:sp>
        <p:nvSpPr>
          <p:cNvPr id="9" name="TextBox 8"/>
          <p:cNvSpPr txBox="1"/>
          <p:nvPr/>
        </p:nvSpPr>
        <p:spPr>
          <a:xfrm>
            <a:off x="643469" y="1429465"/>
            <a:ext cx="4420167" cy="369332"/>
          </a:xfrm>
          <a:prstGeom prst="rect">
            <a:avLst/>
          </a:prstGeom>
          <a:noFill/>
        </p:spPr>
        <p:txBody>
          <a:bodyPr wrap="square" rtlCol="0">
            <a:spAutoFit/>
          </a:bodyPr>
          <a:lstStyle/>
          <a:p>
            <a:r>
              <a:rPr lang="en-US" altLang="zh-CN" dirty="0"/>
              <a:t>Purchase record dictionary for a student </a:t>
            </a:r>
            <a:r>
              <a:rPr lang="zh-CN" altLang="en-US" dirty="0"/>
              <a:t>“</a:t>
            </a:r>
            <a:r>
              <a:rPr lang="en-US" altLang="zh-CN" dirty="0"/>
              <a:t>11</a:t>
            </a:r>
            <a:r>
              <a:rPr lang="zh-CN" altLang="en-US" dirty="0"/>
              <a:t>”</a:t>
            </a:r>
            <a:r>
              <a:rPr lang="en-US" altLang="zh-CN" dirty="0"/>
              <a:t>: </a:t>
            </a:r>
            <a:endParaRPr lang="zh-CN" altLang="en-US" dirty="0"/>
          </a:p>
        </p:txBody>
      </p:sp>
      <p:sp>
        <p:nvSpPr>
          <p:cNvPr id="11" name="TextBox 10"/>
          <p:cNvSpPr txBox="1"/>
          <p:nvPr/>
        </p:nvSpPr>
        <p:spPr>
          <a:xfrm>
            <a:off x="643468" y="2958069"/>
            <a:ext cx="6096000" cy="369332"/>
          </a:xfrm>
          <a:prstGeom prst="rect">
            <a:avLst/>
          </a:prstGeom>
          <a:noFill/>
        </p:spPr>
        <p:txBody>
          <a:bodyPr wrap="square">
            <a:spAutoFit/>
          </a:bodyPr>
          <a:lstStyle/>
          <a:p>
            <a:r>
              <a:rPr lang="en-US" altLang="zh-CN" dirty="0"/>
              <a:t>Entire record dictionary for all students </a:t>
            </a:r>
            <a:endParaRPr lang="zh-CN" altLang="en-US" dirty="0"/>
          </a:p>
        </p:txBody>
      </p:sp>
      <p:sp>
        <p:nvSpPr>
          <p:cNvPr id="12" name="Arrow: Down 11"/>
          <p:cNvSpPr/>
          <p:nvPr/>
        </p:nvSpPr>
        <p:spPr>
          <a:xfrm>
            <a:off x="5625700" y="2345548"/>
            <a:ext cx="1795244" cy="9795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Stored in</a:t>
            </a:r>
            <a:endParaRPr lang="zh-CN" altLang="en-US" dirty="0"/>
          </a:p>
        </p:txBody>
      </p:sp>
      <p:sp>
        <p:nvSpPr>
          <p:cNvPr id="13" name="Arc 12"/>
          <p:cNvSpPr/>
          <p:nvPr/>
        </p:nvSpPr>
        <p:spPr>
          <a:xfrm>
            <a:off x="7708379" y="303831"/>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6" name="Picture 15"/>
          <p:cNvPicPr>
            <a:picLocks noChangeAspect="1"/>
          </p:cNvPicPr>
          <p:nvPr/>
        </p:nvPicPr>
        <p:blipFill>
          <a:blip r:embed="rId6"/>
          <a:stretch>
            <a:fillRect/>
          </a:stretch>
        </p:blipFill>
        <p:spPr>
          <a:xfrm>
            <a:off x="724551" y="4978424"/>
            <a:ext cx="3028950" cy="400050"/>
          </a:xfrm>
          <a:prstGeom prst="rect">
            <a:avLst/>
          </a:prstGeom>
        </p:spPr>
      </p:pic>
      <p:pic>
        <p:nvPicPr>
          <p:cNvPr id="18" name="Picture 17"/>
          <p:cNvPicPr>
            <a:picLocks noChangeAspect="1"/>
          </p:cNvPicPr>
          <p:nvPr/>
        </p:nvPicPr>
        <p:blipFill>
          <a:blip r:embed="rId7"/>
          <a:stretch>
            <a:fillRect/>
          </a:stretch>
        </p:blipFill>
        <p:spPr>
          <a:xfrm>
            <a:off x="4408054" y="4990026"/>
            <a:ext cx="3495681" cy="409251"/>
          </a:xfrm>
          <a:prstGeom prst="rect">
            <a:avLst/>
          </a:prstGeom>
        </p:spPr>
      </p:pic>
      <p:pic>
        <p:nvPicPr>
          <p:cNvPr id="20" name="Picture 19"/>
          <p:cNvPicPr>
            <a:picLocks noChangeAspect="1"/>
          </p:cNvPicPr>
          <p:nvPr/>
        </p:nvPicPr>
        <p:blipFill>
          <a:blip r:embed="rId8"/>
          <a:stretch>
            <a:fillRect/>
          </a:stretch>
        </p:blipFill>
        <p:spPr>
          <a:xfrm>
            <a:off x="8558547" y="5035574"/>
            <a:ext cx="2657475" cy="342900"/>
          </a:xfrm>
          <a:prstGeom prst="rect">
            <a:avLst/>
          </a:prstGeom>
        </p:spPr>
      </p:pic>
      <p:sp>
        <p:nvSpPr>
          <p:cNvPr id="21" name="TextBox 20"/>
          <p:cNvSpPr txBox="1"/>
          <p:nvPr/>
        </p:nvSpPr>
        <p:spPr>
          <a:xfrm>
            <a:off x="331470" y="5518785"/>
            <a:ext cx="3317240" cy="700405"/>
          </a:xfrm>
          <a:prstGeom prst="rect">
            <a:avLst/>
          </a:prstGeom>
          <a:noFill/>
        </p:spPr>
        <p:txBody>
          <a:bodyPr wrap="square" rtlCol="0">
            <a:spAutoFit/>
          </a:bodyPr>
          <a:lstStyle/>
          <a:p>
            <a:pPr marL="342900" indent="-342900" algn="l">
              <a:lnSpc>
                <a:spcPct val="90000"/>
              </a:lnSpc>
              <a:spcBef>
                <a:spcPts val="1000"/>
              </a:spcBef>
              <a:buClrTx/>
              <a:buSzTx/>
              <a:buFont typeface="Arial" panose="020B0604020202020204" pitchFamily="34" charset="0"/>
              <a:buChar char="•"/>
            </a:pPr>
            <a:r>
              <a:rPr lang="en-US" sz="2200" dirty="0"/>
              <a:t>Add a record (After one purchase</a:t>
            </a:r>
          </a:p>
        </p:txBody>
      </p:sp>
      <p:sp>
        <p:nvSpPr>
          <p:cNvPr id="23" name="TextBox 22"/>
          <p:cNvSpPr txBox="1"/>
          <p:nvPr/>
        </p:nvSpPr>
        <p:spPr>
          <a:xfrm>
            <a:off x="3980815" y="5518785"/>
            <a:ext cx="3487420" cy="429895"/>
          </a:xfrm>
          <a:prstGeom prst="rect">
            <a:avLst/>
          </a:prstGeom>
          <a:noFill/>
        </p:spPr>
        <p:txBody>
          <a:bodyPr wrap="square">
            <a:spAutoFit/>
          </a:bodyPr>
          <a:lstStyle/>
          <a:p>
            <a:pPr marL="342900" indent="-342900">
              <a:buFont typeface="Arial" panose="020B0604020202020204" pitchFamily="34" charset="0"/>
              <a:buChar char="•"/>
            </a:pPr>
            <a:r>
              <a:rPr lang="en-US" sz="2200" dirty="0"/>
              <a:t>View a student’s record</a:t>
            </a:r>
            <a:endParaRPr lang="zh-CN" altLang="en-US" dirty="0"/>
          </a:p>
        </p:txBody>
      </p:sp>
      <p:sp>
        <p:nvSpPr>
          <p:cNvPr id="25" name="TextBox 24"/>
          <p:cNvSpPr txBox="1"/>
          <p:nvPr/>
        </p:nvSpPr>
        <p:spPr>
          <a:xfrm>
            <a:off x="8128635" y="5518785"/>
            <a:ext cx="2275840" cy="429895"/>
          </a:xfrm>
          <a:prstGeom prst="rect">
            <a:avLst/>
          </a:prstGeom>
          <a:noFill/>
        </p:spPr>
        <p:txBody>
          <a:bodyPr wrap="square">
            <a:spAutoFit/>
          </a:bodyPr>
          <a:lstStyle/>
          <a:p>
            <a:pPr marL="342900" indent="-342900">
              <a:buFont typeface="Arial" panose="020B0604020202020204" pitchFamily="34" charset="0"/>
              <a:buChar char="•"/>
            </a:pPr>
            <a:r>
              <a:rPr lang="en-US" sz="2200" dirty="0"/>
              <a:t>Create GUI</a:t>
            </a:r>
            <a:endParaRPr lang="zh-CN" altLang="en-US" dirty="0"/>
          </a:p>
        </p:txBody>
      </p:sp>
      <p:cxnSp>
        <p:nvCxnSpPr>
          <p:cNvPr id="26" name="Straight Connector 25"/>
          <p:cNvCxnSpPr/>
          <p:nvPr/>
        </p:nvCxnSpPr>
        <p:spPr>
          <a:xfrm>
            <a:off x="496660" y="1278464"/>
            <a:ext cx="10329545" cy="508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Decagon 28"/>
          <p:cNvSpPr/>
          <p:nvPr/>
        </p:nvSpPr>
        <p:spPr>
          <a:xfrm>
            <a:off x="8061492" y="5067980"/>
            <a:ext cx="339298" cy="310494"/>
          </a:xfrm>
          <a:prstGeom prst="decag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30" name="Decagon 29"/>
          <p:cNvSpPr/>
          <p:nvPr/>
        </p:nvSpPr>
        <p:spPr>
          <a:xfrm>
            <a:off x="3908459" y="5010830"/>
            <a:ext cx="339298" cy="310494"/>
          </a:xfrm>
          <a:prstGeom prst="decag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2</a:t>
            </a:r>
            <a:endParaRPr lang="zh-CN" altLang="en-US" dirty="0"/>
          </a:p>
        </p:txBody>
      </p:sp>
      <p:sp>
        <p:nvSpPr>
          <p:cNvPr id="31" name="Decagon 30"/>
          <p:cNvSpPr/>
          <p:nvPr/>
        </p:nvSpPr>
        <p:spPr>
          <a:xfrm>
            <a:off x="224956" y="5010830"/>
            <a:ext cx="339298" cy="310494"/>
          </a:xfrm>
          <a:prstGeom prst="decag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1</a:t>
            </a:r>
            <a:endParaRPr lang="zh-CN" altLang="en-US" dirty="0"/>
          </a:p>
        </p:txBody>
      </p:sp>
      <p:cxnSp>
        <p:nvCxnSpPr>
          <p:cNvPr id="32" name="Straight Connector 31"/>
          <p:cNvCxnSpPr/>
          <p:nvPr/>
        </p:nvCxnSpPr>
        <p:spPr>
          <a:xfrm>
            <a:off x="729544" y="4759523"/>
            <a:ext cx="305498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 name="Straight Connector 31"/>
          <p:cNvCxnSpPr/>
          <p:nvPr>
            <p:custDataLst>
              <p:tags r:id="rId1"/>
            </p:custDataLst>
          </p:nvPr>
        </p:nvCxnSpPr>
        <p:spPr>
          <a:xfrm>
            <a:off x="4413179" y="4759523"/>
            <a:ext cx="305498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 name="Straight Connector 31"/>
          <p:cNvCxnSpPr/>
          <p:nvPr>
            <p:custDataLst>
              <p:tags r:id="rId2"/>
            </p:custDataLst>
          </p:nvPr>
        </p:nvCxnSpPr>
        <p:spPr>
          <a:xfrm>
            <a:off x="8408599" y="4736663"/>
            <a:ext cx="305498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vending machine with drinks and snacks&#10;&#10;Description automatically generated"/>
          <p:cNvPicPr>
            <a:picLocks noGrp="1" noChangeAspect="1"/>
          </p:cNvPicPr>
          <p:nvPr>
            <p:ph idx="1"/>
          </p:nvPr>
        </p:nvPicPr>
        <p:blipFill rotWithShape="1">
          <a:blip r:embed="rId2">
            <a:extLst>
              <a:ext uri="{28A0092B-C50C-407E-A947-70E740481C1C}">
                <a14:useLocalDpi xmlns:a14="http://schemas.microsoft.com/office/drawing/2010/main" val="0"/>
              </a:ext>
            </a:extLst>
          </a:blip>
          <a:srcRect b="15738"/>
          <a:stretch>
            <a:fillRect/>
          </a:stretch>
        </p:blipFill>
        <p:spPr>
          <a:xfrm>
            <a:off x="4038599" y="10"/>
            <a:ext cx="8160026" cy="6875809"/>
          </a:xfrm>
          <a:prstGeom prst="rect">
            <a:avLst/>
          </a:prstGeom>
        </p:spPr>
      </p:pic>
      <p:sp>
        <p:nvSpPr>
          <p:cNvPr id="16" name="Freeform: Shape 15"/>
          <p:cNvSpPr>
            <a:spLocks noGrp="1" noRot="1" noChangeAspect="1" noMove="1" noResize="1" noEditPoints="1" noAdjustHandles="1" noChangeArrowheads="1" noChangeShapeType="1" noTextEdit="1"/>
          </p:cNvSpPr>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FFFFFF"/>
                </a:solidFill>
              </a:rPr>
              <a:t>Project Title: vending Machine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17733" y="490537"/>
            <a:ext cx="5291663" cy="1628775"/>
          </a:xfrm>
        </p:spPr>
        <p:txBody>
          <a:bodyPr anchor="b">
            <a:normAutofit/>
          </a:bodyPr>
          <a:lstStyle/>
          <a:p>
            <a:r>
              <a:rPr lang="en-US" sz="3200" b="1" i="0" dirty="0">
                <a:solidFill>
                  <a:srgbClr val="002060"/>
                </a:solidFill>
                <a:effectLst/>
                <a:latin typeface="Söhne"/>
              </a:rPr>
              <a:t>Python-based software-driven vending machine simulation</a:t>
            </a:r>
            <a:endParaRPr lang="en-US" sz="3200" b="1" dirty="0">
              <a:solidFill>
                <a:srgbClr val="002060"/>
              </a:solidFill>
            </a:endParaRPr>
          </a:p>
        </p:txBody>
      </p:sp>
      <p:pic>
        <p:nvPicPr>
          <p:cNvPr id="5" name="Picture 4" descr="A diagram of a software company&#10;&#10;Description automatically generated with medium confidence"/>
          <p:cNvPicPr>
            <a:picLocks noChangeAspect="1"/>
          </p:cNvPicPr>
          <p:nvPr/>
        </p:nvPicPr>
        <p:blipFill rotWithShape="1">
          <a:blip r:embed="rId2">
            <a:extLst>
              <a:ext uri="{28A0092B-C50C-407E-A947-70E740481C1C}">
                <a14:useLocalDpi xmlns:a14="http://schemas.microsoft.com/office/drawing/2010/main" val="0"/>
              </a:ext>
            </a:extLst>
          </a:blip>
          <a:srcRect t="2148" r="-1" b="-1"/>
          <a:stretch>
            <a:fillRect/>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p:cNvSpPr>
            <a:spLocks noGrp="1"/>
          </p:cNvSpPr>
          <p:nvPr>
            <p:ph idx="1"/>
          </p:nvPr>
        </p:nvSpPr>
        <p:spPr>
          <a:xfrm>
            <a:off x="6417734" y="2614612"/>
            <a:ext cx="5291663" cy="3752849"/>
          </a:xfrm>
        </p:spPr>
        <p:txBody>
          <a:bodyPr>
            <a:normAutofit/>
          </a:bodyPr>
          <a:lstStyle/>
          <a:p>
            <a:pPr marL="0" indent="0">
              <a:buNone/>
            </a:pPr>
            <a:r>
              <a:rPr lang="en-US" sz="1800" b="0" i="0" dirty="0">
                <a:effectLst/>
                <a:latin typeface="Söhne"/>
              </a:rPr>
              <a:t>This Project involves creating a </a:t>
            </a:r>
            <a:r>
              <a:rPr lang="en-US" sz="1800" b="0" i="0" dirty="0">
                <a:solidFill>
                  <a:srgbClr val="7030A0"/>
                </a:solidFill>
                <a:effectLst/>
                <a:latin typeface="Söhne"/>
              </a:rPr>
              <a:t>Python-driven vending machine simulation </a:t>
            </a:r>
            <a:r>
              <a:rPr lang="en-US" sz="1800" b="0" i="0" dirty="0">
                <a:effectLst/>
                <a:latin typeface="Söhne"/>
              </a:rPr>
              <a:t>at a university campus, prioritizing student authentication for exclusive access. We replicate real-world vending machine functions, including coin insertion, product selection, and purchase tracking. The solution utilizes a state-based approach, employing separate classes for each state to ensure precision and modular design. Key features include a User-Friendly Interface, Efficient Product Handling, and Temperature Monitoring, aiming to provide a seamless and comprehensive vending experience.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4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839401-F98C-333D-DE9E-F54EA5A7B659}"/>
              </a:ext>
            </a:extLst>
          </p:cNvPr>
          <p:cNvSpPr>
            <a:spLocks noGrp="1"/>
          </p:cNvSpPr>
          <p:nvPr>
            <p:ph type="title"/>
          </p:nvPr>
        </p:nvSpPr>
        <p:spPr>
          <a:xfrm>
            <a:off x="512321" y="973393"/>
            <a:ext cx="3947196" cy="1397329"/>
          </a:xfrm>
        </p:spPr>
        <p:txBody>
          <a:bodyPr anchor="b">
            <a:noAutofit/>
          </a:bodyPr>
          <a:lstStyle/>
          <a:p>
            <a:r>
              <a:rPr lang="en-US" altLang="zh-TW" sz="3600" b="1" i="0" dirty="0">
                <a:effectLst/>
                <a:latin typeface="Söhne"/>
              </a:rPr>
              <a:t>Class </a:t>
            </a:r>
            <a:r>
              <a:rPr lang="en-US" altLang="zh-TW" sz="3600" b="1" i="0" dirty="0" err="1">
                <a:effectLst/>
                <a:latin typeface="Söhne"/>
              </a:rPr>
              <a:t>TemperatureSensor</a:t>
            </a:r>
            <a:endParaRPr lang="en-US" sz="3600" b="1" dirty="0"/>
          </a:p>
        </p:txBody>
      </p:sp>
      <p:sp>
        <p:nvSpPr>
          <p:cNvPr id="8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784E564-53DC-5F10-66B6-B4B69315E132}"/>
              </a:ext>
            </a:extLst>
          </p:cNvPr>
          <p:cNvSpPr>
            <a:spLocks noGrp="1"/>
          </p:cNvSpPr>
          <p:nvPr>
            <p:ph idx="1"/>
          </p:nvPr>
        </p:nvSpPr>
        <p:spPr>
          <a:xfrm>
            <a:off x="306617" y="2998112"/>
            <a:ext cx="4152900" cy="3410712"/>
          </a:xfrm>
        </p:spPr>
        <p:txBody>
          <a:bodyPr anchor="t">
            <a:normAutofit/>
          </a:bodyPr>
          <a:lstStyle/>
          <a:p>
            <a:pPr marL="0" indent="0">
              <a:buNone/>
            </a:pPr>
            <a:r>
              <a:rPr lang="en-US" altLang="zh-TW" sz="2000" dirty="0">
                <a:effectLst/>
                <a:latin typeface="Consolas" panose="020B0609020204030204" pitchFamily="49" charset="0"/>
              </a:rPr>
              <a:t>class </a:t>
            </a:r>
            <a:r>
              <a:rPr lang="en-US" altLang="zh-TW" sz="2000" dirty="0" err="1">
                <a:effectLst/>
                <a:latin typeface="Consolas" panose="020B0609020204030204" pitchFamily="49" charset="0"/>
              </a:rPr>
              <a:t>TemperatureSensor</a:t>
            </a:r>
            <a:r>
              <a:rPr lang="en-US" altLang="zh-TW" sz="2000" dirty="0">
                <a:effectLst/>
                <a:latin typeface="Consolas" panose="020B0609020204030204" pitchFamily="49" charset="0"/>
              </a:rPr>
              <a:t>:</a:t>
            </a:r>
          </a:p>
          <a:p>
            <a:r>
              <a:rPr lang="en-US" altLang="zh-TW" sz="2000" dirty="0">
                <a:effectLst/>
                <a:latin typeface="Consolas" panose="020B0609020204030204" pitchFamily="49" charset="0"/>
              </a:rPr>
              <a:t>def __</a:t>
            </a:r>
            <a:r>
              <a:rPr lang="en-US" altLang="zh-TW" sz="2000" dirty="0" err="1">
                <a:effectLst/>
                <a:latin typeface="Consolas" panose="020B0609020204030204" pitchFamily="49" charset="0"/>
              </a:rPr>
              <a:t>init</a:t>
            </a:r>
            <a:r>
              <a:rPr lang="en-US" altLang="zh-TW" sz="2000" dirty="0">
                <a:effectLst/>
                <a:latin typeface="Consolas" panose="020B0609020204030204" pitchFamily="49" charset="0"/>
              </a:rPr>
              <a:t>__(self):</a:t>
            </a:r>
          </a:p>
          <a:p>
            <a:pPr lvl="1"/>
            <a:r>
              <a:rPr lang="en-US" altLang="zh-TW" sz="2000" dirty="0">
                <a:effectLst/>
                <a:latin typeface="Consolas" panose="020B0609020204030204" pitchFamily="49" charset="0"/>
              </a:rPr>
              <a:t>pass</a:t>
            </a:r>
          </a:p>
          <a:p>
            <a:r>
              <a:rPr lang="en-US" altLang="zh-TW" sz="2000" dirty="0">
                <a:effectLst/>
                <a:latin typeface="Consolas" panose="020B0609020204030204" pitchFamily="49" charset="0"/>
              </a:rPr>
              <a:t>def </a:t>
            </a:r>
            <a:r>
              <a:rPr lang="en-US" altLang="zh-TW" sz="2000" dirty="0" err="1">
                <a:effectLst/>
                <a:latin typeface="Consolas" panose="020B0609020204030204" pitchFamily="49" charset="0"/>
              </a:rPr>
              <a:t>read_temperature</a:t>
            </a:r>
            <a:r>
              <a:rPr lang="en-US" altLang="zh-TW" sz="2000" dirty="0">
                <a:effectLst/>
                <a:latin typeface="Consolas" panose="020B0609020204030204" pitchFamily="49" charset="0"/>
              </a:rPr>
              <a:t>(self):</a:t>
            </a:r>
          </a:p>
          <a:p>
            <a:pPr lvl="1"/>
            <a:r>
              <a:rPr lang="en-US" altLang="zh-TW" sz="2000" dirty="0" err="1">
                <a:effectLst/>
                <a:latin typeface="Consolas" panose="020B0609020204030204" pitchFamily="49" charset="0"/>
              </a:rPr>
              <a:t>self.degree</a:t>
            </a:r>
            <a:r>
              <a:rPr lang="en-US" altLang="zh-TW" sz="2000" dirty="0">
                <a:effectLst/>
                <a:latin typeface="Consolas" panose="020B0609020204030204" pitchFamily="49" charset="0"/>
              </a:rPr>
              <a:t>=</a:t>
            </a:r>
            <a:r>
              <a:rPr lang="en-US" altLang="zh-TW" sz="2000" dirty="0" err="1">
                <a:effectLst/>
                <a:latin typeface="Consolas" panose="020B0609020204030204" pitchFamily="49" charset="0"/>
              </a:rPr>
              <a:t>random.uniform</a:t>
            </a:r>
            <a:r>
              <a:rPr lang="en-US" altLang="zh-TW" sz="2000" dirty="0">
                <a:effectLst/>
                <a:latin typeface="Consolas" panose="020B0609020204030204" pitchFamily="49" charset="0"/>
              </a:rPr>
              <a:t>(-3, 1)</a:t>
            </a:r>
            <a:endParaRPr lang="en-US" sz="2000" dirty="0"/>
          </a:p>
        </p:txBody>
      </p:sp>
      <p:pic>
        <p:nvPicPr>
          <p:cNvPr id="8" name="圖片 7" descr="一張含有 文字, 螢幕擷取畫面, 功能表, 字型 的圖片&#10;&#10;自動產生的描述">
            <a:extLst>
              <a:ext uri="{FF2B5EF4-FFF2-40B4-BE49-F238E27FC236}">
                <a16:creationId xmlns:a16="http://schemas.microsoft.com/office/drawing/2014/main" id="{18FB0E1F-63BE-C3C8-D16A-023221525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133" y="640080"/>
            <a:ext cx="6680046" cy="5577840"/>
          </a:xfrm>
          <a:prstGeom prst="rect">
            <a:avLst/>
          </a:prstGeom>
        </p:spPr>
      </p:pic>
    </p:spTree>
    <p:extLst>
      <p:ext uri="{BB962C8B-B14F-4D97-AF65-F5344CB8AC3E}">
        <p14:creationId xmlns:p14="http://schemas.microsoft.com/office/powerpoint/2010/main" val="198107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3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839401-F98C-333D-DE9E-F54EA5A7B659}"/>
              </a:ext>
            </a:extLst>
          </p:cNvPr>
          <p:cNvSpPr>
            <a:spLocks noGrp="1"/>
          </p:cNvSpPr>
          <p:nvPr>
            <p:ph type="title"/>
          </p:nvPr>
        </p:nvSpPr>
        <p:spPr>
          <a:xfrm>
            <a:off x="5297762" y="329184"/>
            <a:ext cx="6251110" cy="1783080"/>
          </a:xfrm>
        </p:spPr>
        <p:txBody>
          <a:bodyPr anchor="b">
            <a:normAutofit/>
          </a:bodyPr>
          <a:lstStyle/>
          <a:p>
            <a:r>
              <a:rPr lang="en-US" altLang="zh-TW" sz="5400" b="1" i="0" dirty="0">
                <a:effectLst/>
                <a:latin typeface="Söhne"/>
              </a:rPr>
              <a:t>Class </a:t>
            </a:r>
            <a:r>
              <a:rPr lang="en-US" altLang="zh-TW" sz="5400" b="1" i="0" dirty="0" err="1">
                <a:effectLst/>
                <a:latin typeface="Söhne"/>
              </a:rPr>
              <a:t>VendingMachine</a:t>
            </a:r>
            <a:endParaRPr lang="en-US" sz="5400" b="1" dirty="0"/>
          </a:p>
        </p:txBody>
      </p:sp>
      <p:pic>
        <p:nvPicPr>
          <p:cNvPr id="117" name="Picture 105" descr="Computer script on a screen">
            <a:extLst>
              <a:ext uri="{FF2B5EF4-FFF2-40B4-BE49-F238E27FC236}">
                <a16:creationId xmlns:a16="http://schemas.microsoft.com/office/drawing/2014/main" id="{B9B177E7-6677-B03E-7C7C-7092A934A05F}"/>
              </a:ext>
            </a:extLst>
          </p:cNvPr>
          <p:cNvPicPr>
            <a:picLocks noChangeAspect="1"/>
          </p:cNvPicPr>
          <p:nvPr/>
        </p:nvPicPr>
        <p:blipFill rotWithShape="1">
          <a:blip r:embed="rId2"/>
          <a:srcRect l="7122" r="4754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784E564-53DC-5F10-66B6-B4B69315E132}"/>
              </a:ext>
            </a:extLst>
          </p:cNvPr>
          <p:cNvSpPr>
            <a:spLocks noGrp="1"/>
          </p:cNvSpPr>
          <p:nvPr>
            <p:ph idx="1"/>
          </p:nvPr>
        </p:nvSpPr>
        <p:spPr>
          <a:xfrm>
            <a:off x="5297762" y="2706624"/>
            <a:ext cx="6251110" cy="3483864"/>
          </a:xfrm>
        </p:spPr>
        <p:txBody>
          <a:bodyPr>
            <a:normAutofit/>
          </a:bodyPr>
          <a:lstStyle/>
          <a:p>
            <a:r>
              <a:rPr lang="en-US" altLang="zh-TW" sz="1900" b="0" dirty="0">
                <a:effectLst/>
                <a:latin typeface="Consolas" panose="020B0609020204030204" pitchFamily="49" charset="0"/>
              </a:rPr>
              <a:t>Initialize various state variables</a:t>
            </a:r>
          </a:p>
          <a:p>
            <a:endParaRPr lang="en-US" altLang="zh-TW" sz="1900" dirty="0">
              <a:latin typeface="Consolas" panose="020B0609020204030204" pitchFamily="49" charset="0"/>
            </a:endParaRPr>
          </a:p>
          <a:p>
            <a:r>
              <a:rPr lang="en-US" altLang="zh-TW" sz="1900" dirty="0">
                <a:latin typeface="Consolas" panose="020B0609020204030204" pitchFamily="49" charset="0"/>
              </a:rPr>
              <a:t>A</a:t>
            </a:r>
            <a:r>
              <a:rPr lang="en-US" altLang="zh-TW" sz="1900" b="0" dirty="0">
                <a:effectLst/>
                <a:latin typeface="Consolas" panose="020B0609020204030204" pitchFamily="49" charset="0"/>
              </a:rPr>
              <a:t> foundation for building a versatile and interactive vending machine simulation.</a:t>
            </a:r>
          </a:p>
          <a:p>
            <a:endParaRPr lang="en-US" altLang="zh-TW" sz="1900" dirty="0">
              <a:latin typeface="Consolas" panose="020B0609020204030204" pitchFamily="49" charset="0"/>
            </a:endParaRPr>
          </a:p>
          <a:p>
            <a:r>
              <a:rPr lang="en-US" altLang="zh-TW" sz="1900" b="0" dirty="0">
                <a:effectLst/>
                <a:latin typeface="Consolas" panose="020B0609020204030204" pitchFamily="49" charset="0"/>
              </a:rPr>
              <a:t>Methods for updating GUI elements, allowing for a user-friendly interface.</a:t>
            </a:r>
          </a:p>
          <a:p>
            <a:endParaRPr lang="en-US" altLang="zh-TW" sz="1900" dirty="0">
              <a:latin typeface="Consolas" panose="020B0609020204030204" pitchFamily="49" charset="0"/>
            </a:endParaRPr>
          </a:p>
          <a:p>
            <a:r>
              <a:rPr lang="en-US" altLang="zh-TW" sz="1900" dirty="0" err="1">
                <a:latin typeface="Consolas" panose="020B0609020204030204" pitchFamily="49" charset="0"/>
              </a:rPr>
              <a:t>C</a:t>
            </a:r>
            <a:r>
              <a:rPr lang="en-US" altLang="zh-TW" sz="1900" b="0" dirty="0" err="1">
                <a:effectLst/>
                <a:latin typeface="Consolas" panose="020B0609020204030204" pitchFamily="49" charset="0"/>
              </a:rPr>
              <a:t>heck_temperature</a:t>
            </a:r>
            <a:r>
              <a:rPr lang="en-US" altLang="zh-TW" sz="1900" b="0" dirty="0">
                <a:effectLst/>
                <a:latin typeface="Consolas" panose="020B0609020204030204" pitchFamily="49" charset="0"/>
              </a:rPr>
              <a:t> method simulates the monitoring of temperature using a sensor.</a:t>
            </a:r>
          </a:p>
          <a:p>
            <a:endParaRPr lang="en-US" altLang="zh-TW" sz="1900" dirty="0">
              <a:latin typeface="Consolas" panose="020B0609020204030204" pitchFamily="49" charset="0"/>
            </a:endParaRPr>
          </a:p>
          <a:p>
            <a:pPr marL="0" indent="0">
              <a:buNone/>
            </a:pPr>
            <a:endParaRPr lang="en-US" altLang="zh-TW" sz="1900" b="0" dirty="0">
              <a:effectLst/>
              <a:latin typeface="Consolas" panose="020B0609020204030204" pitchFamily="49" charset="0"/>
            </a:endParaRPr>
          </a:p>
        </p:txBody>
      </p:sp>
    </p:spTree>
    <p:extLst>
      <p:ext uri="{BB962C8B-B14F-4D97-AF65-F5344CB8AC3E}">
        <p14:creationId xmlns:p14="http://schemas.microsoft.com/office/powerpoint/2010/main" val="39296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9" name="Picture 105">
            <a:extLst>
              <a:ext uri="{FF2B5EF4-FFF2-40B4-BE49-F238E27FC236}">
                <a16:creationId xmlns:a16="http://schemas.microsoft.com/office/drawing/2014/main" id="{711696A0-CAFC-11D1-402D-1BB92B63A013}"/>
              </a:ext>
            </a:extLst>
          </p:cNvPr>
          <p:cNvPicPr>
            <a:picLocks noChangeAspect="1"/>
          </p:cNvPicPr>
          <p:nvPr/>
        </p:nvPicPr>
        <p:blipFill rotWithShape="1">
          <a:blip r:embed="rId2"/>
          <a:srcRect l="17626" r="32432"/>
          <a:stretch/>
        </p:blipFill>
        <p:spPr>
          <a:xfrm>
            <a:off x="6103027" y="10"/>
            <a:ext cx="6088971" cy="6857990"/>
          </a:xfrm>
          <a:prstGeom prst="rect">
            <a:avLst/>
          </a:prstGeom>
        </p:spPr>
      </p:pic>
      <p:sp useBgFill="1">
        <p:nvSpPr>
          <p:cNvPr id="150" name="Rectangle 1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1" name="Rectangle 1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839401-F98C-333D-DE9E-F54EA5A7B659}"/>
              </a:ext>
            </a:extLst>
          </p:cNvPr>
          <p:cNvSpPr>
            <a:spLocks noGrp="1"/>
          </p:cNvSpPr>
          <p:nvPr>
            <p:ph type="title"/>
          </p:nvPr>
        </p:nvSpPr>
        <p:spPr>
          <a:xfrm>
            <a:off x="761801" y="380933"/>
            <a:ext cx="4778387" cy="1628970"/>
          </a:xfrm>
        </p:spPr>
        <p:txBody>
          <a:bodyPr anchor="ctr">
            <a:normAutofit/>
          </a:bodyPr>
          <a:lstStyle/>
          <a:p>
            <a:r>
              <a:rPr lang="en-US" altLang="zh-TW" sz="4000" b="1" i="0" dirty="0">
                <a:effectLst/>
                <a:latin typeface="Söhne"/>
              </a:rPr>
              <a:t>Class State</a:t>
            </a:r>
            <a:endParaRPr lang="en-US" sz="4000" b="1" dirty="0"/>
          </a:p>
        </p:txBody>
      </p:sp>
      <p:sp>
        <p:nvSpPr>
          <p:cNvPr id="152" name="Content Placeholder 2">
            <a:extLst>
              <a:ext uri="{FF2B5EF4-FFF2-40B4-BE49-F238E27FC236}">
                <a16:creationId xmlns:a16="http://schemas.microsoft.com/office/drawing/2014/main" id="{9784E564-53DC-5F10-66B6-B4B69315E132}"/>
              </a:ext>
            </a:extLst>
          </p:cNvPr>
          <p:cNvSpPr>
            <a:spLocks noGrp="1"/>
          </p:cNvSpPr>
          <p:nvPr>
            <p:ph idx="1"/>
          </p:nvPr>
        </p:nvSpPr>
        <p:spPr>
          <a:xfrm>
            <a:off x="285221" y="3157459"/>
            <a:ext cx="5532582" cy="2285996"/>
          </a:xfrm>
        </p:spPr>
        <p:txBody>
          <a:bodyPr anchor="ctr">
            <a:normAutofit/>
          </a:bodyPr>
          <a:lstStyle/>
          <a:p>
            <a:r>
              <a:rPr lang="en-US" altLang="zh-TW" sz="2400" dirty="0">
                <a:latin typeface="Consolas" panose="020B0609020204030204" pitchFamily="49" charset="0"/>
              </a:rPr>
              <a:t>The State class serves as a blueprint for different states.</a:t>
            </a:r>
          </a:p>
          <a:p>
            <a:pPr marL="0" indent="0">
              <a:buNone/>
            </a:pPr>
            <a:endParaRPr lang="en-US" altLang="zh-TW" sz="2400" dirty="0">
              <a:latin typeface="Consolas" panose="020B0609020204030204" pitchFamily="49" charset="0"/>
            </a:endParaRPr>
          </a:p>
        </p:txBody>
      </p:sp>
    </p:spTree>
    <p:extLst>
      <p:ext uri="{BB962C8B-B14F-4D97-AF65-F5344CB8AC3E}">
        <p14:creationId xmlns:p14="http://schemas.microsoft.com/office/powerpoint/2010/main" val="41794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90265" y="365125"/>
            <a:ext cx="7963535" cy="1325880"/>
          </a:xfrm>
        </p:spPr>
        <p:txBody>
          <a:bodyPr>
            <a:normAutofit fontScale="90000"/>
          </a:bodyPr>
          <a:lstStyle/>
          <a:p>
            <a:r>
              <a:rPr lang="en-US" b="1" dirty="0" err="1">
                <a:effectLst/>
                <a:latin typeface="Söhne"/>
                <a:sym typeface="+mn-ea"/>
              </a:rPr>
              <a:t>AuthenticationState: User verification and password changes</a:t>
            </a:r>
            <a:endParaRPr lang="zh-CN" altLang="en-US"/>
          </a:p>
        </p:txBody>
      </p:sp>
      <p:pic>
        <p:nvPicPr>
          <p:cNvPr id="4" name="内容占位符 3" descr="屏幕截图 2023-12-03 020218"/>
          <p:cNvPicPr>
            <a:picLocks noGrp="1" noChangeAspect="1"/>
          </p:cNvPicPr>
          <p:nvPr>
            <p:ph idx="1"/>
          </p:nvPr>
        </p:nvPicPr>
        <p:blipFill>
          <a:blip r:embed="rId2"/>
          <a:stretch>
            <a:fillRect/>
          </a:stretch>
        </p:blipFill>
        <p:spPr>
          <a:xfrm>
            <a:off x="278130" y="124460"/>
            <a:ext cx="2956560" cy="3154680"/>
          </a:xfrm>
          <a:prstGeom prst="rect">
            <a:avLst/>
          </a:prstGeom>
        </p:spPr>
      </p:pic>
      <p:pic>
        <p:nvPicPr>
          <p:cNvPr id="5" name="图片 4" descr="屏幕截图 2023-12-03 021109"/>
          <p:cNvPicPr>
            <a:picLocks noChangeAspect="1"/>
          </p:cNvPicPr>
          <p:nvPr/>
        </p:nvPicPr>
        <p:blipFill>
          <a:blip r:embed="rId3"/>
          <a:stretch>
            <a:fillRect/>
          </a:stretch>
        </p:blipFill>
        <p:spPr>
          <a:xfrm>
            <a:off x="77470" y="3279140"/>
            <a:ext cx="3157220" cy="3429000"/>
          </a:xfrm>
          <a:prstGeom prst="rect">
            <a:avLst/>
          </a:prstGeom>
        </p:spPr>
      </p:pic>
      <p:sp>
        <p:nvSpPr>
          <p:cNvPr id="6" name="文本框 5"/>
          <p:cNvSpPr txBox="1"/>
          <p:nvPr/>
        </p:nvSpPr>
        <p:spPr>
          <a:xfrm>
            <a:off x="3235325" y="1876425"/>
            <a:ext cx="8714105" cy="4860290"/>
          </a:xfrm>
          <a:prstGeom prst="rect">
            <a:avLst/>
          </a:prstGeom>
          <a:noFill/>
        </p:spPr>
        <p:txBody>
          <a:bodyPr wrap="square" rtlCol="0">
            <a:noAutofit/>
          </a:bodyPr>
          <a:lstStyle/>
          <a:p>
            <a:pPr marL="457200" indent="-457200">
              <a:buFont typeface="Arial" panose="020B0604020202020204" pitchFamily="34" charset="0"/>
              <a:buChar char="•"/>
            </a:pPr>
            <a:r>
              <a:rPr lang="en-US" altLang="zh-CN" sz="2800">
                <a:cs typeface="+mn-lt"/>
              </a:rPr>
              <a:t>User verification: This section of our Python simulation authenticates users by verifying the student ID and password entered via the keyboard on the GUI. Users can interact with different buttons to perform specific functions and receive corresponding feedback</a:t>
            </a:r>
          </a:p>
          <a:p>
            <a:pPr marL="457200" indent="-457200">
              <a:buFont typeface="Arial" panose="020B0604020202020204" pitchFamily="34" charset="0"/>
              <a:buChar char="•"/>
            </a:pPr>
            <a:r>
              <a:rPr lang="en-US" altLang="zh-CN" sz="2800">
                <a:cs typeface="+mn-lt"/>
              </a:rPr>
              <a:t>Password changes: This section allows users to change their password using their personal information for verification. After the ‘submit’ button is pressed and the information is verfied as correct, the new password will be updated in the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effectLst/>
                <a:latin typeface="Söhne"/>
                <a:sym typeface="+mn-ea"/>
              </a:rPr>
              <a:t>DiscountState: </a:t>
            </a:r>
            <a:br>
              <a:rPr lang="en-US" b="1" dirty="0">
                <a:effectLst/>
                <a:latin typeface="Söhne"/>
                <a:sym typeface="+mn-ea"/>
              </a:rPr>
            </a:br>
            <a:r>
              <a:rPr lang="en-US" b="1" dirty="0">
                <a:effectLst/>
                <a:latin typeface="Söhne"/>
                <a:sym typeface="+mn-ea"/>
              </a:rPr>
              <a:t>Discount eligibility checks</a:t>
            </a:r>
          </a:p>
        </p:txBody>
      </p:sp>
      <p:sp>
        <p:nvSpPr>
          <p:cNvPr id="3" name="内容占位符 2"/>
          <p:cNvSpPr>
            <a:spLocks noGrp="1"/>
          </p:cNvSpPr>
          <p:nvPr>
            <p:ph idx="1"/>
          </p:nvPr>
        </p:nvSpPr>
        <p:spPr>
          <a:xfrm>
            <a:off x="187960" y="1825625"/>
            <a:ext cx="11471275" cy="4974590"/>
          </a:xfrm>
        </p:spPr>
        <p:txBody>
          <a:bodyPr/>
          <a:lstStyle/>
          <a:p>
            <a:r>
              <a:rPr lang="en-US" altLang="zh-CN"/>
              <a:t>Following successful login the system automatically evaluates if user qualifies for a discount</a:t>
            </a:r>
          </a:p>
          <a:p>
            <a:r>
              <a:rPr lang="en-US" altLang="zh-CN"/>
              <a:t>Discounts are granted based on the user’s purchase history; an odd-numbered purchase history entitles the user to a discount on the next even-numbered purchase (e.g., if the purchase history is 3, the user would receive a discount on the next purchase).</a:t>
            </a:r>
          </a:p>
          <a:p>
            <a:r>
              <a:rPr lang="en-US" altLang="zh-CN"/>
              <a:t>Once there is a discount eligibility for user, there will be a message on the terminal to inform and the final receipt will detail the discount applied to the purchase</a:t>
            </a:r>
          </a:p>
        </p:txBody>
      </p:sp>
      <p:pic>
        <p:nvPicPr>
          <p:cNvPr id="4" name="图片 3" descr="下载"/>
          <p:cNvPicPr>
            <a:picLocks noChangeAspect="1"/>
          </p:cNvPicPr>
          <p:nvPr/>
        </p:nvPicPr>
        <p:blipFill>
          <a:blip r:embed="rId2"/>
          <a:stretch>
            <a:fillRect/>
          </a:stretch>
        </p:blipFill>
        <p:spPr>
          <a:xfrm>
            <a:off x="9415145" y="365125"/>
            <a:ext cx="1539240" cy="1127760"/>
          </a:xfrm>
          <a:prstGeom prst="rect">
            <a:avLst/>
          </a:prstGeom>
        </p:spPr>
      </p:pic>
      <p:pic>
        <p:nvPicPr>
          <p:cNvPr id="5" name="图片 4" descr="屏幕截图 2023-12-03 024229"/>
          <p:cNvPicPr>
            <a:picLocks noChangeAspect="1"/>
          </p:cNvPicPr>
          <p:nvPr/>
        </p:nvPicPr>
        <p:blipFill>
          <a:blip r:embed="rId3"/>
          <a:stretch>
            <a:fillRect/>
          </a:stretch>
        </p:blipFill>
        <p:spPr>
          <a:xfrm>
            <a:off x="275590" y="5930265"/>
            <a:ext cx="3939540" cy="495300"/>
          </a:xfrm>
          <a:prstGeom prst="rect">
            <a:avLst/>
          </a:prstGeom>
        </p:spPr>
      </p:pic>
      <p:pic>
        <p:nvPicPr>
          <p:cNvPr id="6" name="图片 5" descr="屏幕截图 2023-12-03 024401"/>
          <p:cNvPicPr>
            <a:picLocks noChangeAspect="1"/>
          </p:cNvPicPr>
          <p:nvPr/>
        </p:nvPicPr>
        <p:blipFill>
          <a:blip r:embed="rId4"/>
          <a:stretch>
            <a:fillRect/>
          </a:stretch>
        </p:blipFill>
        <p:spPr>
          <a:xfrm>
            <a:off x="8833485" y="5164455"/>
            <a:ext cx="2120900" cy="1635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p:cNvSpPr>
            <a:spLocks noGrp="1" noRot="1" noChangeAspect="1" noMove="1" noResize="1" noEditPoints="1" noAdjustHandles="1" noChangeArrowheads="1" noChangeShapeType="1" noTextEdit="1"/>
          </p:cNvSpPr>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p:nvPr>
        </p:nvSpPr>
        <p:spPr>
          <a:xfrm>
            <a:off x="4184542" y="486184"/>
            <a:ext cx="7363990" cy="1325563"/>
          </a:xfrm>
        </p:spPr>
        <p:txBody>
          <a:bodyPr>
            <a:normAutofit/>
          </a:bodyPr>
          <a:lstStyle/>
          <a:p>
            <a:r>
              <a:rPr lang="en-US" sz="2800" b="1" i="0" dirty="0" err="1">
                <a:solidFill>
                  <a:srgbClr val="002060"/>
                </a:solidFill>
                <a:effectLst/>
                <a:latin typeface="Söhne"/>
              </a:rPr>
              <a:t>WaitingState</a:t>
            </a:r>
            <a:r>
              <a:rPr lang="en-US" sz="2800" b="1" i="0" dirty="0">
                <a:solidFill>
                  <a:srgbClr val="002060"/>
                </a:solidFill>
                <a:effectLst/>
                <a:latin typeface="Söhne"/>
              </a:rPr>
              <a:t>: Welcome, Coin Selection, and Easy Cancel</a:t>
            </a:r>
            <a:endParaRPr lang="en-US" sz="2800" b="1" dirty="0">
              <a:solidFill>
                <a:srgbClr val="002060"/>
              </a:solidFill>
            </a:endParaRPr>
          </a:p>
        </p:txBody>
      </p:sp>
      <p:pic>
        <p:nvPicPr>
          <p:cNvPr id="7" name="Picture 6" descr="A screenshot of a compu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r="1506" b="6"/>
          <a:stretch>
            <a:fillRect/>
          </a:stretch>
        </p:blipFill>
        <p:spPr>
          <a:xfrm>
            <a:off x="581526" y="258142"/>
            <a:ext cx="3313058" cy="331305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5" name="Picture 4" descr="A person holding a coin and standing next to a vending machine&#10;&#10;Description automatically generated"/>
          <p:cNvPicPr>
            <a:picLocks noChangeAspect="1"/>
          </p:cNvPicPr>
          <p:nvPr/>
        </p:nvPicPr>
        <p:blipFill rotWithShape="1">
          <a:blip r:embed="rId3" cstate="print">
            <a:extLst>
              <a:ext uri="{28A0092B-C50C-407E-A947-70E740481C1C}">
                <a14:useLocalDpi xmlns:a14="http://schemas.microsoft.com/office/drawing/2010/main" val="0"/>
              </a:ext>
            </a:extLst>
          </a:blip>
          <a:srcRect r="3" b="3"/>
          <a:stretch>
            <a:fillRect/>
          </a:stretch>
        </p:blipFill>
        <p:spPr>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3" name="Content Placeholder 2"/>
          <p:cNvSpPr>
            <a:spLocks noGrp="1"/>
          </p:cNvSpPr>
          <p:nvPr>
            <p:ph idx="1"/>
          </p:nvPr>
        </p:nvSpPr>
        <p:spPr>
          <a:xfrm>
            <a:off x="4184542" y="2942971"/>
            <a:ext cx="7363990" cy="4351338"/>
          </a:xfrm>
        </p:spPr>
        <p:txBody>
          <a:bodyPr>
            <a:normAutofit/>
          </a:bodyPr>
          <a:lstStyle/>
          <a:p>
            <a:r>
              <a:rPr lang="en-US" b="1" dirty="0" err="1">
                <a:solidFill>
                  <a:srgbClr val="FF0000"/>
                </a:solidFill>
              </a:rPr>
              <a:t>WaitingState</a:t>
            </a:r>
            <a:r>
              <a:rPr lang="en-US" dirty="0"/>
              <a:t> in our Python vending simulation guides users with welcoming instructions and enables coin selection on the </a:t>
            </a:r>
            <a:r>
              <a:rPr lang="en-US" dirty="0">
                <a:solidFill>
                  <a:srgbClr val="7030A0"/>
                </a:solidFill>
              </a:rPr>
              <a:t>GUI</a:t>
            </a:r>
            <a:r>
              <a:rPr lang="en-US" dirty="0"/>
              <a:t>. Users simulate coin insertion by choosing the corresponding key. They can also press </a:t>
            </a:r>
            <a:r>
              <a:rPr lang="en-US" dirty="0">
                <a:solidFill>
                  <a:srgbClr val="7030A0"/>
                </a:solidFill>
              </a:rPr>
              <a:t>Return</a:t>
            </a:r>
            <a:r>
              <a:rPr lang="en-US" dirty="0"/>
              <a:t> to easily cancel and return to the initial state, enhancing user interaction for a seamless experience.</a:t>
            </a:r>
          </a:p>
        </p:txBody>
      </p:sp>
      <p:pic>
        <p:nvPicPr>
          <p:cNvPr id="6" name="Picture 5">
            <a:extLst>
              <a:ext uri="{FF2B5EF4-FFF2-40B4-BE49-F238E27FC236}">
                <a16:creationId xmlns:a16="http://schemas.microsoft.com/office/drawing/2014/main" id="{A29B4DBA-13F3-F87E-B293-8F6242AC5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42" y="1660261"/>
            <a:ext cx="8017246" cy="98629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EyY2UyNDAzMzY0ZmJiNDU4NzNjYmE3ZDZkYzg4ODU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769</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Consolas</vt:lpstr>
      <vt:lpstr>Söhne</vt:lpstr>
      <vt:lpstr>Office Theme</vt:lpstr>
      <vt:lpstr>1_Office Theme</vt:lpstr>
      <vt:lpstr>ECE 9013A – Programming for Engineers  Final Project </vt:lpstr>
      <vt:lpstr>Project Title: vending Machine</vt:lpstr>
      <vt:lpstr>Python-based software-driven vending machine simulation</vt:lpstr>
      <vt:lpstr>Class TemperatureSensor</vt:lpstr>
      <vt:lpstr>Class VendingMachine</vt:lpstr>
      <vt:lpstr>Class State</vt:lpstr>
      <vt:lpstr>AuthenticationState: User verification and password changes</vt:lpstr>
      <vt:lpstr>DiscountState:  Discount eligibility checks</vt:lpstr>
      <vt:lpstr>WaitingState: Welcome, Coin Selection, and Easy Cancel</vt:lpstr>
      <vt:lpstr>CoinProcessingState: Coin Insertion, Item Selection, and Notifications</vt:lpstr>
      <vt:lpstr>ItemDispensingState: Product Dispensing and Transaction Handling</vt:lpstr>
      <vt:lpstr>PowerPoint Presentation</vt:lpstr>
      <vt:lpstr>Description of methods</vt:lpstr>
      <vt:lpstr>Record GUI</vt:lpstr>
      <vt:lpstr>Description of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9303 – Networking Principles Assignment 02 </dc:title>
  <dc:creator>seyedmostafa mirmohammadi</dc:creator>
  <cp:lastModifiedBy>seyedmostafa mirmohammadi</cp:lastModifiedBy>
  <cp:revision>16</cp:revision>
  <dcterms:created xsi:type="dcterms:W3CDTF">2023-12-02T20:36:00Z</dcterms:created>
  <dcterms:modified xsi:type="dcterms:W3CDTF">2023-12-03T17:21:44Z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96288E8A3AD34D8194E13C61FCE6A47B_12</vt:lpwstr>
  </property>
  <property fmtid="{D5CDD505-2E9C-101B-9397-08002B2CF9AE}" pid="3" name="KSOProductBuildVer">
    <vt:lpwstr>2052-12.1.0.15990</vt:lpwstr>
  </property>
</Properties>
</file>