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4" r:id="rId9"/>
    <p:sldId id="267" r:id="rId10"/>
    <p:sldId id="266" r:id="rId11"/>
    <p:sldId id="268" r:id="rId12"/>
    <p:sldId id="269" r:id="rId13"/>
    <p:sldId id="276" r:id="rId14"/>
    <p:sldId id="277" r:id="rId15"/>
    <p:sldId id="278" r:id="rId16"/>
    <p:sldId id="279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8FF"/>
    <a:srgbClr val="022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1403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6343-701E-174E-AA11-326D58F329D9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9FE7-F427-3549-9929-05AA3FCB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EDB-0CE4-724F-8906-26B9AA19027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dans-cake-pattern-worksho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dans-cake-pattern-worksho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2951823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Easy Module Development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Cake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34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Richard van Heest</a:t>
            </a:r>
          </a:p>
          <a:p>
            <a:endParaRPr lang="en-US" sz="2800" dirty="0"/>
          </a:p>
          <a:p>
            <a:pPr algn="l"/>
            <a:fld id="{1E98CFF9-AC77-9F41-A6F7-C65A85AD078C}" type="datetime4">
              <a:rPr lang="en-US" sz="2000" smtClean="0"/>
              <a:t>May 3, 2017</a:t>
            </a:fld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Slides &amp; assignments: </a:t>
            </a:r>
            <a:r>
              <a:rPr lang="en-US" sz="2000" dirty="0" smtClean="0">
                <a:hlinkClick r:id="rId2"/>
              </a:rPr>
              <a:t>bit.ly/dans-cake-pattern-workshop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20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dependencies on component level</a:t>
            </a:r>
          </a:p>
          <a:p>
            <a:r>
              <a:rPr lang="en-US" dirty="0" smtClean="0"/>
              <a:t>Use the dependencies in the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greet(name: String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): String = </a:t>
            </a:r>
            <a:r>
              <a:rPr lang="en-US" sz="2400" dirty="0" err="1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startConversation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(name: String): String =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(name) +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How do you do?"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537629" y="2209932"/>
            <a:ext cx="3816171" cy="728787"/>
          </a:xfrm>
          <a:prstGeom prst="wedgeRectCallout">
            <a:avLst>
              <a:gd name="adj1" fmla="val -96662"/>
              <a:gd name="adj2" fmla="val -26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dirty="0" smtClean="0">
                <a:ea typeface="Consolas" charset="0"/>
                <a:cs typeface="Consolas" charset="0"/>
              </a:rPr>
              <a:t> depends on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406353" y="4846040"/>
            <a:ext cx="2689647" cy="728787"/>
          </a:xfrm>
          <a:prstGeom prst="wedgeRectCallout">
            <a:avLst>
              <a:gd name="adj1" fmla="val -58777"/>
              <a:gd name="adj2" fmla="val -90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Consolas" charset="0"/>
                <a:cs typeface="Consolas" charset="0"/>
              </a:rPr>
              <a:t>Use the dependency through </a:t>
            </a:r>
            <a:r>
              <a:rPr lang="en-US" smtClean="0">
                <a:ea typeface="Consolas" charset="0"/>
                <a:cs typeface="Consolas" charset="0"/>
              </a:rPr>
              <a:t>its access point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from the ‘</a:t>
            </a:r>
            <a:r>
              <a:rPr lang="en-US" i="1" dirty="0" smtClean="0"/>
              <a:t>component under test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Instantiate its ‘</a:t>
            </a:r>
            <a:r>
              <a:rPr lang="en-US" i="1" dirty="0" smtClean="0"/>
              <a:t>access point</a:t>
            </a:r>
            <a:r>
              <a:rPr lang="en-US" dirty="0" smtClean="0"/>
              <a:t>’</a:t>
            </a:r>
            <a:r>
              <a:rPr lang="en-US" i="1" dirty="0" smtClean="0"/>
              <a:t> </a:t>
            </a:r>
            <a:r>
              <a:rPr lang="en-US" dirty="0" smtClean="0"/>
              <a:t>with a default instance of the ‘</a:t>
            </a:r>
            <a:r>
              <a:rPr lang="en-US" i="1" dirty="0" smtClean="0"/>
              <a:t>class under test</a:t>
            </a:r>
            <a:r>
              <a:rPr lang="en-US" dirty="0" smtClean="0"/>
              <a:t>’</a:t>
            </a:r>
            <a:endParaRPr lang="en-US" i="1" dirty="0" smtClean="0"/>
          </a:p>
          <a:p>
            <a:r>
              <a:rPr lang="en-US" dirty="0" smtClean="0"/>
              <a:t>In the test</a:t>
            </a:r>
          </a:p>
          <a:p>
            <a:pPr lvl="1"/>
            <a:r>
              <a:rPr lang="en-US" dirty="0" smtClean="0"/>
              <a:t>call this default instance, or</a:t>
            </a:r>
          </a:p>
          <a:p>
            <a:pPr lvl="1"/>
            <a:r>
              <a:rPr lang="en-US" dirty="0" smtClean="0"/>
              <a:t>create a local instance and use that in the test</a:t>
            </a:r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mock them (unit test)</a:t>
            </a:r>
          </a:p>
          <a:p>
            <a:pPr lvl="1"/>
            <a:r>
              <a:rPr lang="en-US" dirty="0" smtClean="0"/>
              <a:t>instantiate them (integration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GreeterSpec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FlatSpec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Matchers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Greeter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should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"return a 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in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"Bob"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shouldBe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"Hello Bob!"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210914" y="1962799"/>
            <a:ext cx="1888176" cy="728787"/>
          </a:xfrm>
          <a:prstGeom prst="wedgeRectCallout">
            <a:avLst>
              <a:gd name="adj1" fmla="val -240864"/>
              <a:gd name="adj2" fmla="val 9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component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9210914" y="2826523"/>
            <a:ext cx="1888176" cy="728787"/>
          </a:xfrm>
          <a:prstGeom prst="wedgeRectCallout">
            <a:avLst>
              <a:gd name="adj1" fmla="val -134192"/>
              <a:gd name="adj2" fmla="val -22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 the access point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690666" y="4733582"/>
            <a:ext cx="1888176" cy="728787"/>
          </a:xfrm>
          <a:prstGeom prst="wedgeRectCallout">
            <a:avLst>
              <a:gd name="adj1" fmla="val -69404"/>
              <a:gd name="adj2" fmla="val -12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instance in your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825625"/>
            <a:ext cx="118583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ConversationStarterSpec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FlatSpec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Matchers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MockFactory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mock[Greeter]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startConversation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should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"start a conversation with a </a:t>
            </a:r>
            <a:r>
              <a:rPr lang="en-US" sz="2400" dirty="0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"Bob"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_ expects * once() returning </a:t>
            </a:r>
            <a:r>
              <a:rPr lang="en-US" sz="2400" dirty="0" err="1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.startConversation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shouldBe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! How do you do?"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927605" y="2222291"/>
            <a:ext cx="1888176" cy="728787"/>
          </a:xfrm>
          <a:prstGeom prst="wedgeRectCallout">
            <a:avLst>
              <a:gd name="adj1" fmla="val -70058"/>
              <a:gd name="adj2" fmla="val -2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component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546870" y="2586684"/>
            <a:ext cx="1888176" cy="728787"/>
          </a:xfrm>
          <a:prstGeom prst="wedgeRectCallout">
            <a:avLst>
              <a:gd name="adj1" fmla="val -181965"/>
              <a:gd name="adj2" fmla="val -37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dependencies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9927605" y="3011873"/>
            <a:ext cx="1888176" cy="728787"/>
          </a:xfrm>
          <a:prstGeom prst="wedgeRectCallout">
            <a:avLst>
              <a:gd name="adj1" fmla="val -210760"/>
              <a:gd name="adj2" fmla="val 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 </a:t>
            </a:r>
            <a:r>
              <a:rPr lang="en-US" smtClean="0"/>
              <a:t>the dependencies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927605" y="5370861"/>
            <a:ext cx="1888176" cy="728787"/>
          </a:xfrm>
          <a:prstGeom prst="wedgeRectCallout">
            <a:avLst>
              <a:gd name="adj1" fmla="val -162332"/>
              <a:gd name="adj2" fmla="val -6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Define the mock’s behavior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663210" y="5947506"/>
            <a:ext cx="1888176" cy="728787"/>
          </a:xfrm>
          <a:prstGeom prst="wedgeRectCallout">
            <a:avLst>
              <a:gd name="adj1" fmla="val -162332"/>
              <a:gd name="adj2" fmla="val -6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 actual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(Preparation)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</a:t>
            </a:r>
            <a:r>
              <a:rPr lang="en-US" dirty="0"/>
              <a:t>GitHub repository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bit.ly/dans-cake-pattern-workshop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the project in your favorite editor</a:t>
            </a:r>
          </a:p>
          <a:p>
            <a:r>
              <a:rPr lang="en-US" dirty="0" smtClean="0"/>
              <a:t>Create a package 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/workshop5/wiki</a:t>
            </a:r>
          </a:p>
          <a:p>
            <a:r>
              <a:rPr lang="en-US" dirty="0" smtClean="0"/>
              <a:t>Create a package </a:t>
            </a:r>
            <a:r>
              <a:rPr lang="en-US" dirty="0" err="1" smtClean="0"/>
              <a:t>src</a:t>
            </a:r>
            <a:r>
              <a:rPr lang="en-US" dirty="0" smtClean="0"/>
              <a:t>/test/</a:t>
            </a:r>
            <a:r>
              <a:rPr lang="en-US" dirty="0" err="1" smtClean="0"/>
              <a:t>scala</a:t>
            </a:r>
            <a:r>
              <a:rPr lang="en-US" dirty="0" smtClean="0"/>
              <a:t>/workshop5/test/wiki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40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1357" cy="4351338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r>
              <a:rPr lang="en-US" dirty="0" smtClean="0"/>
              <a:t> 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sz="2400" dirty="0" smtClean="0"/>
              <a:t> </a:t>
            </a:r>
            <a:r>
              <a:rPr lang="en-US" dirty="0" smtClean="0"/>
              <a:t>and its access-point</a:t>
            </a:r>
          </a:p>
          <a:p>
            <a:r>
              <a:rPr lang="en-US" dirty="0" smtClean="0"/>
              <a:t>In the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dirty="0" smtClean="0"/>
              <a:t> define:</a:t>
            </a:r>
          </a:p>
          <a:p>
            <a:pPr lvl="1"/>
            <a:r>
              <a:rPr lang="en-US" dirty="0" smtClean="0"/>
              <a:t>A value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baseUrl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String</a:t>
            </a:r>
            <a:r>
              <a:rPr lang="en-US" dirty="0" smtClean="0"/>
              <a:t> (do not assign it here)</a:t>
            </a:r>
          </a:p>
          <a:p>
            <a:pPr lvl="1"/>
            <a:r>
              <a:rPr lang="en-US" dirty="0" smtClean="0"/>
              <a:t>A method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search(word: String): Observable[String]</a:t>
            </a:r>
            <a:r>
              <a:rPr lang="en-US" dirty="0" smtClean="0">
                <a:ea typeface="Consolas" charset="0"/>
                <a:cs typeface="Consolas" charset="0"/>
              </a:rPr>
              <a:t> with the following implementation: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defer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baseUrl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word.replace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"%20"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Source.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fromURL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))(r =&gt;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just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r.mkString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_.close(),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disposeEagerly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10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its access point</a:t>
            </a:r>
          </a:p>
          <a:p>
            <a:r>
              <a:rPr lang="en-US" dirty="0" smtClean="0"/>
              <a:t>In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/>
              <a:t>, create an abstract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parse(input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String):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r>
              <a:rPr lang="en-US" dirty="0" smtClean="0"/>
              <a:t>Usually done with packages</a:t>
            </a:r>
          </a:p>
          <a:p>
            <a:r>
              <a:rPr lang="en-US" dirty="0" smtClean="0"/>
              <a:t>Packages are sets of files</a:t>
            </a:r>
          </a:p>
          <a:p>
            <a:r>
              <a:rPr lang="en-US" dirty="0" smtClean="0"/>
              <a:t>Packages cannot be composed</a:t>
            </a:r>
          </a:p>
          <a:p>
            <a:r>
              <a:rPr lang="en-US" dirty="0" smtClean="0"/>
              <a:t>Dependencies (some) are declared in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72496" cy="4351338"/>
          </a:xfrm>
        </p:spPr>
        <p:txBody>
          <a:bodyPr/>
          <a:lstStyle/>
          <a:p>
            <a:r>
              <a:rPr lang="en-US" dirty="0" smtClean="0"/>
              <a:t>Traits as modules</a:t>
            </a:r>
          </a:p>
          <a:p>
            <a:r>
              <a:rPr lang="is-IS" dirty="0" smtClean="0"/>
              <a:t>… can be composed (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is-IS" dirty="0" smtClean="0"/>
              <a:t>/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is-IS" dirty="0" smtClean="0"/>
              <a:t>)</a:t>
            </a:r>
          </a:p>
          <a:p>
            <a:r>
              <a:rPr lang="is-IS" dirty="0" smtClean="0"/>
              <a:t>... give typechecked dependencies</a:t>
            </a:r>
          </a:p>
          <a:p>
            <a:r>
              <a:rPr lang="is-IS" dirty="0" smtClean="0"/>
              <a:t>… give complete encapsulation</a:t>
            </a:r>
          </a:p>
          <a:p>
            <a:r>
              <a:rPr lang="is-IS" dirty="0" smtClean="0"/>
              <a:t>… allow to see the dependencies from the outside</a:t>
            </a:r>
          </a:p>
          <a:p>
            <a:r>
              <a:rPr lang="is-IS" dirty="0" smtClean="0"/>
              <a:t>... is basically ‘OOP the good parts’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WikipediaParseXmlComponent</a:t>
            </a:r>
            <a:r>
              <a:rPr lang="en-US" dirty="0" smtClean="0"/>
              <a:t> with a </a:t>
            </a:r>
            <a:r>
              <a:rPr lang="en-US" dirty="0" err="1" smtClean="0"/>
              <a:t>Xml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</a:t>
            </a:r>
            <a:r>
              <a:rPr lang="en-US" b="1" dirty="0" smtClean="0"/>
              <a:t>NO</a:t>
            </a:r>
            <a:r>
              <a:rPr lang="en-US" dirty="0" smtClean="0"/>
              <a:t> access point</a:t>
            </a:r>
          </a:p>
          <a:p>
            <a:r>
              <a:rPr lang="en-US" dirty="0" smtClean="0"/>
              <a:t>Let </a:t>
            </a:r>
            <a:r>
              <a:rPr lang="en-US" dirty="0" smtClean="0"/>
              <a:t>them </a:t>
            </a:r>
            <a:r>
              <a:rPr lang="en-US" dirty="0" smtClean="0"/>
              <a:t>extend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respectively. This </a:t>
            </a:r>
            <a:r>
              <a:rPr lang="en-US" dirty="0" smtClean="0"/>
              <a:t>way you get the access point from the parent component.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</a:t>
            </a:r>
            <a:r>
              <a:rPr lang="en-US" dirty="0" smtClean="0"/>
              <a:t> function: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item &lt;-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XML.loadString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(xml)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"Section"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"Item"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(item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).text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9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WikipediaParseJsonComponent</a:t>
            </a:r>
            <a:r>
              <a:rPr lang="en-US" dirty="0" smtClean="0"/>
              <a:t> with a </a:t>
            </a:r>
            <a:r>
              <a:rPr lang="en-US" dirty="0" err="1" smtClean="0"/>
              <a:t>Json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</a:t>
            </a:r>
            <a:r>
              <a:rPr lang="en-US" b="1" dirty="0" smtClean="0"/>
              <a:t>NO</a:t>
            </a:r>
            <a:r>
              <a:rPr lang="en-US" dirty="0" smtClean="0"/>
              <a:t> access point</a:t>
            </a:r>
          </a:p>
          <a:p>
            <a:r>
              <a:rPr lang="en-US" dirty="0" smtClean="0"/>
              <a:t>Let </a:t>
            </a:r>
            <a:r>
              <a:rPr lang="en-US" dirty="0" smtClean="0"/>
              <a:t>them extend </a:t>
            </a:r>
            <a:r>
              <a:rPr lang="en-US" dirty="0" smtClean="0"/>
              <a:t>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/>
              <a:t> respectively.</a:t>
            </a:r>
            <a:endParaRPr lang="en-US" dirty="0" smtClean="0"/>
          </a:p>
          <a:p>
            <a:r>
              <a:rPr lang="en-US" dirty="0" smtClean="0"/>
              <a:t>Implement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</a:t>
            </a:r>
            <a:r>
              <a:rPr lang="en-US" dirty="0" smtClean="0"/>
              <a:t> function: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JArray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(child) &lt;-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JsonMethods.parse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)(</a:t>
            </a:r>
            <a:r>
              <a:rPr lang="en-US" dirty="0">
                <a:solidFill>
                  <a:srgbClr val="C48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JString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(word) &lt;- child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yield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word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8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r>
              <a:rPr lang="en-US" dirty="0"/>
              <a:t> </a:t>
            </a:r>
            <a:r>
              <a:rPr lang="en-US" dirty="0" smtClean="0"/>
              <a:t>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dirty="0" smtClean="0"/>
              <a:t> trait in it, as well as its access point</a:t>
            </a:r>
          </a:p>
          <a:p>
            <a:r>
              <a:rPr lang="en-US" dirty="0" smtClean="0"/>
              <a:t>Declare dependencies on the component as self-type annotations: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dirty="0" smtClean="0"/>
              <a:t> implement a </a:t>
            </a:r>
            <a:r>
              <a:rPr lang="en-US" dirty="0"/>
              <a:t>method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suggestArticles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(word: String): Observable[String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wikipediaFacade.search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.map(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responseParser.parse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flatMapIterable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identity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5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Create an object Main that extends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App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Any implementation of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Assign values to the three access points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For the </a:t>
            </a:r>
            <a:r>
              <a:rPr lang="en-US" dirty="0" err="1" smtClean="0">
                <a:ea typeface="Consolas" charset="0"/>
                <a:cs typeface="Consolas" charset="0"/>
              </a:rPr>
              <a:t>baseUrl</a:t>
            </a:r>
            <a:r>
              <a:rPr lang="en-US" dirty="0" smtClean="0">
                <a:ea typeface="Consolas" charset="0"/>
                <a:cs typeface="Consolas" charset="0"/>
              </a:rPr>
              <a:t> use either (depending on the implementation choice above):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/w/</a:t>
            </a:r>
            <a:r>
              <a:rPr lang="en-US" dirty="0" err="1"/>
              <a:t>api.php?action</a:t>
            </a:r>
            <a:r>
              <a:rPr lang="en-US" dirty="0"/>
              <a:t>=</a:t>
            </a:r>
            <a:r>
              <a:rPr lang="en-US" dirty="0" err="1"/>
              <a:t>opensearch&amp;format</a:t>
            </a:r>
            <a:r>
              <a:rPr lang="en-US" dirty="0"/>
              <a:t>=</a:t>
            </a:r>
            <a:r>
              <a:rPr lang="en-US" dirty="0" err="1"/>
              <a:t>xml&amp;search</a:t>
            </a:r>
            <a:r>
              <a:rPr lang="en-US" dirty="0" smtClean="0"/>
              <a:t>=</a:t>
            </a:r>
          </a:p>
          <a:p>
            <a:pPr lvl="2"/>
            <a:r>
              <a:rPr lang="en-US" dirty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/w/</a:t>
            </a:r>
            <a:r>
              <a:rPr lang="en-US" dirty="0" err="1" smtClean="0"/>
              <a:t>api.php?action</a:t>
            </a:r>
            <a:r>
              <a:rPr lang="en-US" dirty="0" smtClean="0"/>
              <a:t>=</a:t>
            </a:r>
            <a:r>
              <a:rPr lang="en-US" dirty="0" err="1" smtClean="0"/>
              <a:t>opensearch&amp;format</a:t>
            </a:r>
            <a:r>
              <a:rPr lang="en-US" dirty="0" smtClean="0"/>
              <a:t>=</a:t>
            </a:r>
            <a:r>
              <a:rPr lang="en-US" dirty="0" err="1" smtClean="0"/>
              <a:t>json&amp;search</a:t>
            </a:r>
            <a:r>
              <a:rPr lang="en-US" dirty="0" smtClean="0"/>
              <a:t>=</a:t>
            </a:r>
          </a:p>
          <a:p>
            <a:r>
              <a:rPr lang="en-US" dirty="0" smtClean="0"/>
              <a:t>Call and run </a:t>
            </a:r>
          </a:p>
          <a:p>
            <a:pPr lvl="1"/>
            <a:r>
              <a:rPr lang="en-US" dirty="0" err="1" smtClean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.suggestArticles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.subscribe(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_.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printStackTrace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10496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r>
              <a:rPr lang="en-US" dirty="0" smtClean="0"/>
              <a:t>Write tests for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r>
              <a:rPr lang="en-US" dirty="0" smtClean="0"/>
              <a:t> while mocking the dependencies.</a:t>
            </a:r>
          </a:p>
          <a:p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suggestArticles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should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"call the 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wikipedia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 API, interpret the response and return the result"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in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.search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_ expects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returning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just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("some kind of result"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.parse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_ expects * returning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"foo"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"bar"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20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[String]()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.suggestArticles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).subscribe(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.assertValues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"foo"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"bar"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20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.assertNoErrors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.assertCompleted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82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pattern</a:t>
            </a:r>
          </a:p>
          <a:p>
            <a:r>
              <a:rPr lang="en-US" dirty="0" smtClean="0"/>
              <a:t>Type checked dependency injection</a:t>
            </a:r>
          </a:p>
          <a:p>
            <a:r>
              <a:rPr lang="en-US" dirty="0" smtClean="0"/>
              <a:t>No frameworks or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59822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64036" y="1820857"/>
            <a:ext cx="8127964" cy="50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greet(name: String): String =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!"</a:t>
            </a:r>
            <a:b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160590" y="961901"/>
            <a:ext cx="1888176" cy="728787"/>
          </a:xfrm>
          <a:prstGeom prst="wedgeRectCallout">
            <a:avLst>
              <a:gd name="adj1" fmla="val -113905"/>
              <a:gd name="adj2" fmla="val 7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of what you want to inject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727326" y="2287464"/>
            <a:ext cx="2379333" cy="728787"/>
          </a:xfrm>
          <a:prstGeom prst="wedgeRectCallout">
            <a:avLst>
              <a:gd name="adj1" fmla="val -84409"/>
              <a:gd name="adj2" fmla="val 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point: the thing </a:t>
            </a:r>
            <a:r>
              <a:rPr lang="en-US" smtClean="0"/>
              <a:t>you want to inject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129591" y="3996527"/>
            <a:ext cx="1888176" cy="728787"/>
          </a:xfrm>
          <a:prstGeom prst="wedgeRectCallout">
            <a:avLst>
              <a:gd name="adj1" fmla="val -66520"/>
              <a:gd name="adj2" fmla="val -58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&amp;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64036" y="1820857"/>
            <a:ext cx="8127964" cy="50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greet(name: String): String =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!"</a:t>
            </a:r>
            <a:b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240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GreeterWiring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Greeter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160590" y="961901"/>
            <a:ext cx="1888176" cy="728787"/>
          </a:xfrm>
          <a:prstGeom prst="wedgeRectCallout">
            <a:avLst>
              <a:gd name="adj1" fmla="val -113905"/>
              <a:gd name="adj2" fmla="val 7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of what you want to inject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727326" y="2287464"/>
            <a:ext cx="2379333" cy="728787"/>
          </a:xfrm>
          <a:prstGeom prst="wedgeRectCallout">
            <a:avLst>
              <a:gd name="adj1" fmla="val -84409"/>
              <a:gd name="adj2" fmla="val 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point: the thing </a:t>
            </a:r>
            <a:r>
              <a:rPr lang="en-US" smtClean="0"/>
              <a:t>you want to inject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129591" y="3996527"/>
            <a:ext cx="1888176" cy="728787"/>
          </a:xfrm>
          <a:prstGeom prst="wedgeRectCallout">
            <a:avLst>
              <a:gd name="adj1" fmla="val -66520"/>
              <a:gd name="adj2" fmla="val -58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&amp; Implementation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344144" y="4360920"/>
            <a:ext cx="1317042" cy="728787"/>
          </a:xfrm>
          <a:prstGeom prst="wedgeRectCallout">
            <a:avLst>
              <a:gd name="adj1" fmla="val -84820"/>
              <a:gd name="adj2" fmla="val 72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 wiring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0302945" y="4353977"/>
            <a:ext cx="1607428" cy="825710"/>
          </a:xfrm>
          <a:prstGeom prst="wedgeRectCallout">
            <a:avLst>
              <a:gd name="adj1" fmla="val -73163"/>
              <a:gd name="adj2" fmla="val 61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Extends from components to be wired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0048766" y="5896365"/>
            <a:ext cx="1607428" cy="825710"/>
          </a:xfrm>
          <a:prstGeom prst="wedgeRectCallout">
            <a:avLst>
              <a:gd name="adj1" fmla="val -92380"/>
              <a:gd name="adj2" fmla="val -189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Instantiates all </a:t>
            </a:r>
            <a:r>
              <a:rPr lang="en-US" smtClean="0"/>
              <a:t>access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Collapse interface and implementation if possible</a:t>
            </a:r>
          </a:p>
          <a:p>
            <a:r>
              <a:rPr lang="en-US" dirty="0" smtClean="0"/>
              <a:t>Use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dirty="0"/>
              <a:t>s</a:t>
            </a:r>
            <a:r>
              <a:rPr lang="en-US" dirty="0" smtClean="0"/>
              <a:t> for interface/implementation as much as possible</a:t>
            </a:r>
          </a:p>
          <a:p>
            <a:pPr lvl="1"/>
            <a:r>
              <a:rPr lang="en-US" dirty="0" smtClean="0"/>
              <a:t>Better composability</a:t>
            </a:r>
          </a:p>
          <a:p>
            <a:pPr lvl="1"/>
            <a:r>
              <a:rPr lang="en-US" dirty="0" smtClean="0"/>
              <a:t>Better testing/mocking</a:t>
            </a:r>
          </a:p>
          <a:p>
            <a:r>
              <a:rPr lang="en-US" dirty="0" smtClean="0"/>
              <a:t>Parameters instantiation in interface/implementation </a:t>
            </a:r>
            <a:r>
              <a:rPr lang="en-US" dirty="0" smtClean="0">
                <a:sym typeface="Wingdings"/>
              </a:rPr>
              <a:t>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companion object for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A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c: C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 {}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Subtype (‘</a:t>
            </a:r>
            <a:r>
              <a:rPr lang="en-US" i="1" dirty="0" smtClean="0"/>
              <a:t>is-a</a:t>
            </a:r>
            <a:r>
              <a:rPr lang="en-US" dirty="0" smtClean="0"/>
              <a:t>’) relationship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/>
              <a:t> inherits all methods from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/>
              <a:t> inherits all methods from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 smtClean="0"/>
              <a:t>and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Self-type annotation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887995" cy="435292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 A =&gt; }</a:t>
            </a:r>
            <a:b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c: C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A {}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is-IS" dirty="0" smtClean="0"/>
              <a:t>Usage (‘</a:t>
            </a:r>
            <a:r>
              <a:rPr lang="is-IS" i="1" dirty="0" smtClean="0"/>
              <a:t>required-a</a:t>
            </a:r>
            <a:r>
              <a:rPr lang="is-IS" dirty="0" smtClean="0"/>
              <a:t>’) relationship</a:t>
            </a:r>
          </a:p>
          <a:p>
            <a:r>
              <a:rPr lang="is-IS" sz="24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is-IS" dirty="0" smtClean="0"/>
              <a:t> can use all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is-IS" dirty="0" smtClean="0"/>
              <a:t> can use all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is-IS" dirty="0" smtClean="0"/>
              <a:t> </a:t>
            </a:r>
            <a:r>
              <a:rPr lang="is-IS" b="1" dirty="0" smtClean="0"/>
              <a:t>can’t</a:t>
            </a:r>
            <a:r>
              <a:rPr lang="is-IS" dirty="0" smtClean="0"/>
              <a:t> use the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39032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qRes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query()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875638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Any = ???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Database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qRes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72200" y="1519881"/>
            <a:ext cx="6177" cy="5338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970752" y="5929317"/>
            <a:ext cx="1888176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267874" y="5929317"/>
            <a:ext cx="1888176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&amp; 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88708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query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SQLDatabase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MongoDatabase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226908" y="1825624"/>
            <a:ext cx="682093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Database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getUserData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getUserData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5E5EFF"/>
                </a:solidFill>
                <a:latin typeface="Consolas" charset="0"/>
                <a:ea typeface="Consolas" charset="0"/>
                <a:cs typeface="Consolas" charset="0"/>
              </a:rPr>
              <a:t>emailService1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SQLDatabase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5E5EFF"/>
                </a:solidFill>
                <a:latin typeface="Consolas" charset="0"/>
                <a:ea typeface="Consolas" charset="0"/>
                <a:cs typeface="Consolas" charset="0"/>
              </a:rPr>
              <a:t>emailService2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MongoDatabase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035372" y="1519881"/>
            <a:ext cx="6177" cy="5338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768545" y="5929317"/>
            <a:ext cx="2264009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implementations of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Database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412267" y="5929316"/>
            <a:ext cx="3336317" cy="728787"/>
          </a:xfrm>
          <a:prstGeom prst="wedgeRectCallout">
            <a:avLst>
              <a:gd name="adj1" fmla="val 82399"/>
              <a:gd name="adj2" fmla="val -109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 which implementation to use while instantiating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718</Words>
  <Application>Microsoft Macintosh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Office Theme</vt:lpstr>
      <vt:lpstr> Easy Module Development  Cake pattern</vt:lpstr>
      <vt:lpstr>Why cake pattern?</vt:lpstr>
      <vt:lpstr>What is the cake pattern?</vt:lpstr>
      <vt:lpstr>What is the cake pattern?</vt:lpstr>
      <vt:lpstr>What is the cake pattern?</vt:lpstr>
      <vt:lpstr>What is the cake pattern?</vt:lpstr>
      <vt:lpstr>Dependencies</vt:lpstr>
      <vt:lpstr>Dependencies</vt:lpstr>
      <vt:lpstr>Dependencies &amp; inheritance</vt:lpstr>
      <vt:lpstr>Composing the cake</vt:lpstr>
      <vt:lpstr>Composing the cake</vt:lpstr>
      <vt:lpstr>Composing the cake</vt:lpstr>
      <vt:lpstr>Testing the cake</vt:lpstr>
      <vt:lpstr>Testing the cake</vt:lpstr>
      <vt:lpstr>Testing the cake</vt:lpstr>
      <vt:lpstr>Assignment</vt:lpstr>
      <vt:lpstr>Assignment (Preparation)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Easy Module development  Cake pattern</dc:title>
  <dc:creator>Richard van Heest</dc:creator>
  <cp:lastModifiedBy>Richard van Heest</cp:lastModifiedBy>
  <cp:revision>36</cp:revision>
  <cp:lastPrinted>2017-05-02T10:50:12Z</cp:lastPrinted>
  <dcterms:created xsi:type="dcterms:W3CDTF">2017-03-29T15:11:15Z</dcterms:created>
  <dcterms:modified xsi:type="dcterms:W3CDTF">2017-05-03T13:03:43Z</dcterms:modified>
</cp:coreProperties>
</file>