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4" r:id="rId9"/>
    <p:sldId id="267" r:id="rId10"/>
    <p:sldId id="266" r:id="rId11"/>
    <p:sldId id="268" r:id="rId12"/>
    <p:sldId id="269" r:id="rId13"/>
    <p:sldId id="276" r:id="rId14"/>
    <p:sldId id="277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Easy Module </a:t>
            </a:r>
            <a:r>
              <a:rPr lang="en-US" sz="4000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April 12, 2017</a:t>
            </a:fld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dependencies on component level</a:t>
            </a:r>
          </a:p>
          <a:p>
            <a:r>
              <a:rPr lang="en-US" dirty="0" smtClean="0"/>
              <a:t>Use the dependencies in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greet(name: String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): String = </a:t>
            </a:r>
            <a:r>
              <a:rPr lang="en-US" sz="2400" dirty="0" err="1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(name: String): String =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(name) +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37629" y="2209932"/>
            <a:ext cx="3816171" cy="728787"/>
          </a:xfrm>
          <a:prstGeom prst="wedgeRectCallout">
            <a:avLst>
              <a:gd name="adj1" fmla="val -96662"/>
              <a:gd name="adj2" fmla="val -2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dirty="0" smtClean="0">
                <a:ea typeface="Consolas" charset="0"/>
                <a:cs typeface="Consolas" charset="0"/>
              </a:rPr>
              <a:t> depends on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406353" y="4846040"/>
            <a:ext cx="2689647" cy="728787"/>
          </a:xfrm>
          <a:prstGeom prst="wedgeRectCallout">
            <a:avLst>
              <a:gd name="adj1" fmla="val -58777"/>
              <a:gd name="adj2" fmla="val -90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Consolas" charset="0"/>
                <a:cs typeface="Consolas" charset="0"/>
              </a:rPr>
              <a:t>Use the dependency through </a:t>
            </a:r>
            <a:r>
              <a:rPr lang="en-US" smtClean="0">
                <a:ea typeface="Consolas" charset="0"/>
                <a:cs typeface="Consolas" charset="0"/>
              </a:rPr>
              <a:t>its access point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from the ‘</a:t>
            </a:r>
            <a:r>
              <a:rPr lang="en-US" i="1" dirty="0" smtClean="0"/>
              <a:t>component under test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Instantiate its ‘</a:t>
            </a:r>
            <a:r>
              <a:rPr lang="en-US" i="1" dirty="0" smtClean="0"/>
              <a:t>access point</a:t>
            </a:r>
            <a:r>
              <a:rPr lang="en-US" dirty="0" smtClean="0"/>
              <a:t>’</a:t>
            </a:r>
            <a:r>
              <a:rPr lang="en-US" i="1" dirty="0" smtClean="0"/>
              <a:t> </a:t>
            </a:r>
            <a:r>
              <a:rPr lang="en-US" dirty="0" smtClean="0"/>
              <a:t>with a default instance of the ‘</a:t>
            </a:r>
            <a:r>
              <a:rPr lang="en-US" i="1" dirty="0" smtClean="0"/>
              <a:t>class under test</a:t>
            </a:r>
            <a:r>
              <a:rPr lang="en-US" dirty="0" smtClean="0"/>
              <a:t>’</a:t>
            </a:r>
            <a:endParaRPr lang="en-US" i="1" dirty="0" smtClean="0"/>
          </a:p>
          <a:p>
            <a:r>
              <a:rPr lang="en-US" dirty="0" smtClean="0"/>
              <a:t>In the test</a:t>
            </a:r>
          </a:p>
          <a:p>
            <a:pPr lvl="1"/>
            <a:r>
              <a:rPr lang="en-US" dirty="0" smtClean="0"/>
              <a:t>call this default instance, or</a:t>
            </a:r>
          </a:p>
          <a:p>
            <a:pPr lvl="1"/>
            <a:r>
              <a:rPr lang="en-US" dirty="0" smtClean="0"/>
              <a:t>create a local instance and use that in the test</a:t>
            </a:r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mock them (unit test)</a:t>
            </a:r>
          </a:p>
          <a:p>
            <a:pPr lvl="1"/>
            <a:r>
              <a:rPr lang="en-US" dirty="0" smtClean="0"/>
              <a:t>instantiate them (integration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"return a 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"Hello Bob!"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10914" y="1962799"/>
            <a:ext cx="1888176" cy="728787"/>
          </a:xfrm>
          <a:prstGeom prst="wedgeRectCallout">
            <a:avLst>
              <a:gd name="adj1" fmla="val -240864"/>
              <a:gd name="adj2" fmla="val 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9210914" y="2826523"/>
            <a:ext cx="1888176" cy="728787"/>
          </a:xfrm>
          <a:prstGeom prst="wedgeRectCallout">
            <a:avLst>
              <a:gd name="adj1" fmla="val -134192"/>
              <a:gd name="adj2" fmla="val -2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 the access point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690666" y="4733582"/>
            <a:ext cx="1888176" cy="728787"/>
          </a:xfrm>
          <a:prstGeom prst="wedgeRectCallout">
            <a:avLst>
              <a:gd name="adj1" fmla="val -69404"/>
              <a:gd name="adj2" fmla="val -12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instance in your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825625"/>
            <a:ext cx="118583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MockFactory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mock[Greeter]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"start a conversation with a 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_ expects * once() returning 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927605" y="2222291"/>
            <a:ext cx="1888176" cy="728787"/>
          </a:xfrm>
          <a:prstGeom prst="wedgeRectCallout">
            <a:avLst>
              <a:gd name="adj1" fmla="val -70058"/>
              <a:gd name="adj2" fmla="val -2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546870" y="2586684"/>
            <a:ext cx="1888176" cy="728787"/>
          </a:xfrm>
          <a:prstGeom prst="wedgeRectCallout">
            <a:avLst>
              <a:gd name="adj1" fmla="val -181965"/>
              <a:gd name="adj2" fmla="val -3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927605" y="3011873"/>
            <a:ext cx="1888176" cy="728787"/>
          </a:xfrm>
          <a:prstGeom prst="wedgeRectCallout">
            <a:avLst>
              <a:gd name="adj1" fmla="val -210760"/>
              <a:gd name="adj2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927605" y="5370861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Define the mock’s behavior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63210" y="5947506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 actual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400" dirty="0" smtClean="0"/>
              <a:t> </a:t>
            </a:r>
            <a:r>
              <a:rPr lang="en-US" dirty="0" smtClean="0"/>
              <a:t>and its access-point</a:t>
            </a:r>
          </a:p>
          <a:p>
            <a:r>
              <a:rPr lang="en-US" dirty="0" smtClean="0"/>
              <a:t>In the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dirty="0" smtClean="0"/>
              <a:t> define:</a:t>
            </a:r>
          </a:p>
          <a:p>
            <a:pPr lvl="1"/>
            <a:r>
              <a:rPr lang="en-US" dirty="0" smtClean="0"/>
              <a:t>A value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String</a:t>
            </a:r>
            <a:r>
              <a:rPr lang="en-US" dirty="0" smtClean="0"/>
              <a:t> (do not assign it here)</a:t>
            </a:r>
          </a:p>
          <a:p>
            <a:pPr lvl="1"/>
            <a:r>
              <a:rPr lang="en-US" dirty="0" smtClean="0"/>
              <a:t>A method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search(word: String): Observable[String]</a:t>
            </a:r>
            <a:r>
              <a:rPr lang="en-US" dirty="0" smtClean="0">
                <a:ea typeface="Consolas" charset="0"/>
                <a:cs typeface="Consolas" charset="0"/>
              </a:rPr>
              <a:t> with the following implementation: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word.replace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"%20"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Source.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fromURL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))(r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r.mkString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_.close(),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disposeEagerly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10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its access point</a:t>
            </a:r>
          </a:p>
          <a:p>
            <a:r>
              <a:rPr lang="en-US" dirty="0" smtClean="0"/>
              <a:t>In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/>
              <a:t>, create an abstract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parse(input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String):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WikipediaParseXmlComponent</a:t>
            </a:r>
            <a:r>
              <a:rPr lang="en-US" dirty="0" smtClean="0"/>
              <a:t> with a </a:t>
            </a:r>
            <a:r>
              <a:rPr lang="en-US" dirty="0" err="1" smtClean="0"/>
              <a:t>Xml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 This way you get the access point from the parent component.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item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XML.loadString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(xml)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"Section"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"Item"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).text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Usually done with packages</a:t>
            </a:r>
          </a:p>
          <a:p>
            <a:r>
              <a:rPr lang="en-US" dirty="0" smtClean="0"/>
              <a:t>Packages are sets of files</a:t>
            </a:r>
          </a:p>
          <a:p>
            <a:r>
              <a:rPr lang="en-US" dirty="0" smtClean="0"/>
              <a:t>Packages cannot be composed</a:t>
            </a:r>
          </a:p>
          <a:p>
            <a:r>
              <a:rPr lang="en-US" dirty="0" smtClean="0"/>
              <a:t>Dependencies (some) are declared in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2496" cy="4351338"/>
          </a:xfrm>
        </p:spPr>
        <p:txBody>
          <a:bodyPr/>
          <a:lstStyle/>
          <a:p>
            <a:r>
              <a:rPr lang="en-US" dirty="0" smtClean="0"/>
              <a:t>Traits as modules</a:t>
            </a:r>
          </a:p>
          <a:p>
            <a:r>
              <a:rPr lang="is-IS" dirty="0" smtClean="0"/>
              <a:t>… can be composed (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is-IS" dirty="0" smtClean="0"/>
              <a:t>/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is-IS" dirty="0" smtClean="0"/>
              <a:t>)</a:t>
            </a:r>
          </a:p>
          <a:p>
            <a:r>
              <a:rPr lang="is-IS" dirty="0" smtClean="0"/>
              <a:t>... give typechecked dependencies</a:t>
            </a:r>
          </a:p>
          <a:p>
            <a:r>
              <a:rPr lang="is-IS" dirty="0" smtClean="0"/>
              <a:t>… give complete encapsulation</a:t>
            </a:r>
          </a:p>
          <a:p>
            <a:r>
              <a:rPr lang="is-IS" dirty="0" smtClean="0"/>
              <a:t>… allow to see the dependencies from the outside</a:t>
            </a:r>
          </a:p>
          <a:p>
            <a:r>
              <a:rPr lang="is-IS" dirty="0" smtClean="0"/>
              <a:t>... is basically ‘OOP the good parts’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WikipediaParseJsonComponent</a:t>
            </a:r>
            <a:r>
              <a:rPr lang="en-US" dirty="0" smtClean="0"/>
              <a:t> with a </a:t>
            </a:r>
            <a:r>
              <a:rPr lang="en-US" dirty="0" err="1" smtClean="0"/>
              <a:t>Json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(child)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JsonMethods.parse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dirty="0">
                <a:solidFill>
                  <a:srgbClr val="C48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 &lt;- child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word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8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/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trait in it, as well as its access point</a:t>
            </a:r>
          </a:p>
          <a:p>
            <a:r>
              <a:rPr lang="en-US" dirty="0" smtClean="0"/>
              <a:t>Declare dependencies on the component as self-type annotations: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implement a </a:t>
            </a:r>
            <a:r>
              <a:rPr lang="en-US" dirty="0"/>
              <a:t>method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(word: String): Observable[String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wikipediaFacade.search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.map(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responseParser.parse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flatMapIterable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identity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5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Create an object Main that extends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Any implementation of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Assign values to the three access points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For the </a:t>
            </a:r>
            <a:r>
              <a:rPr lang="en-US" dirty="0" err="1" smtClean="0"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ea typeface="Consolas" charset="0"/>
                <a:cs typeface="Consolas" charset="0"/>
              </a:rPr>
              <a:t> use either (depending on the implementation choice above):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api.php?action</a:t>
            </a:r>
            <a:r>
              <a:rPr lang="en-US" dirty="0"/>
              <a:t>=</a:t>
            </a:r>
            <a:r>
              <a:rPr lang="en-US" dirty="0" err="1"/>
              <a:t>opensearch&amp;format</a:t>
            </a:r>
            <a:r>
              <a:rPr lang="en-US" dirty="0"/>
              <a:t>=</a:t>
            </a:r>
            <a:r>
              <a:rPr lang="en-US" dirty="0" err="1"/>
              <a:t>xml&amp;search</a:t>
            </a:r>
            <a:r>
              <a:rPr lang="en-US" dirty="0" smtClean="0"/>
              <a:t>=</a:t>
            </a:r>
          </a:p>
          <a:p>
            <a:pPr lvl="2"/>
            <a:r>
              <a:rPr lang="en-US" dirty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/w/</a:t>
            </a:r>
            <a:r>
              <a:rPr lang="en-US" dirty="0" err="1" smtClean="0"/>
              <a:t>api.php?action</a:t>
            </a:r>
            <a:r>
              <a:rPr lang="en-US" dirty="0" smtClean="0"/>
              <a:t>=</a:t>
            </a:r>
            <a:r>
              <a:rPr lang="en-US" dirty="0" err="1" smtClean="0"/>
              <a:t>opensearch&amp;format</a:t>
            </a:r>
            <a:r>
              <a:rPr lang="en-US" dirty="0" smtClean="0"/>
              <a:t>=</a:t>
            </a:r>
            <a:r>
              <a:rPr lang="en-US" dirty="0" err="1" smtClean="0"/>
              <a:t>json&amp;search</a:t>
            </a:r>
            <a:r>
              <a:rPr lang="en-US" dirty="0" smtClean="0"/>
              <a:t>=</a:t>
            </a:r>
          </a:p>
          <a:p>
            <a:r>
              <a:rPr lang="en-US" dirty="0" smtClean="0"/>
              <a:t>Call and run </a:t>
            </a:r>
          </a:p>
          <a:p>
            <a:pPr lvl="1"/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.subscribe(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printStackTrace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1049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 smtClean="0"/>
              <a:t>Write tests for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 smtClean="0"/>
              <a:t> while mocking the dependencies.</a:t>
            </a:r>
          </a:p>
          <a:p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should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"call the 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wikipedia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API, interpret the response and return the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.search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("some kind of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.parse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*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[String]()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).subscribe(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.assertValues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.assertNoErrors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.assertCompleted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2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pattern</a:t>
            </a:r>
          </a:p>
          <a:p>
            <a:r>
              <a:rPr lang="en-US" dirty="0" smtClean="0"/>
              <a:t>Type checked dependency injection</a:t>
            </a:r>
          </a:p>
          <a:p>
            <a:r>
              <a:rPr lang="en-US" dirty="0" smtClean="0"/>
              <a:t>No frameworks 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982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240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GreeterWiring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44144" y="4360920"/>
            <a:ext cx="1317042" cy="728787"/>
          </a:xfrm>
          <a:prstGeom prst="wedgeRectCallout">
            <a:avLst>
              <a:gd name="adj1" fmla="val -84820"/>
              <a:gd name="adj2" fmla="val 72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wiring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302945" y="4353977"/>
            <a:ext cx="1607428" cy="825710"/>
          </a:xfrm>
          <a:prstGeom prst="wedgeRectCallout">
            <a:avLst>
              <a:gd name="adj1" fmla="val -73163"/>
              <a:gd name="adj2" fmla="val 61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Extends from components to be wired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0048766" y="5896365"/>
            <a:ext cx="1607428" cy="825710"/>
          </a:xfrm>
          <a:prstGeom prst="wedgeRectCallout">
            <a:avLst>
              <a:gd name="adj1" fmla="val -92380"/>
              <a:gd name="adj2" fmla="val -189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Instantiates all </a:t>
            </a:r>
            <a:r>
              <a:rPr lang="en-US" smtClean="0"/>
              <a:t>access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Collapse interface and implementation if possible</a:t>
            </a:r>
          </a:p>
          <a:p>
            <a:r>
              <a:rPr lang="en-US" dirty="0" smtClean="0"/>
              <a:t>Use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dirty="0"/>
              <a:t>s</a:t>
            </a:r>
            <a:r>
              <a:rPr lang="en-US" dirty="0" smtClean="0"/>
              <a:t> for interface/implementation as much as possible</a:t>
            </a:r>
          </a:p>
          <a:p>
            <a:pPr lvl="1"/>
            <a:r>
              <a:rPr lang="en-US" dirty="0" smtClean="0"/>
              <a:t>Better composability</a:t>
            </a:r>
          </a:p>
          <a:p>
            <a:pPr lvl="1"/>
            <a:r>
              <a:rPr lang="en-US" dirty="0" smtClean="0"/>
              <a:t>Better testing/mocking</a:t>
            </a:r>
          </a:p>
          <a:p>
            <a:r>
              <a:rPr lang="en-US" dirty="0" smtClean="0"/>
              <a:t>Parameters instantiation in interface/implementation </a:t>
            </a:r>
            <a:r>
              <a:rPr lang="en-US" dirty="0" smtClean="0">
                <a:sym typeface="Wingdings"/>
              </a:rPr>
              <a:t>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companion object for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{}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Subtype (‘</a:t>
            </a:r>
            <a:r>
              <a:rPr lang="en-US" i="1" dirty="0" smtClean="0"/>
              <a:t>is-a</a:t>
            </a:r>
            <a:r>
              <a:rPr lang="en-US" dirty="0" smtClean="0"/>
              <a:t>’) relationship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/>
              <a:t>and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Self-type annotation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87995" cy="43529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A =&gt; }</a:t>
            </a:r>
            <a:b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 {}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is-IS" dirty="0" smtClean="0"/>
              <a:t>Usage (‘</a:t>
            </a:r>
            <a:r>
              <a:rPr lang="is-IS" i="1" dirty="0" smtClean="0"/>
              <a:t>required-a</a:t>
            </a:r>
            <a:r>
              <a:rPr lang="is-IS" dirty="0" smtClean="0"/>
              <a:t>’) relationship</a:t>
            </a:r>
          </a:p>
          <a:p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</a:t>
            </a:r>
            <a:r>
              <a:rPr lang="is-IS" b="1" dirty="0" smtClean="0"/>
              <a:t>can’t</a:t>
            </a:r>
            <a:r>
              <a:rPr lang="is-IS" dirty="0" smtClean="0"/>
              <a:t> use the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39032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query()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7563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Any = ???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72200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970752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267874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8870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26908" y="1825624"/>
            <a:ext cx="682093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emailService1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emailService2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35372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768545" y="5929317"/>
            <a:ext cx="2264009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implementations of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Database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12267" y="5929316"/>
            <a:ext cx="3336317" cy="728787"/>
          </a:xfrm>
          <a:prstGeom prst="wedgeRectCallout">
            <a:avLst>
              <a:gd name="adj1" fmla="val 82399"/>
              <a:gd name="adj2" fmla="val -109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which implementation to use while instantiating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684</Words>
  <Application>Microsoft Macintosh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Consolas</vt:lpstr>
      <vt:lpstr>Wingdings</vt:lpstr>
      <vt:lpstr>Arial</vt:lpstr>
      <vt:lpstr>Office Theme</vt:lpstr>
      <vt:lpstr> Easy Module Development  Cake pattern</vt:lpstr>
      <vt:lpstr>Why cake pattern?</vt:lpstr>
      <vt:lpstr>What is the cake pattern?</vt:lpstr>
      <vt:lpstr>What is the cake pattern?</vt:lpstr>
      <vt:lpstr>What is the cake pattern?</vt:lpstr>
      <vt:lpstr>What is the cake pattern?</vt:lpstr>
      <vt:lpstr>Dependencies</vt:lpstr>
      <vt:lpstr>Dependencies</vt:lpstr>
      <vt:lpstr>Dependencies &amp; inheritance</vt:lpstr>
      <vt:lpstr>Composing the cake</vt:lpstr>
      <vt:lpstr>Composing the cake</vt:lpstr>
      <vt:lpstr>Composing the cake</vt:lpstr>
      <vt:lpstr>Testing the cake</vt:lpstr>
      <vt:lpstr>Testing the cake</vt:lpstr>
      <vt:lpstr>Testing the cake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31</cp:revision>
  <dcterms:created xsi:type="dcterms:W3CDTF">2017-03-29T15:11:15Z</dcterms:created>
  <dcterms:modified xsi:type="dcterms:W3CDTF">2017-04-12T09:52:44Z</dcterms:modified>
</cp:coreProperties>
</file>