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68" r:id="rId5"/>
    <p:sldId id="269" r:id="rId6"/>
    <p:sldId id="270"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4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B57587-37DB-4740-A091-9CD9A471D9BC}"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8FEE18-FA70-4BD2-A999-678B9C31FE70}" type="slidenum">
              <a:rPr lang="en-IN" smtClean="0"/>
              <a:t>‹#›</a:t>
            </a:fld>
            <a:endParaRPr lang="en-IN"/>
          </a:p>
        </p:txBody>
      </p:sp>
    </p:spTree>
    <p:extLst>
      <p:ext uri="{BB962C8B-B14F-4D97-AF65-F5344CB8AC3E}">
        <p14:creationId xmlns:p14="http://schemas.microsoft.com/office/powerpoint/2010/main" val="166151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57587-37DB-4740-A091-9CD9A471D9BC}"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8FEE18-FA70-4BD2-A999-678B9C31FE70}" type="slidenum">
              <a:rPr lang="en-IN" smtClean="0"/>
              <a:t>‹#›</a:t>
            </a:fld>
            <a:endParaRPr lang="en-IN"/>
          </a:p>
        </p:txBody>
      </p:sp>
    </p:spTree>
    <p:extLst>
      <p:ext uri="{BB962C8B-B14F-4D97-AF65-F5344CB8AC3E}">
        <p14:creationId xmlns:p14="http://schemas.microsoft.com/office/powerpoint/2010/main" val="185039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57587-37DB-4740-A091-9CD9A471D9BC}"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8FEE18-FA70-4BD2-A999-678B9C31FE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6326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57587-37DB-4740-A091-9CD9A471D9BC}"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8FEE18-FA70-4BD2-A999-678B9C31FE70}" type="slidenum">
              <a:rPr lang="en-IN" smtClean="0"/>
              <a:t>‹#›</a:t>
            </a:fld>
            <a:endParaRPr lang="en-IN"/>
          </a:p>
        </p:txBody>
      </p:sp>
    </p:spTree>
    <p:extLst>
      <p:ext uri="{BB962C8B-B14F-4D97-AF65-F5344CB8AC3E}">
        <p14:creationId xmlns:p14="http://schemas.microsoft.com/office/powerpoint/2010/main" val="1303537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57587-37DB-4740-A091-9CD9A471D9BC}"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8FEE18-FA70-4BD2-A999-678B9C31FE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7727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57587-37DB-4740-A091-9CD9A471D9BC}"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8FEE18-FA70-4BD2-A999-678B9C31FE70}" type="slidenum">
              <a:rPr lang="en-IN" smtClean="0"/>
              <a:t>‹#›</a:t>
            </a:fld>
            <a:endParaRPr lang="en-IN"/>
          </a:p>
        </p:txBody>
      </p:sp>
    </p:spTree>
    <p:extLst>
      <p:ext uri="{BB962C8B-B14F-4D97-AF65-F5344CB8AC3E}">
        <p14:creationId xmlns:p14="http://schemas.microsoft.com/office/powerpoint/2010/main" val="995060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57587-37DB-4740-A091-9CD9A471D9BC}"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8FEE18-FA70-4BD2-A999-678B9C31FE70}" type="slidenum">
              <a:rPr lang="en-IN" smtClean="0"/>
              <a:t>‹#›</a:t>
            </a:fld>
            <a:endParaRPr lang="en-IN"/>
          </a:p>
        </p:txBody>
      </p:sp>
    </p:spTree>
    <p:extLst>
      <p:ext uri="{BB962C8B-B14F-4D97-AF65-F5344CB8AC3E}">
        <p14:creationId xmlns:p14="http://schemas.microsoft.com/office/powerpoint/2010/main" val="1995566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57587-37DB-4740-A091-9CD9A471D9BC}"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8FEE18-FA70-4BD2-A999-678B9C31FE70}" type="slidenum">
              <a:rPr lang="en-IN" smtClean="0"/>
              <a:t>‹#›</a:t>
            </a:fld>
            <a:endParaRPr lang="en-IN"/>
          </a:p>
        </p:txBody>
      </p:sp>
    </p:spTree>
    <p:extLst>
      <p:ext uri="{BB962C8B-B14F-4D97-AF65-F5344CB8AC3E}">
        <p14:creationId xmlns:p14="http://schemas.microsoft.com/office/powerpoint/2010/main" val="98838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57587-37DB-4740-A091-9CD9A471D9BC}"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8FEE18-FA70-4BD2-A999-678B9C31FE70}" type="slidenum">
              <a:rPr lang="en-IN" smtClean="0"/>
              <a:t>‹#›</a:t>
            </a:fld>
            <a:endParaRPr lang="en-IN"/>
          </a:p>
        </p:txBody>
      </p:sp>
    </p:spTree>
    <p:extLst>
      <p:ext uri="{BB962C8B-B14F-4D97-AF65-F5344CB8AC3E}">
        <p14:creationId xmlns:p14="http://schemas.microsoft.com/office/powerpoint/2010/main" val="39092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57587-37DB-4740-A091-9CD9A471D9BC}"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8FEE18-FA70-4BD2-A999-678B9C31FE70}" type="slidenum">
              <a:rPr lang="en-IN" smtClean="0"/>
              <a:t>‹#›</a:t>
            </a:fld>
            <a:endParaRPr lang="en-IN"/>
          </a:p>
        </p:txBody>
      </p:sp>
    </p:spTree>
    <p:extLst>
      <p:ext uri="{BB962C8B-B14F-4D97-AF65-F5344CB8AC3E}">
        <p14:creationId xmlns:p14="http://schemas.microsoft.com/office/powerpoint/2010/main" val="2549345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B57587-37DB-4740-A091-9CD9A471D9BC}"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8FEE18-FA70-4BD2-A999-678B9C31FE70}" type="slidenum">
              <a:rPr lang="en-IN" smtClean="0"/>
              <a:t>‹#›</a:t>
            </a:fld>
            <a:endParaRPr lang="en-IN"/>
          </a:p>
        </p:txBody>
      </p:sp>
    </p:spTree>
    <p:extLst>
      <p:ext uri="{BB962C8B-B14F-4D97-AF65-F5344CB8AC3E}">
        <p14:creationId xmlns:p14="http://schemas.microsoft.com/office/powerpoint/2010/main" val="108240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B57587-37DB-4740-A091-9CD9A471D9BC}" type="datetimeFigureOut">
              <a:rPr lang="en-IN" smtClean="0"/>
              <a:t>18-12-2023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8FEE18-FA70-4BD2-A999-678B9C31FE70}" type="slidenum">
              <a:rPr lang="en-IN" smtClean="0"/>
              <a:t>‹#›</a:t>
            </a:fld>
            <a:endParaRPr lang="en-IN"/>
          </a:p>
        </p:txBody>
      </p:sp>
    </p:spTree>
    <p:extLst>
      <p:ext uri="{BB962C8B-B14F-4D97-AF65-F5344CB8AC3E}">
        <p14:creationId xmlns:p14="http://schemas.microsoft.com/office/powerpoint/2010/main" val="423777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B57587-37DB-4740-A091-9CD9A471D9BC}" type="datetimeFigureOut">
              <a:rPr lang="en-IN" smtClean="0"/>
              <a:t>18-12-2023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8FEE18-FA70-4BD2-A999-678B9C31FE70}" type="slidenum">
              <a:rPr lang="en-IN" smtClean="0"/>
              <a:t>‹#›</a:t>
            </a:fld>
            <a:endParaRPr lang="en-IN"/>
          </a:p>
        </p:txBody>
      </p:sp>
    </p:spTree>
    <p:extLst>
      <p:ext uri="{BB962C8B-B14F-4D97-AF65-F5344CB8AC3E}">
        <p14:creationId xmlns:p14="http://schemas.microsoft.com/office/powerpoint/2010/main" val="110670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57587-37DB-4740-A091-9CD9A471D9BC}" type="datetimeFigureOut">
              <a:rPr lang="en-IN" smtClean="0"/>
              <a:t>18-12-2023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8FEE18-FA70-4BD2-A999-678B9C31FE70}" type="slidenum">
              <a:rPr lang="en-IN" smtClean="0"/>
              <a:t>‹#›</a:t>
            </a:fld>
            <a:endParaRPr lang="en-IN"/>
          </a:p>
        </p:txBody>
      </p:sp>
    </p:spTree>
    <p:extLst>
      <p:ext uri="{BB962C8B-B14F-4D97-AF65-F5344CB8AC3E}">
        <p14:creationId xmlns:p14="http://schemas.microsoft.com/office/powerpoint/2010/main" val="264185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B57587-37DB-4740-A091-9CD9A471D9BC}"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8FEE18-FA70-4BD2-A999-678B9C31FE70}" type="slidenum">
              <a:rPr lang="en-IN" smtClean="0"/>
              <a:t>‹#›</a:t>
            </a:fld>
            <a:endParaRPr lang="en-IN"/>
          </a:p>
        </p:txBody>
      </p:sp>
    </p:spTree>
    <p:extLst>
      <p:ext uri="{BB962C8B-B14F-4D97-AF65-F5344CB8AC3E}">
        <p14:creationId xmlns:p14="http://schemas.microsoft.com/office/powerpoint/2010/main" val="41252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57587-37DB-4740-A091-9CD9A471D9BC}"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8FEE18-FA70-4BD2-A999-678B9C31FE70}" type="slidenum">
              <a:rPr lang="en-IN" smtClean="0"/>
              <a:t>‹#›</a:t>
            </a:fld>
            <a:endParaRPr lang="en-IN"/>
          </a:p>
        </p:txBody>
      </p:sp>
    </p:spTree>
    <p:extLst>
      <p:ext uri="{BB962C8B-B14F-4D97-AF65-F5344CB8AC3E}">
        <p14:creationId xmlns:p14="http://schemas.microsoft.com/office/powerpoint/2010/main" val="367822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B57587-37DB-4740-A091-9CD9A471D9BC}" type="datetimeFigureOut">
              <a:rPr lang="en-IN" smtClean="0"/>
              <a:t>18-12-2023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8FEE18-FA70-4BD2-A999-678B9C31FE70}" type="slidenum">
              <a:rPr lang="en-IN" smtClean="0"/>
              <a:t>‹#›</a:t>
            </a:fld>
            <a:endParaRPr lang="en-IN"/>
          </a:p>
        </p:txBody>
      </p:sp>
    </p:spTree>
    <p:extLst>
      <p:ext uri="{BB962C8B-B14F-4D97-AF65-F5344CB8AC3E}">
        <p14:creationId xmlns:p14="http://schemas.microsoft.com/office/powerpoint/2010/main" val="2530917987"/>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4">
            <a:extLst>
              <a:ext uri="{FF2B5EF4-FFF2-40B4-BE49-F238E27FC236}">
                <a16:creationId xmlns:a16="http://schemas.microsoft.com/office/drawing/2014/main" id="{9EBB7363-41C4-BF78-2E5B-C70C3E96E897}"/>
              </a:ext>
            </a:extLst>
          </p:cNvPr>
          <p:cNvSpPr/>
          <p:nvPr/>
        </p:nvSpPr>
        <p:spPr>
          <a:xfrm>
            <a:off x="812072" y="409303"/>
            <a:ext cx="1199608" cy="1132115"/>
          </a:xfrm>
          <a:custGeom>
            <a:avLst/>
            <a:gdLst/>
            <a:ahLst/>
            <a:cxnLst/>
            <a:rect l="l" t="t" r="r" b="b"/>
            <a:pathLst>
              <a:path w="2312769" h="2643164">
                <a:moveTo>
                  <a:pt x="0" y="0"/>
                </a:moveTo>
                <a:lnTo>
                  <a:pt x="2312768" y="0"/>
                </a:lnTo>
                <a:lnTo>
                  <a:pt x="2312768" y="2643164"/>
                </a:lnTo>
                <a:lnTo>
                  <a:pt x="0" y="2643164"/>
                </a:lnTo>
                <a:lnTo>
                  <a:pt x="0" y="0"/>
                </a:lnTo>
                <a:close/>
              </a:path>
            </a:pathLst>
          </a:custGeom>
          <a:blipFill>
            <a:blip r:embed="rId2"/>
            <a:stretch>
              <a:fillRect/>
            </a:stretch>
          </a:blipFill>
        </p:spPr>
      </p:sp>
      <p:sp>
        <p:nvSpPr>
          <p:cNvPr id="10" name="TextBox 9">
            <a:extLst>
              <a:ext uri="{FF2B5EF4-FFF2-40B4-BE49-F238E27FC236}">
                <a16:creationId xmlns:a16="http://schemas.microsoft.com/office/drawing/2014/main" id="{160FE323-7C20-3B65-A3D1-5867F2D01427}"/>
              </a:ext>
            </a:extLst>
          </p:cNvPr>
          <p:cNvSpPr txBox="1"/>
          <p:nvPr/>
        </p:nvSpPr>
        <p:spPr>
          <a:xfrm>
            <a:off x="2011680" y="0"/>
            <a:ext cx="7924799" cy="1687963"/>
          </a:xfrm>
          <a:prstGeom prst="rect">
            <a:avLst/>
          </a:prstGeom>
          <a:noFill/>
        </p:spPr>
        <p:txBody>
          <a:bodyPr wrap="square">
            <a:spAutoFit/>
          </a:bodyPr>
          <a:lstStyle/>
          <a:p>
            <a:pPr algn="ctr">
              <a:lnSpc>
                <a:spcPct val="150000"/>
              </a:lnSpc>
            </a:pPr>
            <a:r>
              <a:rPr lang="en-US" sz="2400" dirty="0">
                <a:solidFill>
                  <a:srgbClr val="000000"/>
                </a:solidFill>
                <a:latin typeface="Times New Roman Bold"/>
              </a:rPr>
              <a:t>Bangalore Institute of Technology</a:t>
            </a:r>
          </a:p>
          <a:p>
            <a:pPr algn="ctr">
              <a:lnSpc>
                <a:spcPct val="150000"/>
              </a:lnSpc>
            </a:pPr>
            <a:r>
              <a:rPr lang="en-US" dirty="0">
                <a:solidFill>
                  <a:srgbClr val="000000"/>
                </a:solidFill>
                <a:latin typeface="Times New Roman Bold"/>
              </a:rPr>
              <a:t> </a:t>
            </a:r>
            <a:r>
              <a:rPr lang="en-US" sz="2400" dirty="0">
                <a:solidFill>
                  <a:srgbClr val="000000"/>
                </a:solidFill>
                <a:latin typeface="Times New Roman Bold"/>
              </a:rPr>
              <a:t>Department of Artificial Intelligence &amp; Machine Learning</a:t>
            </a:r>
          </a:p>
          <a:p>
            <a:pPr algn="ctr">
              <a:lnSpc>
                <a:spcPct val="150000"/>
              </a:lnSpc>
            </a:pPr>
            <a:r>
              <a:rPr lang="en-US" sz="2400" dirty="0">
                <a:solidFill>
                  <a:srgbClr val="000000"/>
                </a:solidFill>
                <a:latin typeface="Times New Roman Bold"/>
              </a:rPr>
              <a:t>K.R. Road, </a:t>
            </a:r>
            <a:r>
              <a:rPr lang="en-US" sz="2400" dirty="0" err="1">
                <a:solidFill>
                  <a:srgbClr val="000000"/>
                </a:solidFill>
                <a:latin typeface="Times New Roman Bold"/>
              </a:rPr>
              <a:t>V.V.Pura</a:t>
            </a:r>
            <a:r>
              <a:rPr lang="en-US" sz="2400" dirty="0">
                <a:solidFill>
                  <a:srgbClr val="000000"/>
                </a:solidFill>
                <a:latin typeface="Times New Roman Bold"/>
              </a:rPr>
              <a:t>, Bengaluru-560004</a:t>
            </a:r>
          </a:p>
        </p:txBody>
      </p:sp>
      <p:sp>
        <p:nvSpPr>
          <p:cNvPr id="12" name="TextBox 11">
            <a:extLst>
              <a:ext uri="{FF2B5EF4-FFF2-40B4-BE49-F238E27FC236}">
                <a16:creationId xmlns:a16="http://schemas.microsoft.com/office/drawing/2014/main" id="{0887EB15-C0C8-D8B0-E0E8-057E96C5C595}"/>
              </a:ext>
            </a:extLst>
          </p:cNvPr>
          <p:cNvSpPr txBox="1"/>
          <p:nvPr/>
        </p:nvSpPr>
        <p:spPr>
          <a:xfrm>
            <a:off x="2745377" y="1687963"/>
            <a:ext cx="6100354" cy="703078"/>
          </a:xfrm>
          <a:prstGeom prst="rect">
            <a:avLst/>
          </a:prstGeom>
          <a:noFill/>
        </p:spPr>
        <p:txBody>
          <a:bodyPr wrap="square">
            <a:spAutoFit/>
          </a:bodyPr>
          <a:lstStyle/>
          <a:p>
            <a:pPr algn="ctr">
              <a:lnSpc>
                <a:spcPts val="5630"/>
              </a:lnSpc>
              <a:spcBef>
                <a:spcPct val="0"/>
              </a:spcBef>
            </a:pPr>
            <a:r>
              <a:rPr lang="en-US" sz="2400" dirty="0">
                <a:solidFill>
                  <a:srgbClr val="000000"/>
                </a:solidFill>
                <a:latin typeface="Times New Roman"/>
              </a:rPr>
              <a:t>Advanced Machine Learning(18AI72) </a:t>
            </a:r>
          </a:p>
        </p:txBody>
      </p:sp>
      <p:sp>
        <p:nvSpPr>
          <p:cNvPr id="14" name="TextBox 13">
            <a:extLst>
              <a:ext uri="{FF2B5EF4-FFF2-40B4-BE49-F238E27FC236}">
                <a16:creationId xmlns:a16="http://schemas.microsoft.com/office/drawing/2014/main" id="{A3EF23B5-856A-CA07-6FA6-59C3FA602C09}"/>
              </a:ext>
            </a:extLst>
          </p:cNvPr>
          <p:cNvSpPr txBox="1"/>
          <p:nvPr/>
        </p:nvSpPr>
        <p:spPr>
          <a:xfrm>
            <a:off x="2923902" y="2191665"/>
            <a:ext cx="6100354" cy="703078"/>
          </a:xfrm>
          <a:prstGeom prst="rect">
            <a:avLst/>
          </a:prstGeom>
          <a:noFill/>
        </p:spPr>
        <p:txBody>
          <a:bodyPr wrap="square">
            <a:spAutoFit/>
          </a:bodyPr>
          <a:lstStyle/>
          <a:p>
            <a:pPr algn="ctr">
              <a:lnSpc>
                <a:spcPts val="5630"/>
              </a:lnSpc>
              <a:spcBef>
                <a:spcPct val="0"/>
              </a:spcBef>
            </a:pPr>
            <a:r>
              <a:rPr lang="en-US" sz="2400" dirty="0">
                <a:solidFill>
                  <a:srgbClr val="000000"/>
                </a:solidFill>
                <a:latin typeface="Times New Roman"/>
              </a:rPr>
              <a:t>Mini Project on </a:t>
            </a:r>
          </a:p>
        </p:txBody>
      </p:sp>
      <p:sp>
        <p:nvSpPr>
          <p:cNvPr id="16" name="TextBox 15">
            <a:extLst>
              <a:ext uri="{FF2B5EF4-FFF2-40B4-BE49-F238E27FC236}">
                <a16:creationId xmlns:a16="http://schemas.microsoft.com/office/drawing/2014/main" id="{C5788CB7-E4CD-B711-5C34-F064337A24A6}"/>
              </a:ext>
            </a:extLst>
          </p:cNvPr>
          <p:cNvSpPr txBox="1"/>
          <p:nvPr/>
        </p:nvSpPr>
        <p:spPr>
          <a:xfrm>
            <a:off x="3045823" y="2690867"/>
            <a:ext cx="6100354" cy="685059"/>
          </a:xfrm>
          <a:prstGeom prst="rect">
            <a:avLst/>
          </a:prstGeom>
          <a:noFill/>
        </p:spPr>
        <p:txBody>
          <a:bodyPr wrap="square">
            <a:spAutoFit/>
          </a:bodyPr>
          <a:lstStyle/>
          <a:p>
            <a:pPr algn="ctr">
              <a:lnSpc>
                <a:spcPts val="5630"/>
              </a:lnSpc>
              <a:spcBef>
                <a:spcPct val="0"/>
              </a:spcBef>
            </a:pPr>
            <a:r>
              <a:rPr lang="en-US" sz="1800" dirty="0">
                <a:solidFill>
                  <a:srgbClr val="000000"/>
                </a:solidFill>
                <a:latin typeface="Times New Roman Bold"/>
              </a:rPr>
              <a:t>“Stock Price Prediction Using Machine Learning” </a:t>
            </a:r>
          </a:p>
        </p:txBody>
      </p:sp>
      <p:sp>
        <p:nvSpPr>
          <p:cNvPr id="20" name="TextBox 19">
            <a:extLst>
              <a:ext uri="{FF2B5EF4-FFF2-40B4-BE49-F238E27FC236}">
                <a16:creationId xmlns:a16="http://schemas.microsoft.com/office/drawing/2014/main" id="{CE1EF040-C527-BA67-E57D-77E782C22321}"/>
              </a:ext>
            </a:extLst>
          </p:cNvPr>
          <p:cNvSpPr txBox="1"/>
          <p:nvPr/>
        </p:nvSpPr>
        <p:spPr>
          <a:xfrm>
            <a:off x="2923902" y="3131530"/>
            <a:ext cx="6100354" cy="701089"/>
          </a:xfrm>
          <a:prstGeom prst="rect">
            <a:avLst/>
          </a:prstGeom>
          <a:noFill/>
        </p:spPr>
        <p:txBody>
          <a:bodyPr wrap="square">
            <a:spAutoFit/>
          </a:bodyPr>
          <a:lstStyle/>
          <a:p>
            <a:pPr algn="ctr">
              <a:lnSpc>
                <a:spcPts val="5630"/>
              </a:lnSpc>
              <a:spcBef>
                <a:spcPct val="0"/>
              </a:spcBef>
            </a:pPr>
            <a:r>
              <a:rPr lang="en-US" sz="2400" dirty="0">
                <a:solidFill>
                  <a:srgbClr val="000000"/>
                </a:solidFill>
                <a:latin typeface="Times New Roman" panose="02020603050405020304" pitchFamily="18" charset="0"/>
                <a:cs typeface="Times New Roman" panose="02020603050405020304" pitchFamily="18" charset="0"/>
              </a:rPr>
              <a:t>Presented by </a:t>
            </a:r>
          </a:p>
        </p:txBody>
      </p:sp>
      <p:sp>
        <p:nvSpPr>
          <p:cNvPr id="22" name="TextBox 21">
            <a:extLst>
              <a:ext uri="{FF2B5EF4-FFF2-40B4-BE49-F238E27FC236}">
                <a16:creationId xmlns:a16="http://schemas.microsoft.com/office/drawing/2014/main" id="{99121B64-CD65-46E9-82FF-A589588E8A80}"/>
              </a:ext>
            </a:extLst>
          </p:cNvPr>
          <p:cNvSpPr txBox="1"/>
          <p:nvPr/>
        </p:nvSpPr>
        <p:spPr>
          <a:xfrm>
            <a:off x="2880359" y="3470343"/>
            <a:ext cx="6100354" cy="808876"/>
          </a:xfrm>
          <a:prstGeom prst="rect">
            <a:avLst/>
          </a:prstGeom>
          <a:noFill/>
        </p:spPr>
        <p:txBody>
          <a:bodyPr wrap="square">
            <a:spAutoFit/>
          </a:bodyPr>
          <a:lstStyle/>
          <a:p>
            <a:pPr algn="ctr">
              <a:lnSpc>
                <a:spcPts val="6696"/>
              </a:lnSpc>
              <a:spcBef>
                <a:spcPct val="0"/>
              </a:spcBef>
            </a:pPr>
            <a:r>
              <a:rPr lang="en-US" sz="2400" dirty="0">
                <a:solidFill>
                  <a:srgbClr val="000000"/>
                </a:solidFill>
                <a:latin typeface="Times New Roman"/>
              </a:rPr>
              <a:t>Batch No   - 6</a:t>
            </a:r>
          </a:p>
        </p:txBody>
      </p:sp>
      <p:sp>
        <p:nvSpPr>
          <p:cNvPr id="24" name="TextBox 23">
            <a:extLst>
              <a:ext uri="{FF2B5EF4-FFF2-40B4-BE49-F238E27FC236}">
                <a16:creationId xmlns:a16="http://schemas.microsoft.com/office/drawing/2014/main" id="{4516BBAA-B8C0-8337-D88D-008094CE7917}"/>
              </a:ext>
            </a:extLst>
          </p:cNvPr>
          <p:cNvSpPr txBox="1"/>
          <p:nvPr/>
        </p:nvSpPr>
        <p:spPr>
          <a:xfrm>
            <a:off x="4312919" y="4069406"/>
            <a:ext cx="6100354" cy="1403205"/>
          </a:xfrm>
          <a:prstGeom prst="rect">
            <a:avLst/>
          </a:prstGeom>
          <a:noFill/>
        </p:spPr>
        <p:txBody>
          <a:bodyPr wrap="square">
            <a:spAutoFit/>
          </a:bodyPr>
          <a:lstStyle/>
          <a:p>
            <a:pPr>
              <a:lnSpc>
                <a:spcPts val="5630"/>
              </a:lnSpc>
            </a:pPr>
            <a:r>
              <a:rPr lang="en-US" sz="2200" dirty="0">
                <a:solidFill>
                  <a:srgbClr val="000000"/>
                </a:solidFill>
                <a:latin typeface="Times New Roman"/>
              </a:rPr>
              <a:t>Dhananjay Kumar     1BI20AI009</a:t>
            </a:r>
          </a:p>
          <a:p>
            <a:pPr>
              <a:lnSpc>
                <a:spcPts val="5630"/>
              </a:lnSpc>
              <a:spcBef>
                <a:spcPct val="0"/>
              </a:spcBef>
            </a:pPr>
            <a:r>
              <a:rPr lang="en-US" sz="2200" dirty="0">
                <a:solidFill>
                  <a:srgbClr val="000000"/>
                </a:solidFill>
                <a:latin typeface="Times New Roman"/>
              </a:rPr>
              <a:t>Harshil Pathria          1BI20AI016</a:t>
            </a:r>
          </a:p>
        </p:txBody>
      </p:sp>
    </p:spTree>
    <p:extLst>
      <p:ext uri="{BB962C8B-B14F-4D97-AF65-F5344CB8AC3E}">
        <p14:creationId xmlns:p14="http://schemas.microsoft.com/office/powerpoint/2010/main" val="930335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8A86-A6BF-2EE0-8DBD-8B372D36EB10}"/>
              </a:ext>
            </a:extLst>
          </p:cNvPr>
          <p:cNvSpPr>
            <a:spLocks noGrp="1"/>
          </p:cNvSpPr>
          <p:nvPr>
            <p:ph type="title"/>
          </p:nvPr>
        </p:nvSpPr>
        <p:spPr/>
        <p:txBody>
          <a:bodyPr>
            <a:noAutofit/>
          </a:bodyPr>
          <a:lstStyle/>
          <a:p>
            <a:r>
              <a:rPr lang="en-US" sz="5000" dirty="0">
                <a:solidFill>
                  <a:srgbClr val="22423D"/>
                </a:solidFill>
                <a:latin typeface="Times New Roman"/>
              </a:rPr>
              <a:t>Architecture</a:t>
            </a:r>
            <a:br>
              <a:rPr lang="en-US" sz="5000" dirty="0">
                <a:solidFill>
                  <a:srgbClr val="22423D"/>
                </a:solidFill>
                <a:latin typeface="Times New Roman"/>
              </a:rPr>
            </a:br>
            <a:endParaRPr lang="en-IN" sz="5000" dirty="0"/>
          </a:p>
        </p:txBody>
      </p:sp>
      <p:pic>
        <p:nvPicPr>
          <p:cNvPr id="5" name="Content Placeholder 4">
            <a:extLst>
              <a:ext uri="{FF2B5EF4-FFF2-40B4-BE49-F238E27FC236}">
                <a16:creationId xmlns:a16="http://schemas.microsoft.com/office/drawing/2014/main" id="{21B9C9B8-E4D4-6963-671E-228090DA2FF7}"/>
              </a:ext>
            </a:extLst>
          </p:cNvPr>
          <p:cNvPicPr>
            <a:picLocks noGrp="1" noChangeAspect="1"/>
          </p:cNvPicPr>
          <p:nvPr>
            <p:ph idx="1"/>
          </p:nvPr>
        </p:nvPicPr>
        <p:blipFill>
          <a:blip r:embed="rId2"/>
          <a:stretch>
            <a:fillRect/>
          </a:stretch>
        </p:blipFill>
        <p:spPr>
          <a:xfrm>
            <a:off x="2684445" y="2018785"/>
            <a:ext cx="5105662" cy="3276768"/>
          </a:xfrm>
        </p:spPr>
      </p:pic>
    </p:spTree>
    <p:extLst>
      <p:ext uri="{BB962C8B-B14F-4D97-AF65-F5344CB8AC3E}">
        <p14:creationId xmlns:p14="http://schemas.microsoft.com/office/powerpoint/2010/main" val="2505820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6599D-7C9A-797C-9B3D-C122726A0045}"/>
              </a:ext>
            </a:extLst>
          </p:cNvPr>
          <p:cNvSpPr>
            <a:spLocks noGrp="1"/>
          </p:cNvSpPr>
          <p:nvPr>
            <p:ph idx="1"/>
          </p:nvPr>
        </p:nvSpPr>
        <p:spPr>
          <a:xfrm>
            <a:off x="677334" y="539931"/>
            <a:ext cx="8596668" cy="5501431"/>
          </a:xfrm>
        </p:spPr>
        <p:txBody>
          <a:bodyPr/>
          <a:lstStyle/>
          <a:p>
            <a:pPr>
              <a:lnSpc>
                <a:spcPct val="150000"/>
              </a:lnSpc>
            </a:pPr>
            <a:r>
              <a:rPr lang="en-US" sz="1800" spc="99" dirty="0">
                <a:solidFill>
                  <a:srgbClr val="22423D"/>
                </a:solidFill>
                <a:latin typeface="Times New Roman Bold"/>
              </a:rPr>
              <a:t>1. Customer data: </a:t>
            </a:r>
            <a:r>
              <a:rPr lang="en-US" sz="1800" spc="99" dirty="0">
                <a:solidFill>
                  <a:srgbClr val="22423D"/>
                </a:solidFill>
                <a:latin typeface="Times New Roman"/>
              </a:rPr>
              <a:t>It typically includes demographic information, purchase history, and behavioral attributes, providing businesses with valuable insights into customer preferences and trends. Analyzing this data enables personalized marketing strategies and enhances overall customer experience.</a:t>
            </a:r>
          </a:p>
          <a:p>
            <a:pPr>
              <a:lnSpc>
                <a:spcPct val="150000"/>
              </a:lnSpc>
            </a:pPr>
            <a:r>
              <a:rPr lang="en-US" sz="1800" spc="99" dirty="0">
                <a:solidFill>
                  <a:srgbClr val="22423D"/>
                </a:solidFill>
                <a:latin typeface="Times New Roman Bold"/>
              </a:rPr>
              <a:t>2. Data Preprocessing:</a:t>
            </a:r>
            <a:r>
              <a:rPr lang="en-US" sz="1800" spc="99" dirty="0">
                <a:solidFill>
                  <a:srgbClr val="22423D"/>
                </a:solidFill>
                <a:latin typeface="Times New Roman"/>
              </a:rPr>
              <a:t> Cleanse and transform customer data, handling missing values and preparing it for analysis.</a:t>
            </a:r>
          </a:p>
          <a:p>
            <a:pPr>
              <a:lnSpc>
                <a:spcPct val="150000"/>
              </a:lnSpc>
            </a:pPr>
            <a:r>
              <a:rPr lang="en-US" sz="1800" b="1" spc="99" dirty="0">
                <a:solidFill>
                  <a:srgbClr val="22423D"/>
                </a:solidFill>
                <a:latin typeface="Times New Roman"/>
              </a:rPr>
              <a:t>3. Understanding the Dataset: </a:t>
            </a:r>
            <a:r>
              <a:rPr lang="en-US" sz="1800" spc="99" dirty="0">
                <a:solidFill>
                  <a:srgbClr val="22423D"/>
                </a:solidFill>
                <a:latin typeface="Times New Roman"/>
              </a:rPr>
              <a:t>Explore the dataset to grasp its characteristics, distributions, relationships between features, and target variable. Visualizations and statistical summaries help in this analysis.</a:t>
            </a:r>
          </a:p>
          <a:p>
            <a:pPr>
              <a:lnSpc>
                <a:spcPct val="150000"/>
              </a:lnSpc>
            </a:pPr>
            <a:r>
              <a:rPr lang="en-US" sz="1800" b="1" spc="99" dirty="0">
                <a:solidFill>
                  <a:srgbClr val="22423D"/>
                </a:solidFill>
                <a:latin typeface="Times New Roman"/>
              </a:rPr>
              <a:t>4.Splitting Data: </a:t>
            </a:r>
            <a:r>
              <a:rPr lang="en-US" sz="1800" spc="99" dirty="0">
                <a:solidFill>
                  <a:srgbClr val="22423D"/>
                </a:solidFill>
                <a:latin typeface="Times New Roman"/>
              </a:rPr>
              <a:t>Divide your dataset into training and testing sets to evaluate the performance of the </a:t>
            </a:r>
            <a:r>
              <a:rPr lang="en-US" sz="1800" spc="99" dirty="0" err="1">
                <a:solidFill>
                  <a:srgbClr val="22423D"/>
                </a:solidFill>
                <a:latin typeface="Times New Roman"/>
              </a:rPr>
              <a:t>RandomForestClassifier</a:t>
            </a:r>
            <a:r>
              <a:rPr lang="en-US" sz="1800" spc="99" dirty="0">
                <a:solidFill>
                  <a:srgbClr val="22423D"/>
                </a:solidFill>
                <a:latin typeface="Times New Roman"/>
              </a:rPr>
              <a:t>.</a:t>
            </a:r>
          </a:p>
          <a:p>
            <a:pPr>
              <a:lnSpc>
                <a:spcPct val="150000"/>
              </a:lnSpc>
            </a:pPr>
            <a:endParaRPr lang="en-US" sz="1800" spc="99" dirty="0">
              <a:solidFill>
                <a:srgbClr val="22423D"/>
              </a:solidFill>
              <a:latin typeface="Times New Roman"/>
            </a:endParaRPr>
          </a:p>
          <a:p>
            <a:pPr>
              <a:lnSpc>
                <a:spcPct val="150000"/>
              </a:lnSpc>
            </a:pPr>
            <a:endParaRPr lang="en-US" sz="1800" spc="99" dirty="0">
              <a:solidFill>
                <a:srgbClr val="22423D"/>
              </a:solidFill>
              <a:latin typeface="Times New Roman"/>
            </a:endParaRPr>
          </a:p>
          <a:p>
            <a:pPr>
              <a:lnSpc>
                <a:spcPct val="150000"/>
              </a:lnSpc>
            </a:pPr>
            <a:endParaRPr lang="en-IN" dirty="0"/>
          </a:p>
        </p:txBody>
      </p:sp>
    </p:spTree>
    <p:extLst>
      <p:ext uri="{BB962C8B-B14F-4D97-AF65-F5344CB8AC3E}">
        <p14:creationId xmlns:p14="http://schemas.microsoft.com/office/powerpoint/2010/main" val="4383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563B-8BD9-CEA2-FD44-1D30627E17FE}"/>
              </a:ext>
            </a:extLst>
          </p:cNvPr>
          <p:cNvSpPr>
            <a:spLocks noGrp="1"/>
          </p:cNvSpPr>
          <p:nvPr>
            <p:ph type="title"/>
          </p:nvPr>
        </p:nvSpPr>
        <p:spPr>
          <a:xfrm>
            <a:off x="677334" y="-383177"/>
            <a:ext cx="8596668" cy="1628503"/>
          </a:xfrm>
        </p:spPr>
        <p:txBody>
          <a:bodyPr>
            <a:noAutofit/>
          </a:bodyPr>
          <a:lstStyle/>
          <a:p>
            <a:pPr>
              <a:lnSpc>
                <a:spcPts val="12871"/>
              </a:lnSpc>
            </a:pPr>
            <a:r>
              <a:rPr lang="en-US" sz="5000" dirty="0">
                <a:solidFill>
                  <a:srgbClr val="22423D"/>
                </a:solidFill>
                <a:latin typeface="Times New Roman"/>
              </a:rPr>
              <a:t>Module Description</a:t>
            </a:r>
          </a:p>
        </p:txBody>
      </p:sp>
      <p:sp>
        <p:nvSpPr>
          <p:cNvPr id="3" name="Content Placeholder 2">
            <a:extLst>
              <a:ext uri="{FF2B5EF4-FFF2-40B4-BE49-F238E27FC236}">
                <a16:creationId xmlns:a16="http://schemas.microsoft.com/office/drawing/2014/main" id="{7B07FFFB-77E3-2FB4-6357-2495558836FC}"/>
              </a:ext>
            </a:extLst>
          </p:cNvPr>
          <p:cNvSpPr>
            <a:spLocks noGrp="1"/>
          </p:cNvSpPr>
          <p:nvPr>
            <p:ph idx="1"/>
          </p:nvPr>
        </p:nvSpPr>
        <p:spPr>
          <a:xfrm>
            <a:off x="677334" y="1036321"/>
            <a:ext cx="8596668" cy="5005042"/>
          </a:xfrm>
        </p:spPr>
        <p:txBody>
          <a:bodyPr>
            <a:normAutofit/>
          </a:bodyPr>
          <a:lstStyle/>
          <a:p>
            <a:r>
              <a:rPr lang="en-US" b="1" dirty="0"/>
              <a:t>Data Ingestion Module:</a:t>
            </a:r>
            <a:endParaRPr lang="en-US" dirty="0"/>
          </a:p>
          <a:p>
            <a:pPr marL="0" indent="0">
              <a:buNone/>
            </a:pPr>
            <a:r>
              <a:rPr lang="en-US" dirty="0"/>
              <a:t>     -Responsibility: Retrieve data from diverse sources (databases, APIs) and load     it into the system for further processing.</a:t>
            </a:r>
          </a:p>
          <a:p>
            <a:r>
              <a:rPr lang="en-US" b="1" dirty="0"/>
              <a:t>Data Preprocessing Module:</a:t>
            </a:r>
            <a:endParaRPr lang="en-US" dirty="0"/>
          </a:p>
          <a:p>
            <a:pPr marL="0" indent="0">
              <a:buNone/>
            </a:pPr>
            <a:r>
              <a:rPr lang="en-US" dirty="0"/>
              <a:t>      -Responsibility: Clean, transform, and normalize incoming data. Handle missing values, encode categorical variables, and prepare the data for feature selection and model training.</a:t>
            </a:r>
          </a:p>
          <a:p>
            <a:r>
              <a:rPr lang="en-US" b="1" dirty="0"/>
              <a:t>Feature Selection Module:</a:t>
            </a:r>
          </a:p>
          <a:p>
            <a:pPr marL="0" indent="0">
              <a:buNone/>
            </a:pPr>
            <a:r>
              <a:rPr lang="en-US" dirty="0"/>
              <a:t>      -Responsibility: Enable users or the system to select relevant features for classification. Extract chosen features from the preprocessed dataset to enhance model performance.</a:t>
            </a:r>
          </a:p>
          <a:p>
            <a:pPr marL="0" indent="0">
              <a:buNone/>
            </a:pPr>
            <a:endParaRPr lang="en-IN" dirty="0"/>
          </a:p>
        </p:txBody>
      </p:sp>
    </p:spTree>
    <p:extLst>
      <p:ext uri="{BB962C8B-B14F-4D97-AF65-F5344CB8AC3E}">
        <p14:creationId xmlns:p14="http://schemas.microsoft.com/office/powerpoint/2010/main" val="1328492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2E880B-1988-07F3-B7B5-FBA997D18BDB}"/>
              </a:ext>
            </a:extLst>
          </p:cNvPr>
          <p:cNvSpPr>
            <a:spLocks noGrp="1"/>
          </p:cNvSpPr>
          <p:nvPr>
            <p:ph idx="1"/>
          </p:nvPr>
        </p:nvSpPr>
        <p:spPr>
          <a:xfrm>
            <a:off x="677334" y="426721"/>
            <a:ext cx="8596668" cy="5614642"/>
          </a:xfrm>
        </p:spPr>
        <p:txBody>
          <a:bodyPr>
            <a:normAutofit lnSpcReduction="10000"/>
          </a:bodyPr>
          <a:lstStyle/>
          <a:p>
            <a:r>
              <a:rPr lang="en-US" b="1" dirty="0"/>
              <a:t>Random Forest Classifier Module:</a:t>
            </a:r>
          </a:p>
          <a:p>
            <a:pPr marL="0" indent="0">
              <a:buNone/>
            </a:pPr>
            <a:r>
              <a:rPr lang="en-US" dirty="0"/>
              <a:t>      -Responsibility: Implement the Random Forest Classifier algorithm for predictive modeling and classification tasks based on the selected features.</a:t>
            </a:r>
            <a:endParaRPr lang="en-IN" dirty="0"/>
          </a:p>
          <a:p>
            <a:r>
              <a:rPr lang="en-US" b="1" dirty="0"/>
              <a:t>Model Evaluation Module:</a:t>
            </a:r>
          </a:p>
          <a:p>
            <a:pPr marL="0" indent="0">
              <a:buNone/>
            </a:pPr>
            <a:r>
              <a:rPr lang="en-US" dirty="0"/>
              <a:t>      -Responsibility: Assess the performance of the trained Random Forest Classifier using metrics like accuracy, precision, recall, F1-score, and ROC-AUC.</a:t>
            </a:r>
          </a:p>
          <a:p>
            <a:r>
              <a:rPr lang="en-US" b="1" dirty="0"/>
              <a:t>Hyperparameter Tuning Module:</a:t>
            </a:r>
          </a:p>
          <a:p>
            <a:pPr marL="0" indent="0">
              <a:buNone/>
            </a:pPr>
            <a:r>
              <a:rPr lang="en-US" dirty="0"/>
              <a:t>      -Responsibility: Fine-tune the Random Forest Classifier's hyperparameters (such as the number of trees, max depth) to optimize its predictive power.</a:t>
            </a:r>
          </a:p>
          <a:p>
            <a:r>
              <a:rPr lang="en-US" b="1" dirty="0"/>
              <a:t>Result Analysis Module:</a:t>
            </a:r>
          </a:p>
          <a:p>
            <a:pPr marL="0" indent="0">
              <a:buNone/>
            </a:pPr>
            <a:r>
              <a:rPr lang="en-US" dirty="0"/>
              <a:t>      -Responsibility: Analyze the outcomes of the Random Forest Classifier's predictions. Evaluate the importance of features in classification and interpret model decisions.</a:t>
            </a:r>
          </a:p>
          <a:p>
            <a:r>
              <a:rPr lang="en-US" b="1" dirty="0">
                <a:latin typeface="Times New Roman" panose="02020603050405020304" pitchFamily="18" charset="0"/>
                <a:cs typeface="Times New Roman" panose="02020603050405020304" pitchFamily="18" charset="0"/>
              </a:rPr>
              <a:t>Iterative Improvement Module: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-Responsibility: Establish a feedback loop for continuous enhancement. Incorporate user feedback, adapt to evolving data patterns, and update the classifier or strategies iteratively for improved performance.</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94308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2BBEA2-B354-B1C1-7FDE-EDE3E9909A0E}"/>
              </a:ext>
            </a:extLst>
          </p:cNvPr>
          <p:cNvSpPr>
            <a:spLocks noGrp="1"/>
          </p:cNvSpPr>
          <p:nvPr>
            <p:ph idx="1"/>
          </p:nvPr>
        </p:nvSpPr>
        <p:spPr>
          <a:xfrm>
            <a:off x="677334" y="269967"/>
            <a:ext cx="8596668" cy="5771396"/>
          </a:xfrm>
        </p:spPr>
        <p:txBody>
          <a:bodyPr>
            <a:normAutofit/>
          </a:bodyPr>
          <a:lstStyle/>
          <a:p>
            <a:r>
              <a:rPr lang="en-US" b="1" dirty="0">
                <a:latin typeface="Times New Roman" panose="02020603050405020304" pitchFamily="18" charset="0"/>
                <a:cs typeface="Times New Roman" panose="02020603050405020304" pitchFamily="18" charset="0"/>
              </a:rPr>
              <a:t>Strategy Formulation Module:</a:t>
            </a:r>
          </a:p>
          <a:p>
            <a:pPr marL="0" indent="0">
              <a:buNone/>
            </a:pPr>
            <a:r>
              <a:rPr lang="en-US" dirty="0">
                <a:latin typeface="Times New Roman" panose="02020603050405020304" pitchFamily="18" charset="0"/>
                <a:cs typeface="Times New Roman" panose="02020603050405020304" pitchFamily="18" charset="0"/>
              </a:rPr>
              <a:t>     -Responsibility: Develop actionable strategies based on the classifier's predictions and insights. Collaborate with domain experts to devise effective plans leveraging the classification outcomes.</a:t>
            </a:r>
          </a:p>
          <a:p>
            <a:r>
              <a:rPr lang="en-US" b="1" dirty="0">
                <a:latin typeface="Times New Roman" panose="02020603050405020304" pitchFamily="18" charset="0"/>
                <a:cs typeface="Times New Roman" panose="02020603050405020304" pitchFamily="18" charset="0"/>
              </a:rPr>
              <a:t>Resource Allocation Optimization Module:</a:t>
            </a:r>
          </a:p>
          <a:p>
            <a:pPr marL="0" indent="0">
              <a:buNone/>
            </a:pPr>
            <a:r>
              <a:rPr lang="en-US" dirty="0">
                <a:latin typeface="Times New Roman" panose="02020603050405020304" pitchFamily="18" charset="0"/>
                <a:cs typeface="Times New Roman" panose="02020603050405020304" pitchFamily="18" charset="0"/>
              </a:rPr>
              <a:t>     -Responsibility: Optimize resource allocation (budget, manpower) considering the classifier's predictions and identified patterns in data.</a:t>
            </a:r>
          </a:p>
          <a:p>
            <a:r>
              <a:rPr lang="en-US" b="1" dirty="0">
                <a:latin typeface="Times New Roman" panose="02020603050405020304" pitchFamily="18" charset="0"/>
                <a:cs typeface="Times New Roman" panose="02020603050405020304" pitchFamily="18" charset="0"/>
              </a:rPr>
              <a:t>Implementation and Monitoring Module:</a:t>
            </a:r>
          </a:p>
          <a:p>
            <a:pPr marL="0" indent="0">
              <a:buNone/>
            </a:pPr>
            <a:r>
              <a:rPr lang="en-US" dirty="0">
                <a:latin typeface="Times New Roman" panose="02020603050405020304" pitchFamily="18" charset="0"/>
                <a:cs typeface="Times New Roman" panose="02020603050405020304" pitchFamily="18" charset="0"/>
              </a:rPr>
              <a:t>      -Responsibility: Implement the formulated strategies in business operations based on classifier predictions. Continuously monitor the effectiveness of implemented strategies.</a:t>
            </a:r>
          </a:p>
          <a:p>
            <a:r>
              <a:rPr lang="en-US" b="1" dirty="0">
                <a:latin typeface="Times New Roman" panose="02020603050405020304" pitchFamily="18" charset="0"/>
                <a:cs typeface="Times New Roman" panose="02020603050405020304" pitchFamily="18" charset="0"/>
              </a:rPr>
              <a:t>Customer Experience Enhancement Module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-Responsibility: Tailor strategies and services based on classifier outcomes to enhance the overall customer experience and satisfaction.</a:t>
            </a:r>
          </a:p>
          <a:p>
            <a:r>
              <a:rPr lang="en-US" b="1" dirty="0">
                <a:latin typeface="Times New Roman" panose="02020603050405020304" pitchFamily="18" charset="0"/>
                <a:cs typeface="Times New Roman" panose="02020603050405020304" pitchFamily="18" charset="0"/>
              </a:rPr>
              <a:t>Decision-Making Support Dashboard Module: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-Responsibility: Develop a dashboard presenting insights from the classifier's predictions, aiding stakeholders in strategic decision-making.</a:t>
            </a:r>
          </a:p>
        </p:txBody>
      </p:sp>
    </p:spTree>
    <p:extLst>
      <p:ext uri="{BB962C8B-B14F-4D97-AF65-F5344CB8AC3E}">
        <p14:creationId xmlns:p14="http://schemas.microsoft.com/office/powerpoint/2010/main" val="63917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9F41-5A44-DA13-4084-4AA2F08FD8BB}"/>
              </a:ext>
            </a:extLst>
          </p:cNvPr>
          <p:cNvSpPr>
            <a:spLocks noGrp="1"/>
          </p:cNvSpPr>
          <p:nvPr>
            <p:ph type="title"/>
          </p:nvPr>
        </p:nvSpPr>
        <p:spPr>
          <a:xfrm>
            <a:off x="1992328" y="2481942"/>
            <a:ext cx="8596668" cy="1320800"/>
          </a:xfrm>
        </p:spPr>
        <p:txBody>
          <a:bodyPr>
            <a:normAutofit fontScale="90000"/>
          </a:bodyPr>
          <a:lstStyle/>
          <a:p>
            <a:r>
              <a:rPr lang="en-US" sz="9600" dirty="0">
                <a:solidFill>
                  <a:srgbClr val="22423D"/>
                </a:solidFill>
                <a:latin typeface="Times New Roman"/>
              </a:rPr>
              <a:t>Thank You</a:t>
            </a:r>
            <a:br>
              <a:rPr lang="en-US" sz="9600" dirty="0">
                <a:solidFill>
                  <a:srgbClr val="22423D"/>
                </a:solidFill>
                <a:latin typeface="Times New Roman"/>
              </a:rPr>
            </a:br>
            <a:endParaRPr lang="en-IN" dirty="0"/>
          </a:p>
        </p:txBody>
      </p:sp>
    </p:spTree>
    <p:extLst>
      <p:ext uri="{BB962C8B-B14F-4D97-AF65-F5344CB8AC3E}">
        <p14:creationId xmlns:p14="http://schemas.microsoft.com/office/powerpoint/2010/main" val="353045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1C6F-6AC1-4D57-5E28-3432A3C42189}"/>
              </a:ext>
            </a:extLst>
          </p:cNvPr>
          <p:cNvSpPr>
            <a:spLocks noGrp="1"/>
          </p:cNvSpPr>
          <p:nvPr>
            <p:ph type="title"/>
          </p:nvPr>
        </p:nvSpPr>
        <p:spPr/>
        <p:txBody>
          <a:bodyPr>
            <a:normAutofit fontScale="90000"/>
          </a:bodyPr>
          <a:lstStyle/>
          <a:p>
            <a:r>
              <a:rPr lang="en-US" sz="5600" dirty="0">
                <a:solidFill>
                  <a:srgbClr val="22423D"/>
                </a:solidFill>
                <a:latin typeface="Times New Roman"/>
              </a:rPr>
              <a:t>Contents</a:t>
            </a:r>
            <a:br>
              <a:rPr lang="en-US" sz="9600" dirty="0">
                <a:solidFill>
                  <a:srgbClr val="22423D"/>
                </a:solidFill>
                <a:latin typeface="Times New Roman"/>
              </a:rPr>
            </a:br>
            <a:endParaRPr lang="en-IN" dirty="0"/>
          </a:p>
        </p:txBody>
      </p:sp>
      <p:sp>
        <p:nvSpPr>
          <p:cNvPr id="3" name="Content Placeholder 2">
            <a:extLst>
              <a:ext uri="{FF2B5EF4-FFF2-40B4-BE49-F238E27FC236}">
                <a16:creationId xmlns:a16="http://schemas.microsoft.com/office/drawing/2014/main" id="{91DEAB77-4198-3AA9-87BB-C6CFDC53FD98}"/>
              </a:ext>
            </a:extLst>
          </p:cNvPr>
          <p:cNvSpPr>
            <a:spLocks noGrp="1"/>
          </p:cNvSpPr>
          <p:nvPr>
            <p:ph idx="1"/>
          </p:nvPr>
        </p:nvSpPr>
        <p:spPr/>
        <p:txBody>
          <a:bodyPr>
            <a:normAutofit fontScale="55000" lnSpcReduction="20000"/>
          </a:bodyPr>
          <a:lstStyle/>
          <a:p>
            <a:pPr marL="858471" lvl="1" indent="-429236">
              <a:lnSpc>
                <a:spcPct val="170000"/>
              </a:lnSpc>
              <a:buFont typeface="Arial"/>
              <a:buChar char="•"/>
            </a:pPr>
            <a:r>
              <a:rPr lang="en-US" sz="3976" spc="143" dirty="0">
                <a:solidFill>
                  <a:srgbClr val="22423D"/>
                </a:solidFill>
                <a:latin typeface="Times New Roman Bold"/>
              </a:rPr>
              <a:t>INTRODUCTION</a:t>
            </a:r>
          </a:p>
          <a:p>
            <a:pPr marL="858471" lvl="1" indent="-429236">
              <a:lnSpc>
                <a:spcPct val="170000"/>
              </a:lnSpc>
              <a:buFont typeface="Arial"/>
              <a:buChar char="•"/>
            </a:pPr>
            <a:r>
              <a:rPr lang="en-US" sz="3976" spc="143" dirty="0">
                <a:solidFill>
                  <a:srgbClr val="22423D"/>
                </a:solidFill>
                <a:latin typeface="Times New Roman Bold"/>
              </a:rPr>
              <a:t>PROBLEM STATEMENT</a:t>
            </a:r>
          </a:p>
          <a:p>
            <a:pPr marL="858471" lvl="1" indent="-429236">
              <a:lnSpc>
                <a:spcPct val="170000"/>
              </a:lnSpc>
              <a:buFont typeface="Arial"/>
              <a:buChar char="•"/>
            </a:pPr>
            <a:r>
              <a:rPr lang="en-US" sz="3976" spc="143" dirty="0">
                <a:solidFill>
                  <a:srgbClr val="22423D"/>
                </a:solidFill>
                <a:latin typeface="Times New Roman Bold"/>
              </a:rPr>
              <a:t>PROPOSED METHODOLOGY</a:t>
            </a:r>
          </a:p>
          <a:p>
            <a:pPr marL="858471" lvl="1" indent="-429236">
              <a:lnSpc>
                <a:spcPct val="170000"/>
              </a:lnSpc>
              <a:buFont typeface="Arial"/>
              <a:buChar char="•"/>
            </a:pPr>
            <a:r>
              <a:rPr lang="en-US" sz="3976" spc="143" dirty="0">
                <a:solidFill>
                  <a:srgbClr val="22423D"/>
                </a:solidFill>
                <a:latin typeface="Times New Roman Bold"/>
              </a:rPr>
              <a:t>SYSTEM REQUIREMENTS</a:t>
            </a:r>
          </a:p>
          <a:p>
            <a:pPr marL="858471" lvl="1" indent="-429236">
              <a:lnSpc>
                <a:spcPct val="170000"/>
              </a:lnSpc>
              <a:buFont typeface="Arial"/>
              <a:buChar char="•"/>
            </a:pPr>
            <a:r>
              <a:rPr lang="en-US" sz="3976" spc="143" dirty="0">
                <a:solidFill>
                  <a:srgbClr val="22423D"/>
                </a:solidFill>
                <a:latin typeface="Times New Roman Bold"/>
              </a:rPr>
              <a:t>ARCHITECTURE</a:t>
            </a:r>
          </a:p>
          <a:p>
            <a:pPr marL="858471" lvl="1" indent="-429236">
              <a:lnSpc>
                <a:spcPct val="170000"/>
              </a:lnSpc>
              <a:buFont typeface="Arial"/>
              <a:buChar char="•"/>
            </a:pPr>
            <a:r>
              <a:rPr lang="en-US" sz="3976" spc="143" dirty="0">
                <a:solidFill>
                  <a:srgbClr val="22423D"/>
                </a:solidFill>
                <a:latin typeface="Times New Roman Bold"/>
              </a:rPr>
              <a:t>MODULE DESCRIPTION</a:t>
            </a:r>
          </a:p>
          <a:p>
            <a:pPr>
              <a:lnSpc>
                <a:spcPct val="170000"/>
              </a:lnSpc>
            </a:pPr>
            <a:endParaRPr lang="en-US" sz="3976" spc="143" dirty="0">
              <a:solidFill>
                <a:srgbClr val="22423D"/>
              </a:solidFill>
              <a:latin typeface="Times New Roman Bold"/>
            </a:endParaRPr>
          </a:p>
          <a:p>
            <a:pPr>
              <a:lnSpc>
                <a:spcPct val="170000"/>
              </a:lnSpc>
            </a:pPr>
            <a:endParaRPr lang="en-IN" dirty="0"/>
          </a:p>
        </p:txBody>
      </p:sp>
    </p:spTree>
    <p:extLst>
      <p:ext uri="{BB962C8B-B14F-4D97-AF65-F5344CB8AC3E}">
        <p14:creationId xmlns:p14="http://schemas.microsoft.com/office/powerpoint/2010/main" val="274779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3B68-1D5C-5713-34F3-041063360ADF}"/>
              </a:ext>
            </a:extLst>
          </p:cNvPr>
          <p:cNvSpPr>
            <a:spLocks noGrp="1"/>
          </p:cNvSpPr>
          <p:nvPr>
            <p:ph type="title"/>
          </p:nvPr>
        </p:nvSpPr>
        <p:spPr/>
        <p:txBody>
          <a:bodyPr>
            <a:noAutofit/>
          </a:bodyPr>
          <a:lstStyle/>
          <a:p>
            <a:r>
              <a:rPr lang="en-US" sz="5000" dirty="0">
                <a:solidFill>
                  <a:srgbClr val="22423D"/>
                </a:solidFill>
                <a:latin typeface="Times New Roman"/>
              </a:rPr>
              <a:t>Introduction</a:t>
            </a:r>
            <a:br>
              <a:rPr lang="en-US" sz="5000" dirty="0">
                <a:solidFill>
                  <a:srgbClr val="22423D"/>
                </a:solidFill>
                <a:latin typeface="Times New Roman"/>
              </a:rPr>
            </a:br>
            <a:endParaRPr lang="en-IN" sz="5000" dirty="0"/>
          </a:p>
        </p:txBody>
      </p:sp>
      <p:sp>
        <p:nvSpPr>
          <p:cNvPr id="3" name="Content Placeholder 2">
            <a:extLst>
              <a:ext uri="{FF2B5EF4-FFF2-40B4-BE49-F238E27FC236}">
                <a16:creationId xmlns:a16="http://schemas.microsoft.com/office/drawing/2014/main" id="{24A7F287-3337-9A13-60C9-B6881B9C7418}"/>
              </a:ext>
            </a:extLst>
          </p:cNvPr>
          <p:cNvSpPr>
            <a:spLocks noGrp="1"/>
          </p:cNvSpPr>
          <p:nvPr>
            <p:ph idx="1"/>
          </p:nvPr>
        </p:nvSpPr>
        <p:spPr>
          <a:xfrm>
            <a:off x="851506" y="1768703"/>
            <a:ext cx="8596668" cy="4754017"/>
          </a:xfrm>
        </p:spPr>
        <p:txBody>
          <a:bodyPr>
            <a:noAutofit/>
          </a:bodyPr>
          <a:lstStyle/>
          <a:p>
            <a:r>
              <a:rPr lang="en-US" sz="2000" dirty="0">
                <a:latin typeface="Times New Roman" panose="02020603050405020304" pitchFamily="18" charset="0"/>
                <a:cs typeface="Times New Roman" panose="02020603050405020304" pitchFamily="18" charset="0"/>
              </a:rPr>
              <a:t>In the realm of financial markets, accurate predictions of stock price movements play a pivotal role in guiding investment strategies. This project employs advanced predictive modeling techniques to forecast stock prices based on historical data, market trends, and pertinent economic indicators.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By analyzing historical stock movements and integrating diverse market factors, this predictive model aims to anticipate potential future price trends. Such insights serve as valuable tools for investors, enabling them to gauge potential market directions, manage risks, and make informed decisions about buying or selling stocks.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predictive approach offers investors a comprehensive view of potential price movements, aiding in strategic planning and decision-making within the ever-evolving landscape of financial markets.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15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3EB7-5CC5-2A22-D42E-779A2293B2A8}"/>
              </a:ext>
            </a:extLst>
          </p:cNvPr>
          <p:cNvSpPr>
            <a:spLocks noGrp="1"/>
          </p:cNvSpPr>
          <p:nvPr>
            <p:ph type="title"/>
          </p:nvPr>
        </p:nvSpPr>
        <p:spPr>
          <a:xfrm>
            <a:off x="677334" y="69670"/>
            <a:ext cx="8596668" cy="827314"/>
          </a:xfrm>
        </p:spPr>
        <p:txBody>
          <a:bodyPr>
            <a:normAutofit fontScale="90000"/>
          </a:bodyPr>
          <a:lstStyle/>
          <a:p>
            <a:r>
              <a:rPr lang="en-US" sz="5000" dirty="0">
                <a:solidFill>
                  <a:schemeClr val="tx1"/>
                </a:solidFill>
              </a:rPr>
              <a:t>Literature Survey</a:t>
            </a:r>
            <a:endParaRPr lang="en-IN" sz="5000" dirty="0">
              <a:solidFill>
                <a:schemeClr val="tx1"/>
              </a:solidFill>
            </a:endParaRPr>
          </a:p>
        </p:txBody>
      </p:sp>
      <p:graphicFrame>
        <p:nvGraphicFramePr>
          <p:cNvPr id="4" name="Table 3">
            <a:extLst>
              <a:ext uri="{FF2B5EF4-FFF2-40B4-BE49-F238E27FC236}">
                <a16:creationId xmlns:a16="http://schemas.microsoft.com/office/drawing/2014/main" id="{1015812C-F1C9-0D04-1105-936C445561B5}"/>
              </a:ext>
            </a:extLst>
          </p:cNvPr>
          <p:cNvGraphicFramePr>
            <a:graphicFrameLocks noGrp="1"/>
          </p:cNvGraphicFramePr>
          <p:nvPr>
            <p:extLst>
              <p:ext uri="{D42A27DB-BD31-4B8C-83A1-F6EECF244321}">
                <p14:modId xmlns:p14="http://schemas.microsoft.com/office/powerpoint/2010/main" val="2895425610"/>
              </p:ext>
            </p:extLst>
          </p:nvPr>
        </p:nvGraphicFramePr>
        <p:xfrm>
          <a:off x="489023" y="789577"/>
          <a:ext cx="11224005" cy="5768620"/>
        </p:xfrm>
        <a:graphic>
          <a:graphicData uri="http://schemas.openxmlformats.org/drawingml/2006/table">
            <a:tbl>
              <a:tblPr firstRow="1" bandRow="1">
                <a:tableStyleId>{5C22544A-7EE6-4342-B048-85BDC9FD1C3A}</a:tableStyleId>
              </a:tblPr>
              <a:tblGrid>
                <a:gridCol w="920000">
                  <a:extLst>
                    <a:ext uri="{9D8B030D-6E8A-4147-A177-3AD203B41FA5}">
                      <a16:colId xmlns:a16="http://schemas.microsoft.com/office/drawing/2014/main" val="20000"/>
                    </a:ext>
                  </a:extLst>
                </a:gridCol>
                <a:gridCol w="3587780">
                  <a:extLst>
                    <a:ext uri="{9D8B030D-6E8A-4147-A177-3AD203B41FA5}">
                      <a16:colId xmlns:a16="http://schemas.microsoft.com/office/drawing/2014/main" val="20001"/>
                    </a:ext>
                  </a:extLst>
                </a:gridCol>
                <a:gridCol w="3128223">
                  <a:extLst>
                    <a:ext uri="{9D8B030D-6E8A-4147-A177-3AD203B41FA5}">
                      <a16:colId xmlns:a16="http://schemas.microsoft.com/office/drawing/2014/main" val="20002"/>
                    </a:ext>
                  </a:extLst>
                </a:gridCol>
                <a:gridCol w="3588002">
                  <a:extLst>
                    <a:ext uri="{9D8B030D-6E8A-4147-A177-3AD203B41FA5}">
                      <a16:colId xmlns:a16="http://schemas.microsoft.com/office/drawing/2014/main" val="20003"/>
                    </a:ext>
                  </a:extLst>
                </a:gridCol>
              </a:tblGrid>
              <a:tr h="460092">
                <a:tc>
                  <a:txBody>
                    <a:bodyPr/>
                    <a:lstStyle/>
                    <a:p>
                      <a:r>
                        <a:rPr lang="en-IN" sz="1400" dirty="0">
                          <a:latin typeface="Times New Roman" panose="02020603050405020304" pitchFamily="18" charset="0"/>
                          <a:cs typeface="Times New Roman" panose="02020603050405020304" pitchFamily="18" charset="0"/>
                        </a:rPr>
                        <a:t>Si. No.</a:t>
                      </a:r>
                    </a:p>
                  </a:txBody>
                  <a:tcPr/>
                </a:tc>
                <a:tc>
                  <a:txBody>
                    <a:bodyPr/>
                    <a:lstStyle/>
                    <a:p>
                      <a:r>
                        <a:rPr lang="en-IN" sz="1400" dirty="0">
                          <a:latin typeface="Times New Roman" panose="02020603050405020304" pitchFamily="18" charset="0"/>
                          <a:cs typeface="Times New Roman" panose="02020603050405020304" pitchFamily="18" charset="0"/>
                        </a:rPr>
                        <a:t>Paper title, Name of Journal   , Year of Publication, Authors</a:t>
                      </a:r>
                    </a:p>
                  </a:txBody>
                  <a:tcPr/>
                </a:tc>
                <a:tc>
                  <a:txBody>
                    <a:bodyPr/>
                    <a:lstStyle/>
                    <a:p>
                      <a:r>
                        <a:rPr lang="en-IN" sz="1400" dirty="0">
                          <a:latin typeface="Times New Roman" panose="02020603050405020304" pitchFamily="18" charset="0"/>
                          <a:cs typeface="Times New Roman" panose="02020603050405020304" pitchFamily="18" charset="0"/>
                        </a:rPr>
                        <a:t>Proposed Idea</a:t>
                      </a:r>
                    </a:p>
                  </a:txBody>
                  <a:tcPr/>
                </a:tc>
                <a:tc>
                  <a:txBody>
                    <a:bodyPr/>
                    <a:lstStyle/>
                    <a:p>
                      <a:r>
                        <a:rPr lang="en-IN" sz="1400" dirty="0">
                          <a:latin typeface="Times New Roman" panose="02020603050405020304" pitchFamily="18" charset="0"/>
                          <a:cs typeface="Times New Roman" panose="02020603050405020304" pitchFamily="18" charset="0"/>
                        </a:rPr>
                        <a:t>Gap in literature</a:t>
                      </a:r>
                    </a:p>
                  </a:txBody>
                  <a:tcPr/>
                </a:tc>
                <a:extLst>
                  <a:ext uri="{0D108BD9-81ED-4DB2-BD59-A6C34878D82A}">
                    <a16:rowId xmlns:a16="http://schemas.microsoft.com/office/drawing/2014/main" val="10000"/>
                  </a:ext>
                </a:extLst>
              </a:tr>
              <a:tr h="5250460">
                <a:tc>
                  <a:txBody>
                    <a:bodyPr/>
                    <a:lstStyle/>
                    <a:p>
                      <a:r>
                        <a:rPr lang="en-IN" sz="1800" dirty="0">
                          <a:latin typeface="Times New Roman" panose="02020603050405020304" pitchFamily="18" charset="0"/>
                          <a:cs typeface="Times New Roman" panose="02020603050405020304" pitchFamily="18" charset="0"/>
                        </a:rPr>
                        <a:t>1</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2</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latin typeface="Times New Roman" panose="02020603050405020304" pitchFamily="18" charset="0"/>
                          <a:ea typeface="Times New Roman"/>
                          <a:cs typeface="Times New Roman" panose="02020603050405020304" pitchFamily="18" charset="0"/>
                          <a:sym typeface="Times New Roman"/>
                        </a:rPr>
                        <a:t>S&amp;P 500 STOCK PRICE PREDICTION USING TECHNICAL,FUNDAMENTAL AND TEXT DATA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300" dirty="0">
                          <a:latin typeface="Times New Roman" panose="02020603050405020304" pitchFamily="18" charset="0"/>
                          <a:cs typeface="Times New Roman" panose="02020603050405020304" pitchFamily="18" charset="0"/>
                        </a:rPr>
                        <a:t>International Journal of Computer Science and information technologies,Vol.3</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300" dirty="0">
                          <a:latin typeface="Times New Roman" panose="02020603050405020304" pitchFamily="18" charset="0"/>
                          <a:cs typeface="Times New Roman" panose="02020603050405020304" pitchFamily="18" charset="0"/>
                        </a:rPr>
                        <a:t>Shan </a:t>
                      </a:r>
                      <a:r>
                        <a:rPr lang="en-IN" sz="1300" dirty="0" err="1">
                          <a:latin typeface="Times New Roman" panose="02020603050405020304" pitchFamily="18" charset="0"/>
                          <a:cs typeface="Times New Roman" panose="02020603050405020304" pitchFamily="18" charset="0"/>
                        </a:rPr>
                        <a:t>ZhongDavid</a:t>
                      </a:r>
                      <a:r>
                        <a:rPr lang="en-IN" sz="1300" dirty="0">
                          <a:latin typeface="Times New Roman" panose="02020603050405020304" pitchFamily="18" charset="0"/>
                          <a:cs typeface="Times New Roman" panose="02020603050405020304" pitchFamily="18" charset="0"/>
                        </a:rPr>
                        <a:t> B. </a:t>
                      </a:r>
                      <a:r>
                        <a:rPr lang="en-IN" sz="1300" dirty="0" err="1">
                          <a:latin typeface="Times New Roman" panose="02020603050405020304" pitchFamily="18" charset="0"/>
                          <a:cs typeface="Times New Roman" panose="02020603050405020304" pitchFamily="18" charset="0"/>
                        </a:rPr>
                        <a:t>HitchcockSeptember</a:t>
                      </a:r>
                      <a:r>
                        <a:rPr lang="en-IN" sz="1300" dirty="0">
                          <a:latin typeface="Times New Roman" panose="02020603050405020304" pitchFamily="18" charset="0"/>
                          <a:cs typeface="Times New Roman" panose="02020603050405020304" pitchFamily="18" charset="0"/>
                        </a:rPr>
                        <a:t> 27, 2021</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Predicting Stock Prices Using Machine Learning Techniques</a:t>
                      </a:r>
                    </a:p>
                    <a:p>
                      <a:r>
                        <a:rPr lang="en-IN" sz="1800" dirty="0">
                          <a:latin typeface="Times New Roman" panose="02020603050405020304" pitchFamily="18" charset="0"/>
                          <a:cs typeface="Times New Roman" panose="02020603050405020304" pitchFamily="18" charset="0"/>
                        </a:rPr>
                        <a:t>Journal of Financial Analytics</a:t>
                      </a:r>
                    </a:p>
                    <a:p>
                      <a:r>
                        <a:rPr lang="en-US" sz="1800" dirty="0">
                          <a:latin typeface="Times New Roman" panose="02020603050405020304" pitchFamily="18" charset="0"/>
                          <a:cs typeface="Times New Roman" panose="02020603050405020304" pitchFamily="18" charset="0"/>
                        </a:rPr>
                        <a:t>Author Name &amp; Year: Smith, J. et al. (2018)</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predictive models used for stock price prediction and combined them fundamental characteristics and text-based sentiment data to predict S&amp;P stock prices used random forest algorithm</a:t>
                      </a:r>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Explores the application of machine learning techniques in predicting stock prices. Utilizing a diverse dataset of historical stock data, the study employs regression analysis, neural networks, and ensemble methods. </a:t>
                      </a:r>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paper does not thoroughly address the challenge of real-time adaptability to unforeseen market dynamics and external factors, potentially limiting its applicability in dynamic and rapidly changing financial environments.</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study relies on historical data and assumes that past patterns will repeat, which might not account for unforeseen market </a:t>
                      </a:r>
                      <a:r>
                        <a:rPr lang="en-US" sz="1800" dirty="0" err="1">
                          <a:latin typeface="Times New Roman" panose="02020603050405020304" pitchFamily="18" charset="0"/>
                          <a:cs typeface="Times New Roman" panose="02020603050405020304" pitchFamily="18" charset="0"/>
                        </a:rPr>
                        <a:t>events.The</a:t>
                      </a:r>
                      <a:r>
                        <a:rPr lang="en-US" sz="1800" dirty="0">
                          <a:latin typeface="Times New Roman" panose="02020603050405020304" pitchFamily="18" charset="0"/>
                          <a:cs typeface="Times New Roman" panose="02020603050405020304" pitchFamily="18" charset="0"/>
                        </a:rPr>
                        <a:t> complexity of machine learning models used might hinder interpretability, impacting the transparency of predictions.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0818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3EB7-5CC5-2A22-D42E-779A2293B2A8}"/>
              </a:ext>
            </a:extLst>
          </p:cNvPr>
          <p:cNvSpPr>
            <a:spLocks noGrp="1"/>
          </p:cNvSpPr>
          <p:nvPr>
            <p:ph type="title"/>
          </p:nvPr>
        </p:nvSpPr>
        <p:spPr>
          <a:xfrm>
            <a:off x="677334" y="69670"/>
            <a:ext cx="8596668" cy="827314"/>
          </a:xfrm>
        </p:spPr>
        <p:txBody>
          <a:bodyPr>
            <a:normAutofit fontScale="90000"/>
          </a:bodyPr>
          <a:lstStyle/>
          <a:p>
            <a:r>
              <a:rPr lang="en-US" sz="5000" dirty="0">
                <a:solidFill>
                  <a:schemeClr val="tx1"/>
                </a:solidFill>
              </a:rPr>
              <a:t>Literature Survey</a:t>
            </a:r>
            <a:endParaRPr lang="en-IN" sz="5000" dirty="0">
              <a:solidFill>
                <a:schemeClr val="tx1"/>
              </a:solidFill>
            </a:endParaRPr>
          </a:p>
        </p:txBody>
      </p:sp>
      <p:graphicFrame>
        <p:nvGraphicFramePr>
          <p:cNvPr id="4" name="Table 3">
            <a:extLst>
              <a:ext uri="{FF2B5EF4-FFF2-40B4-BE49-F238E27FC236}">
                <a16:creationId xmlns:a16="http://schemas.microsoft.com/office/drawing/2014/main" id="{1015812C-F1C9-0D04-1105-936C445561B5}"/>
              </a:ext>
            </a:extLst>
          </p:cNvPr>
          <p:cNvGraphicFramePr>
            <a:graphicFrameLocks noGrp="1"/>
          </p:cNvGraphicFramePr>
          <p:nvPr>
            <p:extLst>
              <p:ext uri="{D42A27DB-BD31-4B8C-83A1-F6EECF244321}">
                <p14:modId xmlns:p14="http://schemas.microsoft.com/office/powerpoint/2010/main" val="372458653"/>
              </p:ext>
            </p:extLst>
          </p:nvPr>
        </p:nvGraphicFramePr>
        <p:xfrm>
          <a:off x="489023" y="789577"/>
          <a:ext cx="11224005" cy="5768620"/>
        </p:xfrm>
        <a:graphic>
          <a:graphicData uri="http://schemas.openxmlformats.org/drawingml/2006/table">
            <a:tbl>
              <a:tblPr firstRow="1" bandRow="1">
                <a:tableStyleId>{5C22544A-7EE6-4342-B048-85BDC9FD1C3A}</a:tableStyleId>
              </a:tblPr>
              <a:tblGrid>
                <a:gridCol w="920000">
                  <a:extLst>
                    <a:ext uri="{9D8B030D-6E8A-4147-A177-3AD203B41FA5}">
                      <a16:colId xmlns:a16="http://schemas.microsoft.com/office/drawing/2014/main" val="20000"/>
                    </a:ext>
                  </a:extLst>
                </a:gridCol>
                <a:gridCol w="3587780">
                  <a:extLst>
                    <a:ext uri="{9D8B030D-6E8A-4147-A177-3AD203B41FA5}">
                      <a16:colId xmlns:a16="http://schemas.microsoft.com/office/drawing/2014/main" val="20001"/>
                    </a:ext>
                  </a:extLst>
                </a:gridCol>
                <a:gridCol w="3128223">
                  <a:extLst>
                    <a:ext uri="{9D8B030D-6E8A-4147-A177-3AD203B41FA5}">
                      <a16:colId xmlns:a16="http://schemas.microsoft.com/office/drawing/2014/main" val="20002"/>
                    </a:ext>
                  </a:extLst>
                </a:gridCol>
                <a:gridCol w="3588002">
                  <a:extLst>
                    <a:ext uri="{9D8B030D-6E8A-4147-A177-3AD203B41FA5}">
                      <a16:colId xmlns:a16="http://schemas.microsoft.com/office/drawing/2014/main" val="20003"/>
                    </a:ext>
                  </a:extLst>
                </a:gridCol>
              </a:tblGrid>
              <a:tr h="460092">
                <a:tc>
                  <a:txBody>
                    <a:bodyPr/>
                    <a:lstStyle/>
                    <a:p>
                      <a:r>
                        <a:rPr lang="en-IN" sz="1400" dirty="0">
                          <a:latin typeface="Times New Roman" panose="02020603050405020304" pitchFamily="18" charset="0"/>
                          <a:cs typeface="Times New Roman" panose="02020603050405020304" pitchFamily="18" charset="0"/>
                        </a:rPr>
                        <a:t>Si. No.</a:t>
                      </a:r>
                    </a:p>
                  </a:txBody>
                  <a:tcPr/>
                </a:tc>
                <a:tc>
                  <a:txBody>
                    <a:bodyPr/>
                    <a:lstStyle/>
                    <a:p>
                      <a:r>
                        <a:rPr lang="en-IN" sz="1400" dirty="0">
                          <a:latin typeface="Times New Roman" panose="02020603050405020304" pitchFamily="18" charset="0"/>
                          <a:cs typeface="Times New Roman" panose="02020603050405020304" pitchFamily="18" charset="0"/>
                        </a:rPr>
                        <a:t>Paper title, Name of Journal   , Year of Publication, Authors</a:t>
                      </a:r>
                    </a:p>
                  </a:txBody>
                  <a:tcPr/>
                </a:tc>
                <a:tc>
                  <a:txBody>
                    <a:bodyPr/>
                    <a:lstStyle/>
                    <a:p>
                      <a:r>
                        <a:rPr lang="en-IN" sz="1400" dirty="0">
                          <a:latin typeface="Times New Roman" panose="02020603050405020304" pitchFamily="18" charset="0"/>
                          <a:cs typeface="Times New Roman" panose="02020603050405020304" pitchFamily="18" charset="0"/>
                        </a:rPr>
                        <a:t>Proposed Idea</a:t>
                      </a:r>
                    </a:p>
                  </a:txBody>
                  <a:tcPr/>
                </a:tc>
                <a:tc>
                  <a:txBody>
                    <a:bodyPr/>
                    <a:lstStyle/>
                    <a:p>
                      <a:r>
                        <a:rPr lang="en-IN" sz="1400" dirty="0">
                          <a:latin typeface="Times New Roman" panose="02020603050405020304" pitchFamily="18" charset="0"/>
                          <a:cs typeface="Times New Roman" panose="02020603050405020304" pitchFamily="18" charset="0"/>
                        </a:rPr>
                        <a:t>Gap in literature</a:t>
                      </a:r>
                    </a:p>
                  </a:txBody>
                  <a:tcPr/>
                </a:tc>
                <a:extLst>
                  <a:ext uri="{0D108BD9-81ED-4DB2-BD59-A6C34878D82A}">
                    <a16:rowId xmlns:a16="http://schemas.microsoft.com/office/drawing/2014/main" val="10000"/>
                  </a:ext>
                </a:extLst>
              </a:tr>
              <a:tr h="5250460">
                <a:tc>
                  <a:txBody>
                    <a:bodyPr/>
                    <a:lstStyle/>
                    <a:p>
                      <a:r>
                        <a:rPr lang="en-IN" sz="1800" dirty="0">
                          <a:latin typeface="Times New Roman" panose="02020603050405020304" pitchFamily="18" charset="0"/>
                          <a:cs typeface="Times New Roman" panose="02020603050405020304" pitchFamily="18" charset="0"/>
                        </a:rPr>
                        <a:t>3</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4</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ea typeface="Times New Roman"/>
                          <a:cs typeface="Times New Roman" panose="02020603050405020304" pitchFamily="18" charset="0"/>
                          <a:sym typeface="Times New Roman"/>
                        </a:rPr>
                        <a:t>Deep Learning Models for Stock Price Forecasting: A Comparative Analysis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International Journal of Financial Engineering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a-DK" sz="1800" dirty="0">
                          <a:latin typeface="Times New Roman" panose="02020603050405020304" pitchFamily="18" charset="0"/>
                          <a:cs typeface="Times New Roman" panose="02020603050405020304" pitchFamily="18" charset="0"/>
                        </a:rPr>
                        <a:t>Chen, L. et al. (2020)</a:t>
                      </a:r>
                      <a:endParaRPr lang="en-IN" sz="18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Ensemble Learning Approaches for Stock Price Prediction: A Comparative Study </a:t>
                      </a:r>
                    </a:p>
                    <a:p>
                      <a:r>
                        <a:rPr lang="en-US" sz="1800" dirty="0">
                          <a:latin typeface="Times New Roman" panose="02020603050405020304" pitchFamily="18" charset="0"/>
                          <a:cs typeface="Times New Roman" panose="02020603050405020304" pitchFamily="18" charset="0"/>
                        </a:rPr>
                        <a:t>Journal of Financial Analytics and Decision Making</a:t>
                      </a:r>
                    </a:p>
                    <a:p>
                      <a:r>
                        <a:rPr lang="da-DK" sz="1800" dirty="0">
                          <a:latin typeface="Times New Roman" panose="02020603050405020304" pitchFamily="18" charset="0"/>
                          <a:cs typeface="Times New Roman" panose="02020603050405020304" pitchFamily="18" charset="0"/>
                        </a:rPr>
                        <a:t>Wang, Q. et al. (2021)</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This study conducts a comparative analysis of deep learning models, including Long Short-Term Memory (LSTM) networks and Gated Recurrent Units (GRUs), for stock price forecasting. </a:t>
                      </a:r>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Used various ensemble learning approaches, including bagging and boosting techniques, are systematically compared for their effectiveness in stock price prediction. </a:t>
                      </a:r>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study is constrained by the availability and completeness of historical data, potentially limiting the model's ability to adapt to rapidly changing market conditions.   </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study is constrained by the inherent unpredictability of financial markets, and historical data might not fully capture rapidly changing market dynamics.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812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3EB7-5CC5-2A22-D42E-779A2293B2A8}"/>
              </a:ext>
            </a:extLst>
          </p:cNvPr>
          <p:cNvSpPr>
            <a:spLocks noGrp="1"/>
          </p:cNvSpPr>
          <p:nvPr>
            <p:ph type="title"/>
          </p:nvPr>
        </p:nvSpPr>
        <p:spPr>
          <a:xfrm>
            <a:off x="677334" y="69670"/>
            <a:ext cx="8596668" cy="827314"/>
          </a:xfrm>
        </p:spPr>
        <p:txBody>
          <a:bodyPr>
            <a:normAutofit fontScale="90000"/>
          </a:bodyPr>
          <a:lstStyle/>
          <a:p>
            <a:r>
              <a:rPr lang="en-US" sz="5000" dirty="0">
                <a:solidFill>
                  <a:schemeClr val="tx1"/>
                </a:solidFill>
              </a:rPr>
              <a:t>Literature Survey</a:t>
            </a:r>
            <a:endParaRPr lang="en-IN" sz="5000" dirty="0">
              <a:solidFill>
                <a:schemeClr val="tx1"/>
              </a:solidFill>
            </a:endParaRPr>
          </a:p>
        </p:txBody>
      </p:sp>
      <p:graphicFrame>
        <p:nvGraphicFramePr>
          <p:cNvPr id="4" name="Table 3">
            <a:extLst>
              <a:ext uri="{FF2B5EF4-FFF2-40B4-BE49-F238E27FC236}">
                <a16:creationId xmlns:a16="http://schemas.microsoft.com/office/drawing/2014/main" id="{1015812C-F1C9-0D04-1105-936C445561B5}"/>
              </a:ext>
            </a:extLst>
          </p:cNvPr>
          <p:cNvGraphicFramePr>
            <a:graphicFrameLocks noGrp="1"/>
          </p:cNvGraphicFramePr>
          <p:nvPr>
            <p:extLst>
              <p:ext uri="{D42A27DB-BD31-4B8C-83A1-F6EECF244321}">
                <p14:modId xmlns:p14="http://schemas.microsoft.com/office/powerpoint/2010/main" val="3864492993"/>
              </p:ext>
            </p:extLst>
          </p:nvPr>
        </p:nvGraphicFramePr>
        <p:xfrm>
          <a:off x="489023" y="789577"/>
          <a:ext cx="11224005" cy="5768620"/>
        </p:xfrm>
        <a:graphic>
          <a:graphicData uri="http://schemas.openxmlformats.org/drawingml/2006/table">
            <a:tbl>
              <a:tblPr firstRow="1" bandRow="1">
                <a:tableStyleId>{5C22544A-7EE6-4342-B048-85BDC9FD1C3A}</a:tableStyleId>
              </a:tblPr>
              <a:tblGrid>
                <a:gridCol w="920000">
                  <a:extLst>
                    <a:ext uri="{9D8B030D-6E8A-4147-A177-3AD203B41FA5}">
                      <a16:colId xmlns:a16="http://schemas.microsoft.com/office/drawing/2014/main" val="20000"/>
                    </a:ext>
                  </a:extLst>
                </a:gridCol>
                <a:gridCol w="3587780">
                  <a:extLst>
                    <a:ext uri="{9D8B030D-6E8A-4147-A177-3AD203B41FA5}">
                      <a16:colId xmlns:a16="http://schemas.microsoft.com/office/drawing/2014/main" val="20001"/>
                    </a:ext>
                  </a:extLst>
                </a:gridCol>
                <a:gridCol w="3128223">
                  <a:extLst>
                    <a:ext uri="{9D8B030D-6E8A-4147-A177-3AD203B41FA5}">
                      <a16:colId xmlns:a16="http://schemas.microsoft.com/office/drawing/2014/main" val="20002"/>
                    </a:ext>
                  </a:extLst>
                </a:gridCol>
                <a:gridCol w="3588002">
                  <a:extLst>
                    <a:ext uri="{9D8B030D-6E8A-4147-A177-3AD203B41FA5}">
                      <a16:colId xmlns:a16="http://schemas.microsoft.com/office/drawing/2014/main" val="20003"/>
                    </a:ext>
                  </a:extLst>
                </a:gridCol>
              </a:tblGrid>
              <a:tr h="460092">
                <a:tc>
                  <a:txBody>
                    <a:bodyPr/>
                    <a:lstStyle/>
                    <a:p>
                      <a:r>
                        <a:rPr lang="en-IN" sz="1400" dirty="0">
                          <a:latin typeface="Times New Roman" panose="02020603050405020304" pitchFamily="18" charset="0"/>
                          <a:cs typeface="Times New Roman" panose="02020603050405020304" pitchFamily="18" charset="0"/>
                        </a:rPr>
                        <a:t>Si. No.</a:t>
                      </a:r>
                    </a:p>
                  </a:txBody>
                  <a:tcPr/>
                </a:tc>
                <a:tc>
                  <a:txBody>
                    <a:bodyPr/>
                    <a:lstStyle/>
                    <a:p>
                      <a:r>
                        <a:rPr lang="en-IN" sz="1400" dirty="0">
                          <a:latin typeface="Times New Roman" panose="02020603050405020304" pitchFamily="18" charset="0"/>
                          <a:cs typeface="Times New Roman" panose="02020603050405020304" pitchFamily="18" charset="0"/>
                        </a:rPr>
                        <a:t>Paper title, Name of Journal   , Year of Publication, Authors</a:t>
                      </a:r>
                    </a:p>
                  </a:txBody>
                  <a:tcPr/>
                </a:tc>
                <a:tc>
                  <a:txBody>
                    <a:bodyPr/>
                    <a:lstStyle/>
                    <a:p>
                      <a:r>
                        <a:rPr lang="en-IN" sz="1400" dirty="0">
                          <a:latin typeface="Times New Roman" panose="02020603050405020304" pitchFamily="18" charset="0"/>
                          <a:cs typeface="Times New Roman" panose="02020603050405020304" pitchFamily="18" charset="0"/>
                        </a:rPr>
                        <a:t>Proposed Idea</a:t>
                      </a:r>
                    </a:p>
                  </a:txBody>
                  <a:tcPr/>
                </a:tc>
                <a:tc>
                  <a:txBody>
                    <a:bodyPr/>
                    <a:lstStyle/>
                    <a:p>
                      <a:r>
                        <a:rPr lang="en-IN" sz="1400" dirty="0">
                          <a:latin typeface="Times New Roman" panose="02020603050405020304" pitchFamily="18" charset="0"/>
                          <a:cs typeface="Times New Roman" panose="02020603050405020304" pitchFamily="18" charset="0"/>
                        </a:rPr>
                        <a:t>Gap in literature</a:t>
                      </a:r>
                    </a:p>
                  </a:txBody>
                  <a:tcPr/>
                </a:tc>
                <a:extLst>
                  <a:ext uri="{0D108BD9-81ED-4DB2-BD59-A6C34878D82A}">
                    <a16:rowId xmlns:a16="http://schemas.microsoft.com/office/drawing/2014/main" val="10000"/>
                  </a:ext>
                </a:extLst>
              </a:tr>
              <a:tr h="5250460">
                <a:tc>
                  <a:txBody>
                    <a:bodyPr/>
                    <a:lstStyle/>
                    <a:p>
                      <a:r>
                        <a:rPr lang="en-IN" sz="1800" dirty="0">
                          <a:latin typeface="Times New Roman" panose="02020603050405020304" pitchFamily="18" charset="0"/>
                          <a:cs typeface="Times New Roman" panose="02020603050405020304" pitchFamily="18" charset="0"/>
                        </a:rPr>
                        <a:t>5</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ea typeface="Times New Roman"/>
                          <a:cs typeface="Times New Roman" panose="02020603050405020304" pitchFamily="18" charset="0"/>
                          <a:sym typeface="Times New Roman"/>
                        </a:rPr>
                        <a:t>Survey of feature selection and extraction techniques for stock market prediction", published in Financial Innovation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Htet </a:t>
                      </a:r>
                      <a:r>
                        <a:rPr lang="en-IN" sz="1800" dirty="0" err="1">
                          <a:latin typeface="Times New Roman" panose="02020603050405020304" pitchFamily="18" charset="0"/>
                          <a:cs typeface="Times New Roman" panose="02020603050405020304" pitchFamily="18" charset="0"/>
                        </a:rPr>
                        <a:t>Htet</a:t>
                      </a:r>
                      <a:r>
                        <a:rPr lang="en-IN" sz="1800" dirty="0">
                          <a:latin typeface="Times New Roman" panose="02020603050405020304" pitchFamily="18" charset="0"/>
                          <a:cs typeface="Times New Roman" panose="02020603050405020304" pitchFamily="18" charset="0"/>
                        </a:rPr>
                        <a:t> Htun, Michael Biehl, and Nicolai </a:t>
                      </a:r>
                      <a:r>
                        <a:rPr lang="en-IN" sz="1800" dirty="0" err="1">
                          <a:latin typeface="Times New Roman" panose="02020603050405020304" pitchFamily="18" charset="0"/>
                          <a:cs typeface="Times New Roman" panose="02020603050405020304" pitchFamily="18" charset="0"/>
                        </a:rPr>
                        <a:t>Petkov</a:t>
                      </a:r>
                      <a:r>
                        <a:rPr lang="en-IN" sz="1800" dirty="0">
                          <a:latin typeface="Times New Roman" panose="02020603050405020304" pitchFamily="18" charset="0"/>
                          <a:cs typeface="Times New Roman" panose="02020603050405020304" pitchFamily="18" charset="0"/>
                        </a:rPr>
                        <a:t>, 2023</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survey presents a detailed analysis of 32 research works that use a combination of feature study and machine learning approaches in various stock market applications. The authors conduct a systematic search for articles in the Scopus and Web of Science databases for the years 2011–2022. </a:t>
                      </a:r>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authors observed that only two papers studied an ensemble feature selection approach, which is a combination of three feature selection methods, whereas most existing studies employ a single approach for selecting critical features. They also observed that most studies considered either basic features or technical or fundamental indicators.   </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1345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58B0-A76C-DC07-5514-13B06E96150B}"/>
              </a:ext>
            </a:extLst>
          </p:cNvPr>
          <p:cNvSpPr>
            <a:spLocks noGrp="1"/>
          </p:cNvSpPr>
          <p:nvPr>
            <p:ph type="title"/>
          </p:nvPr>
        </p:nvSpPr>
        <p:spPr/>
        <p:txBody>
          <a:bodyPr>
            <a:noAutofit/>
          </a:bodyPr>
          <a:lstStyle/>
          <a:p>
            <a:r>
              <a:rPr lang="en-US" sz="5000" dirty="0"/>
              <a:t>	</a:t>
            </a:r>
            <a:r>
              <a:rPr lang="en-US" sz="5000" dirty="0">
                <a:solidFill>
                  <a:srgbClr val="22423D"/>
                </a:solidFill>
                <a:latin typeface="Times New Roman"/>
              </a:rPr>
              <a:t>Problem Statement</a:t>
            </a:r>
            <a:br>
              <a:rPr lang="en-US" sz="5000" dirty="0">
                <a:solidFill>
                  <a:srgbClr val="22423D"/>
                </a:solidFill>
                <a:latin typeface="Times New Roman"/>
              </a:rPr>
            </a:br>
            <a:endParaRPr lang="en-IN" sz="5000" dirty="0"/>
          </a:p>
        </p:txBody>
      </p:sp>
      <p:sp>
        <p:nvSpPr>
          <p:cNvPr id="3" name="Content Placeholder 2">
            <a:extLst>
              <a:ext uri="{FF2B5EF4-FFF2-40B4-BE49-F238E27FC236}">
                <a16:creationId xmlns:a16="http://schemas.microsoft.com/office/drawing/2014/main" id="{7F183E99-2DC5-AE80-BFD6-30A31ED39720}"/>
              </a:ext>
            </a:extLst>
          </p:cNvPr>
          <p:cNvSpPr>
            <a:spLocks noGrp="1"/>
          </p:cNvSpPr>
          <p:nvPr>
            <p:ph idx="1"/>
          </p:nvPr>
        </p:nvSpPr>
        <p:spPr>
          <a:xfrm>
            <a:off x="790545" y="2238967"/>
            <a:ext cx="8596668" cy="1723434"/>
          </a:xfrm>
        </p:spPr>
        <p:txBody>
          <a:bodyPr/>
          <a:lstStyle/>
          <a:p>
            <a:r>
              <a:rPr lang="en-US" dirty="0"/>
              <a:t>Develop a predictive model leveraging historical stock data to forecast future price movements, empowering investors with insights for informed decision-making in financial markets.</a:t>
            </a:r>
            <a:endParaRPr lang="en-IN" dirty="0"/>
          </a:p>
        </p:txBody>
      </p:sp>
    </p:spTree>
    <p:extLst>
      <p:ext uri="{BB962C8B-B14F-4D97-AF65-F5344CB8AC3E}">
        <p14:creationId xmlns:p14="http://schemas.microsoft.com/office/powerpoint/2010/main" val="55799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81C0-AF00-48DC-0D8E-24F1E5980AE6}"/>
              </a:ext>
            </a:extLst>
          </p:cNvPr>
          <p:cNvSpPr>
            <a:spLocks noGrp="1"/>
          </p:cNvSpPr>
          <p:nvPr>
            <p:ph type="title"/>
          </p:nvPr>
        </p:nvSpPr>
        <p:spPr/>
        <p:txBody>
          <a:bodyPr>
            <a:noAutofit/>
          </a:bodyPr>
          <a:lstStyle/>
          <a:p>
            <a:r>
              <a:rPr lang="en-US" sz="5000" dirty="0">
                <a:solidFill>
                  <a:srgbClr val="22423D"/>
                </a:solidFill>
                <a:latin typeface="Times New Roman"/>
              </a:rPr>
              <a:t>Proposed Methodology</a:t>
            </a:r>
            <a:br>
              <a:rPr lang="en-US" sz="5000" dirty="0">
                <a:solidFill>
                  <a:srgbClr val="22423D"/>
                </a:solidFill>
                <a:latin typeface="Times New Roman"/>
              </a:rPr>
            </a:br>
            <a:endParaRPr lang="en-IN" sz="5000" dirty="0"/>
          </a:p>
        </p:txBody>
      </p:sp>
      <p:sp>
        <p:nvSpPr>
          <p:cNvPr id="3" name="Content Placeholder 2">
            <a:extLst>
              <a:ext uri="{FF2B5EF4-FFF2-40B4-BE49-F238E27FC236}">
                <a16:creationId xmlns:a16="http://schemas.microsoft.com/office/drawing/2014/main" id="{8B1B34CD-2401-5031-F955-A4061F71B2C6}"/>
              </a:ext>
            </a:extLst>
          </p:cNvPr>
          <p:cNvSpPr>
            <a:spLocks noGrp="1"/>
          </p:cNvSpPr>
          <p:nvPr>
            <p:ph idx="1"/>
          </p:nvPr>
        </p:nvSpPr>
        <p:spPr>
          <a:xfrm>
            <a:off x="677334" y="2160590"/>
            <a:ext cx="8596668" cy="2767012"/>
          </a:xfrm>
        </p:spPr>
        <p:txBody>
          <a:bodyPr/>
          <a:lstStyle/>
          <a:p>
            <a:r>
              <a:rPr lang="en-US" dirty="0">
                <a:latin typeface="Times New Roman" panose="02020603050405020304" pitchFamily="18" charset="0"/>
                <a:cs typeface="Times New Roman" panose="02020603050405020304" pitchFamily="18" charset="0"/>
              </a:rPr>
              <a:t>Develop a robust stock price prediction system leveraging the Random Forest Classifier to forecast future price movements based on historical data.</a:t>
            </a:r>
          </a:p>
          <a:p>
            <a:r>
              <a:rPr lang="en-US" sz="1800" spc="122" dirty="0">
                <a:solidFill>
                  <a:srgbClr val="22423D"/>
                </a:solidFill>
                <a:latin typeface="Times New Roman"/>
              </a:rPr>
              <a:t>By employing data preprocessing and businesses gain insights into distinct customer groups. </a:t>
            </a:r>
          </a:p>
          <a:p>
            <a:r>
              <a:rPr lang="en-US" sz="1800" spc="122" dirty="0">
                <a:solidFill>
                  <a:srgbClr val="22423D"/>
                </a:solidFill>
                <a:latin typeface="Times New Roman"/>
              </a:rPr>
              <a:t>This facilitates targeted strategies, resource optimization, and improved customer satisfaction, offering a general solution for data-driven decision-making in various industries.</a:t>
            </a:r>
          </a:p>
          <a:p>
            <a:pPr marL="0" indent="0">
              <a:buNone/>
            </a:pPr>
            <a:endParaRPr lang="en-US" sz="1800" spc="122" dirty="0">
              <a:solidFill>
                <a:srgbClr val="22423D"/>
              </a:solidFill>
              <a:latin typeface="Times New Roman"/>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11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5094-C3B9-52F0-A77B-14FF4F8FC20D}"/>
              </a:ext>
            </a:extLst>
          </p:cNvPr>
          <p:cNvSpPr>
            <a:spLocks noGrp="1"/>
          </p:cNvSpPr>
          <p:nvPr>
            <p:ph type="title"/>
          </p:nvPr>
        </p:nvSpPr>
        <p:spPr/>
        <p:txBody>
          <a:bodyPr>
            <a:noAutofit/>
          </a:bodyPr>
          <a:lstStyle/>
          <a:p>
            <a:r>
              <a:rPr lang="en-US" sz="5000" dirty="0">
                <a:solidFill>
                  <a:srgbClr val="22423D"/>
                </a:solidFill>
                <a:latin typeface="Times New Roman"/>
              </a:rPr>
              <a:t>System requirements</a:t>
            </a:r>
            <a:br>
              <a:rPr lang="en-US" sz="5000" dirty="0">
                <a:solidFill>
                  <a:srgbClr val="22423D"/>
                </a:solidFill>
                <a:latin typeface="Times New Roman"/>
              </a:rPr>
            </a:br>
            <a:endParaRPr lang="en-IN" sz="5000" dirty="0"/>
          </a:p>
        </p:txBody>
      </p:sp>
      <p:sp>
        <p:nvSpPr>
          <p:cNvPr id="3" name="Content Placeholder 2">
            <a:extLst>
              <a:ext uri="{FF2B5EF4-FFF2-40B4-BE49-F238E27FC236}">
                <a16:creationId xmlns:a16="http://schemas.microsoft.com/office/drawing/2014/main" id="{0C1A30A0-DDC9-552D-F930-810176915520}"/>
              </a:ext>
            </a:extLst>
          </p:cNvPr>
          <p:cNvSpPr>
            <a:spLocks noGrp="1"/>
          </p:cNvSpPr>
          <p:nvPr>
            <p:ph idx="1"/>
          </p:nvPr>
        </p:nvSpPr>
        <p:spPr>
          <a:xfrm>
            <a:off x="677334" y="1699035"/>
            <a:ext cx="8596668" cy="4414382"/>
          </a:xfrm>
        </p:spPr>
        <p:txBody>
          <a:bodyPr>
            <a:noAutofit/>
          </a:bodyPr>
          <a:lstStyle/>
          <a:p>
            <a:pPr>
              <a:lnSpc>
                <a:spcPct val="150000"/>
              </a:lnSpc>
            </a:pPr>
            <a:r>
              <a:rPr lang="en-US" spc="122" dirty="0">
                <a:solidFill>
                  <a:srgbClr val="22423D"/>
                </a:solidFill>
                <a:latin typeface="Times New Roman Bold"/>
              </a:rPr>
              <a:t>Hardware Requirements:</a:t>
            </a:r>
          </a:p>
          <a:p>
            <a:pPr>
              <a:lnSpc>
                <a:spcPct val="150000"/>
              </a:lnSpc>
            </a:pPr>
            <a:r>
              <a:rPr lang="en-US" spc="122" dirty="0">
                <a:solidFill>
                  <a:srgbClr val="22423D"/>
                </a:solidFill>
                <a:latin typeface="Times New Roman"/>
              </a:rPr>
              <a:t>-CPU : Processor i5 or more                </a:t>
            </a:r>
          </a:p>
          <a:p>
            <a:pPr>
              <a:lnSpc>
                <a:spcPct val="150000"/>
              </a:lnSpc>
            </a:pPr>
            <a:r>
              <a:rPr lang="en-US" spc="122" dirty="0">
                <a:solidFill>
                  <a:srgbClr val="22423D"/>
                </a:solidFill>
                <a:latin typeface="Times New Roman"/>
              </a:rPr>
              <a:t>-RAM : 8GB</a:t>
            </a:r>
          </a:p>
          <a:p>
            <a:pPr>
              <a:lnSpc>
                <a:spcPct val="150000"/>
              </a:lnSpc>
            </a:pPr>
            <a:r>
              <a:rPr lang="en-US" spc="122" dirty="0">
                <a:solidFill>
                  <a:srgbClr val="22423D"/>
                </a:solidFill>
                <a:latin typeface="Times New Roman"/>
              </a:rPr>
              <a:t>-Operating System</a:t>
            </a:r>
          </a:p>
          <a:p>
            <a:pPr>
              <a:lnSpc>
                <a:spcPct val="150000"/>
              </a:lnSpc>
            </a:pPr>
            <a:r>
              <a:rPr lang="en-US" spc="122" dirty="0">
                <a:solidFill>
                  <a:srgbClr val="22423D"/>
                </a:solidFill>
                <a:latin typeface="Times New Roman Bold"/>
              </a:rPr>
              <a:t>Software Requirements</a:t>
            </a:r>
            <a:r>
              <a:rPr lang="en-US" spc="122" dirty="0">
                <a:solidFill>
                  <a:srgbClr val="22423D"/>
                </a:solidFill>
                <a:latin typeface="Times New Roman"/>
              </a:rPr>
              <a:t>:</a:t>
            </a:r>
          </a:p>
          <a:p>
            <a:pPr>
              <a:lnSpc>
                <a:spcPct val="150000"/>
              </a:lnSpc>
            </a:pPr>
            <a:r>
              <a:rPr lang="en-US" spc="122" dirty="0">
                <a:solidFill>
                  <a:srgbClr val="22423D"/>
                </a:solidFill>
                <a:latin typeface="Times New Roman"/>
              </a:rPr>
              <a:t>-</a:t>
            </a:r>
            <a:r>
              <a:rPr lang="en-US" spc="122" dirty="0" err="1">
                <a:solidFill>
                  <a:srgbClr val="22423D"/>
                </a:solidFill>
                <a:latin typeface="Times New Roman"/>
              </a:rPr>
              <a:t>Jupyter</a:t>
            </a:r>
            <a:r>
              <a:rPr lang="en-US" spc="122" dirty="0">
                <a:solidFill>
                  <a:srgbClr val="22423D"/>
                </a:solidFill>
                <a:latin typeface="Times New Roman"/>
              </a:rPr>
              <a:t> Notebook</a:t>
            </a:r>
          </a:p>
          <a:p>
            <a:pPr>
              <a:lnSpc>
                <a:spcPct val="150000"/>
              </a:lnSpc>
            </a:pPr>
            <a:r>
              <a:rPr lang="en-US" spc="122" dirty="0">
                <a:solidFill>
                  <a:srgbClr val="22423D"/>
                </a:solidFill>
                <a:latin typeface="Times New Roman"/>
              </a:rPr>
              <a:t>-Anaconda </a:t>
            </a:r>
            <a:r>
              <a:rPr lang="en-US" spc="122" dirty="0" err="1">
                <a:solidFill>
                  <a:srgbClr val="22423D"/>
                </a:solidFill>
                <a:latin typeface="Times New Roman"/>
              </a:rPr>
              <a:t>Navig</a:t>
            </a:r>
            <a:endParaRPr lang="en-US" spc="122" dirty="0">
              <a:solidFill>
                <a:srgbClr val="22423D"/>
              </a:solidFill>
              <a:latin typeface="Times New Roman"/>
            </a:endParaRPr>
          </a:p>
          <a:p>
            <a:pPr>
              <a:lnSpc>
                <a:spcPct val="150000"/>
              </a:lnSpc>
            </a:pPr>
            <a:r>
              <a:rPr lang="en-US" spc="122" dirty="0">
                <a:solidFill>
                  <a:srgbClr val="22423D"/>
                </a:solidFill>
                <a:latin typeface="Times New Roman"/>
              </a:rPr>
              <a:t>-Python 3.8</a:t>
            </a:r>
          </a:p>
          <a:p>
            <a:pPr>
              <a:lnSpc>
                <a:spcPct val="150000"/>
              </a:lnSpc>
            </a:pPr>
            <a:endParaRPr lang="en-US" spc="122" dirty="0">
              <a:solidFill>
                <a:srgbClr val="22423D"/>
              </a:solidFill>
              <a:latin typeface="Times New Roman"/>
            </a:endParaRPr>
          </a:p>
          <a:p>
            <a:pPr>
              <a:lnSpc>
                <a:spcPct val="150000"/>
              </a:lnSpc>
            </a:pPr>
            <a:endParaRPr lang="en-US" spc="122" dirty="0">
              <a:solidFill>
                <a:srgbClr val="22423D"/>
              </a:solidFill>
              <a:latin typeface="Times New Roman"/>
            </a:endParaRPr>
          </a:p>
          <a:p>
            <a:pPr>
              <a:lnSpc>
                <a:spcPct val="150000"/>
              </a:lnSpc>
            </a:pPr>
            <a:endParaRPr lang="en-IN" dirty="0"/>
          </a:p>
        </p:txBody>
      </p:sp>
    </p:spTree>
    <p:extLst>
      <p:ext uri="{BB962C8B-B14F-4D97-AF65-F5344CB8AC3E}">
        <p14:creationId xmlns:p14="http://schemas.microsoft.com/office/powerpoint/2010/main" val="38313124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1381</Words>
  <Application>Microsoft Office PowerPoint</Application>
  <PresentationFormat>Widescreen</PresentationFormat>
  <Paragraphs>214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Times New Roman</vt:lpstr>
      <vt:lpstr>Times New Roman Bold</vt:lpstr>
      <vt:lpstr>Trebuchet MS</vt:lpstr>
      <vt:lpstr>Wingdings 3</vt:lpstr>
      <vt:lpstr>Facet</vt:lpstr>
      <vt:lpstr>PowerPoint Presentation</vt:lpstr>
      <vt:lpstr>Contents </vt:lpstr>
      <vt:lpstr>Introduction </vt:lpstr>
      <vt:lpstr>Literature Survey</vt:lpstr>
      <vt:lpstr>Literature Survey</vt:lpstr>
      <vt:lpstr>Literature Survey</vt:lpstr>
      <vt:lpstr> Problem Statement </vt:lpstr>
      <vt:lpstr>Proposed Methodology </vt:lpstr>
      <vt:lpstr>System requirements </vt:lpstr>
      <vt:lpstr>Architecture </vt:lpstr>
      <vt:lpstr>PowerPoint Presentation</vt:lpstr>
      <vt:lpstr>Module Description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harshilvk18@outlook.com</dc:creator>
  <cp:lastModifiedBy>harshilvk18@outlook.com</cp:lastModifiedBy>
  <cp:revision>5</cp:revision>
  <dcterms:created xsi:type="dcterms:W3CDTF">2023-12-18T17:36:33Z</dcterms:created>
  <dcterms:modified xsi:type="dcterms:W3CDTF">2023-12-18T19:03:28Z</dcterms:modified>
</cp:coreProperties>
</file>