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56" r:id="rId2"/>
    <p:sldId id="267" r:id="rId3"/>
    <p:sldId id="268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88" r:id="rId24"/>
    <p:sldId id="290" r:id="rId25"/>
    <p:sldId id="291" r:id="rId26"/>
    <p:sldId id="292" r:id="rId27"/>
    <p:sldId id="293" r:id="rId28"/>
    <p:sldId id="294" r:id="rId29"/>
    <p:sldId id="295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>
        <p:scale>
          <a:sx n="66" d="100"/>
          <a:sy n="66" d="100"/>
        </p:scale>
        <p:origin x="-1196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ADCE-7497-4527-8601-EF931BCD17E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B034-A1E7-4E78-9005-9EE6999FD9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0215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E7F755-70BB-4618-87C5-1F8EDB0337DC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764704"/>
            <a:ext cx="8067672" cy="1584176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/>
              <a:t>Элементы комбинаторики. Вероятность события.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lnSpcReduction="10000"/>
          </a:bodyPr>
          <a:lstStyle/>
          <a:p>
            <a:pPr lvl="0" algn="l"/>
            <a:r>
              <a:rPr lang="ru-RU" sz="2900" dirty="0" smtClean="0"/>
              <a:t>Вопросы лекции:</a:t>
            </a:r>
          </a:p>
          <a:p>
            <a:pPr lvl="0" algn="l"/>
            <a:endParaRPr lang="ru-RU" sz="2900" dirty="0" smtClean="0"/>
          </a:p>
          <a:p>
            <a:pPr algn="l"/>
            <a:r>
              <a:rPr lang="ru-RU" sz="3200" dirty="0" smtClean="0"/>
              <a:t>Историческая справка. </a:t>
            </a:r>
          </a:p>
          <a:p>
            <a:pPr lvl="0" algn="l"/>
            <a:r>
              <a:rPr lang="ru-RU" sz="2900" dirty="0" smtClean="0"/>
              <a:t>Элементы комбинаторики. </a:t>
            </a:r>
          </a:p>
          <a:p>
            <a:pPr lvl="0" algn="l"/>
            <a:r>
              <a:rPr lang="ru-RU" sz="2900" dirty="0" smtClean="0"/>
              <a:t>Предмет теории вероятностей. </a:t>
            </a:r>
          </a:p>
          <a:p>
            <a:pPr lvl="0" algn="l"/>
            <a:r>
              <a:rPr lang="ru-RU" sz="2900" dirty="0" smtClean="0"/>
              <a:t>Классическое и статистическое определения вероятности.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91619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Предмет теории вероятности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Наблюдаемые нами явления (события) можно разделить на 3 вида: достоверные, невозможные и случайные.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924944"/>
            <a:ext cx="8496944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</a:rPr>
              <a:t>Невозможным</a:t>
            </a:r>
            <a:r>
              <a:rPr lang="ru-RU" i="1" u="sng" dirty="0" smtClean="0"/>
              <a:t> </a:t>
            </a:r>
            <a:r>
              <a:rPr lang="ru-RU" dirty="0" smtClean="0"/>
              <a:t>называется событие, которое заведомо не произойдет, если будет осуществлена совокупность условий </a:t>
            </a:r>
            <a:r>
              <a:rPr lang="ru-RU" i="1" dirty="0" smtClean="0"/>
              <a:t>S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988840"/>
            <a:ext cx="8496944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</a:rPr>
              <a:t>Достоверным</a:t>
            </a:r>
            <a:r>
              <a:rPr lang="ru-RU" b="1" i="1" u="sng" dirty="0" smtClean="0"/>
              <a:t> </a:t>
            </a:r>
            <a:r>
              <a:rPr lang="ru-RU" dirty="0" smtClean="0"/>
              <a:t>называется событие, которое обязательно произойдет, если будет осуществлена определенная совокупность условий </a:t>
            </a:r>
            <a:r>
              <a:rPr lang="ru-RU" i="1" dirty="0" smtClean="0"/>
              <a:t>S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4653136"/>
            <a:ext cx="8496944" cy="120032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</a:rPr>
              <a:t>Предметом теории вероятностей</a:t>
            </a:r>
            <a:r>
              <a:rPr lang="ru-RU" i="1" u="sng" dirty="0" smtClean="0"/>
              <a:t> </a:t>
            </a:r>
            <a:r>
              <a:rPr lang="ru-RU" dirty="0" smtClean="0"/>
              <a:t>является изучение вероятностных закономерностей массовых однородных случайных событий. Знание закономерностей, которым подчиняются массовые случайные события, позволяет предвидеть, как эти события будут протекать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789040"/>
            <a:ext cx="8496944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</a:rPr>
              <a:t>Случайным</a:t>
            </a:r>
            <a:r>
              <a:rPr lang="ru-RU" i="1" u="sng" dirty="0" smtClean="0"/>
              <a:t> </a:t>
            </a:r>
            <a:r>
              <a:rPr lang="ru-RU" dirty="0" smtClean="0"/>
              <a:t>называют событие, которое при осуществлении совокупности условий </a:t>
            </a:r>
            <a:r>
              <a:rPr lang="ru-RU" i="1" dirty="0" smtClean="0"/>
              <a:t>S </a:t>
            </a:r>
            <a:r>
              <a:rPr lang="ru-RU" dirty="0" smtClean="0"/>
              <a:t>может либо произойти, либо не произойти.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76672"/>
            <a:ext cx="8352928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Применение теории вероятности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в теории надежности,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теории массового обслуживания,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теории стрельбы,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теории автоматического управления,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во многих теоретических и прикладных науках. </a:t>
            </a:r>
          </a:p>
          <a:p>
            <a:endParaRPr lang="ru-RU" dirty="0" smtClean="0"/>
          </a:p>
          <a:p>
            <a:pPr indent="449263" algn="just">
              <a:lnSpc>
                <a:spcPct val="150000"/>
              </a:lnSpc>
            </a:pPr>
            <a:r>
              <a:rPr lang="ru-RU" dirty="0" smtClean="0"/>
              <a:t>Теория вероятностей служит также для обоснования математической и прикладной статистики, которая в свою очередь используется при планировании и организации производства.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Основные понятия теории вероятностей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2880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dirty="0" smtClean="0"/>
              <a:t>Выше событие названо случайным, если при осуществлении определенной совокупности условий </a:t>
            </a:r>
            <a:r>
              <a:rPr lang="ru-RU" i="1" dirty="0" smtClean="0"/>
              <a:t>S </a:t>
            </a:r>
            <a:r>
              <a:rPr lang="ru-RU" dirty="0" smtClean="0"/>
              <a:t>оно может либо произойти, либо не произойти. В дальнейшем, вместо того чтобы говорить «совокупность условий </a:t>
            </a:r>
            <a:r>
              <a:rPr lang="ru-RU" i="1" dirty="0" smtClean="0"/>
              <a:t>S </a:t>
            </a:r>
            <a:r>
              <a:rPr lang="ru-RU" dirty="0" smtClean="0"/>
              <a:t>осуществлена», будем говорить кратко: «произведено испытание». Таким образом, событие будет рассматриваться как результат испытания.</a:t>
            </a:r>
          </a:p>
          <a:p>
            <a:endParaRPr lang="ru-RU" b="1" dirty="0" smtClean="0"/>
          </a:p>
          <a:p>
            <a:pPr indent="449263" algn="just"/>
            <a:r>
              <a:rPr lang="ru-RU" b="1" dirty="0" smtClean="0"/>
              <a:t>Пример 1</a:t>
            </a:r>
            <a:r>
              <a:rPr lang="ru-RU" dirty="0" smtClean="0"/>
              <a:t>. В урне имеются цветные шары. Из урны наудачу берут один шар. Извлечение шара из урны есть испытание. Появление шара определенного цвета - событие.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49080"/>
            <a:ext cx="8424936" cy="120032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pPr indent="449263" algn="just"/>
            <a:r>
              <a:rPr lang="ru-RU" dirty="0" smtClean="0"/>
              <a:t>События называют </a:t>
            </a:r>
            <a:r>
              <a:rPr lang="ru-RU" b="1" i="1" u="sng" dirty="0" smtClean="0"/>
              <a:t>несовместными</a:t>
            </a:r>
            <a:r>
              <a:rPr lang="ru-RU" i="1" dirty="0" smtClean="0"/>
              <a:t>, </a:t>
            </a:r>
            <a:r>
              <a:rPr lang="ru-RU" dirty="0" smtClean="0"/>
              <a:t>если появление одного из них исключает появление других событий в одном и том же испытании.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517233"/>
            <a:ext cx="8784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sz="1400" b="1" dirty="0" smtClean="0"/>
              <a:t>Пример 2. </a:t>
            </a:r>
            <a:r>
              <a:rPr lang="ru-RU" sz="1400" dirty="0" smtClean="0"/>
              <a:t>Из ящика с деталями наудачу извлечена деталь. Появление стандартной детали исключает появление нестандартной детали. События «появилась стандартная деталь» и «появилась нестандартная деталь» - несовместные.</a:t>
            </a:r>
          </a:p>
          <a:p>
            <a:pPr indent="449263" algn="just"/>
            <a:r>
              <a:rPr lang="ru-RU" sz="1400" b="1" dirty="0" smtClean="0"/>
              <a:t>Пример 3. </a:t>
            </a:r>
            <a:r>
              <a:rPr lang="ru-RU" sz="1400" dirty="0" smtClean="0"/>
              <a:t>Брошена монета. Появление «орла» исключает появление «решки». События «появился орел» и «появилась решка» — несовместные.</a:t>
            </a:r>
            <a:endParaRPr lang="ru-RU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80728"/>
            <a:ext cx="86409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lnSpc>
                <a:spcPct val="150000"/>
              </a:lnSpc>
            </a:pPr>
            <a:r>
              <a:rPr lang="ru-RU" dirty="0" smtClean="0"/>
              <a:t>Несколько событий образуют </a:t>
            </a:r>
            <a:r>
              <a:rPr lang="ru-RU" b="1" i="1" u="sng" dirty="0" smtClean="0"/>
              <a:t>полную группу</a:t>
            </a:r>
            <a:r>
              <a:rPr lang="ru-RU" i="1" dirty="0" smtClean="0"/>
              <a:t>, </a:t>
            </a:r>
            <a:r>
              <a:rPr lang="ru-RU" dirty="0" smtClean="0"/>
              <a:t>если в результате испытания появится хотя бы одно из них. </a:t>
            </a:r>
          </a:p>
          <a:p>
            <a:pPr indent="449263" algn="just">
              <a:lnSpc>
                <a:spcPct val="150000"/>
              </a:lnSpc>
            </a:pPr>
            <a:r>
              <a:rPr lang="ru-RU" dirty="0" smtClean="0"/>
              <a:t>Частное, если события, образующие полную группу</a:t>
            </a:r>
            <a:r>
              <a:rPr lang="ru-RU" i="1" dirty="0" smtClean="0"/>
              <a:t>, </a:t>
            </a:r>
            <a:r>
              <a:rPr lang="ru-RU" b="1" i="1" u="sng" dirty="0" smtClean="0"/>
              <a:t>попарно несовместны</a:t>
            </a:r>
            <a:r>
              <a:rPr lang="ru-RU" i="1" dirty="0" smtClean="0"/>
              <a:t>, </a:t>
            </a:r>
            <a:r>
              <a:rPr lang="ru-RU" dirty="0" smtClean="0"/>
              <a:t>то в результате испытания появится одно и только одно из этих событий.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56992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dirty="0" smtClean="0"/>
              <a:t>Пример 4. </a:t>
            </a:r>
            <a:r>
              <a:rPr lang="ru-RU" dirty="0" smtClean="0"/>
              <a:t>Приобретены два билета денежно-вещевой лотереи. Обязательно произойдет одно и только одно из следующих событий: «выигрыш выпал на первый билет и не выпал на второй», «выигрыш не выпал на первый билет и выпал на второй», «выигрыш выпал на оба билета», «на оба билета выигрыш не выпал». Эти события образуют полную группу попарно несовместных событий.</a:t>
            </a:r>
          </a:p>
          <a:p>
            <a:pPr indent="449263" algn="just"/>
            <a:endParaRPr lang="ru-RU" b="1" dirty="0" smtClean="0"/>
          </a:p>
          <a:p>
            <a:pPr indent="449263" algn="just"/>
            <a:r>
              <a:rPr lang="ru-RU" b="1" dirty="0" smtClean="0"/>
              <a:t>Пример 5. </a:t>
            </a:r>
            <a:r>
              <a:rPr lang="ru-RU" dirty="0" smtClean="0"/>
              <a:t>Стрелок произвел выстрел по цели. Обязательно произойдет одно из следующих двух событий: попадание, промах. Эти два несовместных события образуют полную группу.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8072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События называют </a:t>
            </a:r>
            <a:r>
              <a:rPr lang="ru-RU" b="1" i="1" u="sng" dirty="0" smtClean="0"/>
              <a:t>равновозможными</a:t>
            </a:r>
            <a:r>
              <a:rPr lang="ru-RU" i="1" dirty="0" smtClean="0"/>
              <a:t>, </a:t>
            </a:r>
            <a:r>
              <a:rPr lang="ru-RU" dirty="0" smtClean="0"/>
              <a:t>если есть основания считать, что ни одно из них не является более возможным, чем другое.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388944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dirty="0" smtClean="0"/>
              <a:t>Пример 6. </a:t>
            </a:r>
            <a:r>
              <a:rPr lang="ru-RU" dirty="0" smtClean="0"/>
              <a:t>Появление «орла» и появление «решки» при бросании монеты - равновозможные события. Действительно, предполагается, что монета изготовлена из однородного материала, имеет правильную цилиндрическую форму, и наличие чеканки не оказывает влияния на выпадение той или иной стороны монеты.</a:t>
            </a:r>
          </a:p>
          <a:p>
            <a:pPr indent="449263" algn="just"/>
            <a:endParaRPr lang="ru-RU" b="1" dirty="0" smtClean="0"/>
          </a:p>
          <a:p>
            <a:pPr indent="449263" algn="just"/>
            <a:endParaRPr lang="ru-RU" b="1" dirty="0" smtClean="0"/>
          </a:p>
          <a:p>
            <a:pPr indent="449263" algn="just"/>
            <a:r>
              <a:rPr lang="ru-RU" b="1" dirty="0" smtClean="0"/>
              <a:t>Пример 7. </a:t>
            </a:r>
            <a:r>
              <a:rPr lang="ru-RU" dirty="0" smtClean="0"/>
              <a:t>Появление того или иного числа очков на брошенной игральной кости - равновозможные события. Действительно, предполагается, что игральная кость изготовлена из однородного материала, имеет форму правильного многогранника, и наличие очков не оказывает влияния на выпадение любой грани.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8629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Классическое и статистическое, геометрическое определения вероятности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403484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Вероятность - одно из основных понятий теории вероятностей.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215881"/>
            <a:ext cx="878497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b="1" u="sng" dirty="0" smtClean="0"/>
              <a:t>Рассмотрим пример. </a:t>
            </a:r>
            <a:r>
              <a:rPr lang="ru-RU" dirty="0" smtClean="0"/>
              <a:t>Пусть в урне содержится 6 одинаковых, тщательно перемешанных шаров, причем 2 из них — красные, 3 - синие и 1 - белый. Очевидно, возможность вынуть наудачу из урны цветной (т. е. красный или синий) шар больше, чем возможность извлечь белый шар. Можно ли охарактеризовать эту возможность числом? Оказывается, можно. Это число и называют вероятностью события (появления цветного шара). Таким образом, вероятность есть число, характеризующее степень возможности появления события.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48680"/>
            <a:ext cx="8928992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dirty="0" smtClean="0"/>
              <a:t>Поставим перед собой задачу дать количественную оценку возможности того, что взятый наудачу шар цветной. Появление цветного шара будем рассматривать в качестве события </a:t>
            </a:r>
            <a:r>
              <a:rPr lang="ru-RU" i="1" dirty="0" smtClean="0"/>
              <a:t>А. </a:t>
            </a:r>
            <a:r>
              <a:rPr lang="ru-RU" dirty="0" smtClean="0"/>
              <a:t>Каждый из возможных результатов испытания, (испытание состоит в извлечении шара из урны) назовем </a:t>
            </a:r>
            <a:r>
              <a:rPr lang="ru-RU" i="1" u="sng" dirty="0" smtClean="0"/>
              <a:t>элементарным исходом </a:t>
            </a:r>
            <a:r>
              <a:rPr lang="ru-RU" i="1" dirty="0" smtClean="0"/>
              <a:t>(</a:t>
            </a:r>
            <a:r>
              <a:rPr lang="ru-RU" i="1" u="sng" dirty="0" smtClean="0"/>
              <a:t>элементарным событием</a:t>
            </a:r>
            <a:r>
              <a:rPr lang="ru-RU" i="1" dirty="0" smtClean="0"/>
              <a:t>). </a:t>
            </a:r>
            <a:r>
              <a:rPr lang="ru-RU" dirty="0" smtClean="0"/>
              <a:t>Элементарные исходы обозначим через1, 2 , 3 и т. д. В нашем примере возможны следующие 6 элементарных исходов: 1 - появился белый шар; 2 , 3 - появился красный шар; 4 , 5 , 6 - появился синий шар. Легко видеть, что эти исходы образуют полную группу попарно несовместных событий (обязательно появится только один шар) и они равновозможные (шар вынимают наудачу, шары одинаковы и тщательно перемешаны).</a:t>
            </a:r>
          </a:p>
          <a:p>
            <a:pPr indent="452438" algn="just">
              <a:lnSpc>
                <a:spcPct val="150000"/>
              </a:lnSpc>
            </a:pPr>
            <a:r>
              <a:rPr lang="ru-RU" dirty="0" smtClean="0"/>
              <a:t>Те элементарные исходы, в которых интересующее нас событие наступает, назовем </a:t>
            </a:r>
            <a:r>
              <a:rPr lang="ru-RU" i="1" u="sng" dirty="0" smtClean="0"/>
              <a:t>благоприятствующими </a:t>
            </a:r>
            <a:r>
              <a:rPr lang="ru-RU" dirty="0" smtClean="0"/>
              <a:t>эму событию. В нашем примере благоприятствуют событию </a:t>
            </a:r>
            <a:r>
              <a:rPr lang="ru-RU" i="1" dirty="0" smtClean="0"/>
              <a:t>А </a:t>
            </a:r>
            <a:r>
              <a:rPr lang="ru-RU" dirty="0" smtClean="0"/>
              <a:t>(появлению цветного шара) следующие 5 исходов: 2 , 3 , 4 , 5 , 6 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4359"/>
            <a:ext cx="864096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dirty="0" smtClean="0"/>
              <a:t>Таким образом, событие </a:t>
            </a:r>
            <a:r>
              <a:rPr lang="ru-RU" i="1" dirty="0" smtClean="0"/>
              <a:t>А </a:t>
            </a:r>
            <a:r>
              <a:rPr lang="ru-RU" dirty="0" smtClean="0"/>
              <a:t>наблюдается, если в испытании наступает один, безразлично какой, из элементарных исходов, благоприятствующих </a:t>
            </a:r>
            <a:r>
              <a:rPr lang="ru-RU" i="1" dirty="0" smtClean="0"/>
              <a:t>А</a:t>
            </a:r>
            <a:r>
              <a:rPr lang="ru-RU" dirty="0" smtClean="0"/>
              <a:t>. Отношение числа благоприятствующих событию </a:t>
            </a:r>
            <a:r>
              <a:rPr lang="ru-RU" i="1" dirty="0" smtClean="0"/>
              <a:t>А </a:t>
            </a:r>
            <a:r>
              <a:rPr lang="ru-RU" dirty="0" smtClean="0"/>
              <a:t>элементарных исходов к их общему числу называют вероятностью события </a:t>
            </a:r>
            <a:r>
              <a:rPr lang="ru-RU" i="1" dirty="0" smtClean="0"/>
              <a:t>А </a:t>
            </a:r>
            <a:r>
              <a:rPr lang="ru-RU" dirty="0" smtClean="0"/>
              <a:t>и обозначают через </a:t>
            </a:r>
            <a:r>
              <a:rPr lang="ru-RU" i="1" dirty="0" smtClean="0"/>
              <a:t>Р </a:t>
            </a:r>
            <a:r>
              <a:rPr lang="ru-RU" dirty="0" smtClean="0"/>
              <a:t>( </a:t>
            </a:r>
            <a:r>
              <a:rPr lang="ru-RU" i="1" dirty="0" smtClean="0"/>
              <a:t>А </a:t>
            </a:r>
            <a:r>
              <a:rPr lang="ru-RU" dirty="0" smtClean="0"/>
              <a:t>) </a:t>
            </a:r>
            <a:r>
              <a:rPr lang="ru-RU" i="1" dirty="0" smtClean="0"/>
              <a:t>. </a:t>
            </a:r>
            <a:r>
              <a:rPr lang="ru-RU" dirty="0" smtClean="0"/>
              <a:t>В рассматриваемом примере всего элементарных исходов 6; из них 5 благоприятствуют событию </a:t>
            </a:r>
            <a:r>
              <a:rPr lang="ru-RU" i="1" dirty="0" smtClean="0"/>
              <a:t>А. </a:t>
            </a:r>
            <a:r>
              <a:rPr lang="ru-RU" dirty="0" smtClean="0"/>
              <a:t>Следовательно, вероятность того, что взятый шар окажется цветным, равна </a:t>
            </a:r>
            <a:r>
              <a:rPr lang="ru-RU" i="1" dirty="0" smtClean="0"/>
              <a:t>Р </a:t>
            </a:r>
            <a:r>
              <a:rPr lang="ru-RU" dirty="0" smtClean="0"/>
              <a:t>( </a:t>
            </a:r>
            <a:r>
              <a:rPr lang="ru-RU" i="1" dirty="0" smtClean="0"/>
              <a:t>А </a:t>
            </a:r>
            <a:r>
              <a:rPr lang="ru-RU" dirty="0" smtClean="0"/>
              <a:t>) = 5/6. Это число и дает ту количественную оценку степени возможности появления цветного шара, которую хотели найти. Дадим теперь определение вероятности.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60543"/>
            <a:ext cx="885698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dirty="0" smtClean="0"/>
              <a:t>Итак, вероятность бытия </a:t>
            </a:r>
            <a:r>
              <a:rPr lang="ru-RU" i="1" dirty="0" smtClean="0"/>
              <a:t>А </a:t>
            </a:r>
            <a:r>
              <a:rPr lang="ru-RU" dirty="0" smtClean="0"/>
              <a:t>определяется формулой</a:t>
            </a:r>
          </a:p>
          <a:p>
            <a:pPr indent="452438" algn="just">
              <a:lnSpc>
                <a:spcPct val="150000"/>
              </a:lnSpc>
            </a:pPr>
            <a:endParaRPr lang="en-US" dirty="0" smtClean="0"/>
          </a:p>
          <a:p>
            <a:pPr indent="452438" algn="just">
              <a:lnSpc>
                <a:spcPct val="150000"/>
              </a:lnSpc>
            </a:pPr>
            <a:r>
              <a:rPr lang="ru-RU" dirty="0" smtClean="0"/>
              <a:t>где </a:t>
            </a:r>
          </a:p>
          <a:p>
            <a:pPr indent="452438" algn="just">
              <a:lnSpc>
                <a:spcPct val="150000"/>
              </a:lnSpc>
            </a:pPr>
            <a:r>
              <a:rPr lang="ru-RU" i="1" dirty="0" err="1" smtClean="0"/>
              <a:t>m</a:t>
            </a:r>
            <a:r>
              <a:rPr lang="ru-RU" i="1" dirty="0" smtClean="0"/>
              <a:t> - </a:t>
            </a:r>
            <a:r>
              <a:rPr lang="ru-RU" dirty="0" smtClean="0"/>
              <a:t>число элементарных исходов, благоприятствующих </a:t>
            </a:r>
            <a:r>
              <a:rPr lang="ru-RU" i="1" dirty="0" smtClean="0"/>
              <a:t>А; </a:t>
            </a:r>
          </a:p>
          <a:p>
            <a:pPr indent="452438" algn="just">
              <a:lnSpc>
                <a:spcPct val="150000"/>
              </a:lnSpc>
            </a:pPr>
            <a:r>
              <a:rPr lang="ru-RU" i="1" dirty="0" err="1" smtClean="0"/>
              <a:t>п</a:t>
            </a:r>
            <a:r>
              <a:rPr lang="ru-RU" i="1" dirty="0" smtClean="0"/>
              <a:t> - </a:t>
            </a:r>
            <a:r>
              <a:rPr lang="ru-RU" dirty="0" smtClean="0"/>
              <a:t>число всех возможных элементарных исходов испытания.</a:t>
            </a:r>
          </a:p>
          <a:p>
            <a:pPr indent="452438" algn="just">
              <a:lnSpc>
                <a:spcPct val="150000"/>
              </a:lnSpc>
            </a:pPr>
            <a:r>
              <a:rPr lang="ru-RU" dirty="0" smtClean="0"/>
              <a:t>Здесь предполагается, что элементарные исходы несовместны, равновозможные и образуют полную группу. </a:t>
            </a:r>
          </a:p>
          <a:p>
            <a:pPr indent="452438" algn="just">
              <a:lnSpc>
                <a:spcPct val="150000"/>
              </a:lnSpc>
            </a:pPr>
            <a:endParaRPr lang="ru-RU" dirty="0" smtClean="0"/>
          </a:p>
          <a:p>
            <a:pPr indent="452438" algn="just">
              <a:lnSpc>
                <a:spcPct val="150000"/>
              </a:lnSpc>
            </a:pPr>
            <a:r>
              <a:rPr lang="ru-RU" dirty="0" smtClean="0"/>
              <a:t>Из определения вероятности вытекают следующие ее свойства: </a:t>
            </a:r>
          </a:p>
          <a:p>
            <a:endParaRPr lang="ru-RU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7596336" y="5949280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2996952"/>
            <a:ext cx="1728192" cy="90086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3528" y="980728"/>
            <a:ext cx="8568952" cy="16158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i="1" u="sng" dirty="0" smtClean="0"/>
              <a:t>Вероятностью события  А </a:t>
            </a:r>
            <a:r>
              <a:rPr lang="ru-RU" dirty="0" smtClean="0"/>
              <a:t>называют отношение числа благоприятствующих этому событию исходов к общему числу всех равновозможных несовместных элементарных сходов, образующих полную группу.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slide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9144000" cy="6849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764704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/>
            <a:endParaRPr lang="ru-RU" b="1" dirty="0" smtClean="0"/>
          </a:p>
          <a:p>
            <a:pPr indent="452438"/>
            <a:r>
              <a:rPr lang="ru-RU" b="1" dirty="0" smtClean="0"/>
              <a:t>Комбинаторика</a:t>
            </a:r>
            <a:r>
              <a:rPr lang="ru-RU" dirty="0" smtClean="0"/>
              <a:t>- это область математики, в которой изучаются вопросы о том, сколько различных комбинаций, подчиненных тем или иным условиям, можно составить из элементов, принадлежащих данному множеству.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Комбинаторика возникла в </a:t>
            </a:r>
            <a:r>
              <a:rPr lang="en-US" dirty="0" smtClean="0"/>
              <a:t>XVI</a:t>
            </a:r>
            <a:r>
              <a:rPr lang="ru-RU" dirty="0" smtClean="0"/>
              <a:t> веке. </a:t>
            </a:r>
          </a:p>
          <a:p>
            <a:endParaRPr lang="ru-RU" dirty="0" smtClean="0"/>
          </a:p>
          <a:p>
            <a:r>
              <a:rPr lang="ru-RU" dirty="0" smtClean="0"/>
              <a:t>Одним из первых занялся подсчетом числа различных комбинаций при игре в кости итальянский математик Тарталья. </a:t>
            </a:r>
          </a:p>
          <a:p>
            <a:endParaRPr lang="ru-RU" dirty="0" smtClean="0"/>
          </a:p>
          <a:p>
            <a:r>
              <a:rPr lang="ru-RU" dirty="0" smtClean="0"/>
              <a:t>Теоретическое исследование вопросов комбинаторики предприняли в </a:t>
            </a:r>
            <a:r>
              <a:rPr lang="en-US" dirty="0" smtClean="0"/>
              <a:t>XVII</a:t>
            </a:r>
            <a:r>
              <a:rPr lang="ru-RU" dirty="0" smtClean="0"/>
              <a:t> веке французские математики Блез Паскаль и Ферма. </a:t>
            </a:r>
          </a:p>
          <a:p>
            <a:endParaRPr lang="ru-RU" dirty="0" smtClean="0"/>
          </a:p>
          <a:p>
            <a:r>
              <a:rPr lang="ru-RU" dirty="0" smtClean="0"/>
              <a:t>Дальнейшее развитие комбинаторики связано с именами Я. Бернулли, Г. Лейбница, Л. Эйлера.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22920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Существует 3 вида комбинаций: </a:t>
            </a:r>
          </a:p>
          <a:p>
            <a:pPr algn="ctr"/>
            <a:r>
              <a:rPr lang="ru-RU" sz="2000" dirty="0" smtClean="0"/>
              <a:t>размещения, перестановки, сочетания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88640"/>
            <a:ext cx="8712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Пример</a:t>
            </a:r>
            <a:r>
              <a:rPr lang="ru-RU" sz="1600" dirty="0" smtClean="0"/>
              <a:t> Брошены две игральные кости. Найти вероятности следующих событий: </a:t>
            </a:r>
          </a:p>
          <a:p>
            <a:r>
              <a:rPr lang="ru-RU" sz="1600" dirty="0" smtClean="0"/>
              <a:t>A –– на обеих костях выпало одинаковое число очков; </a:t>
            </a:r>
          </a:p>
          <a:p>
            <a:r>
              <a:rPr lang="ru-RU" sz="1600" dirty="0" smtClean="0"/>
              <a:t>B –– сумма числа очков не меньше 11; </a:t>
            </a:r>
          </a:p>
          <a:p>
            <a:r>
              <a:rPr lang="ru-RU" sz="1600" dirty="0" smtClean="0"/>
              <a:t>C –– число очков на первой кости больше, чем на второй;</a:t>
            </a:r>
          </a:p>
          <a:p>
            <a:r>
              <a:rPr lang="ru-RU" sz="1600" dirty="0" smtClean="0"/>
              <a:t> D –– сумма очков четная; </a:t>
            </a:r>
          </a:p>
          <a:p>
            <a:r>
              <a:rPr lang="ru-RU" sz="1600" dirty="0" smtClean="0"/>
              <a:t>E –– сумма числа очков больше трех. </a:t>
            </a:r>
          </a:p>
          <a:p>
            <a:r>
              <a:rPr lang="ru-RU" sz="1600" b="1" dirty="0" smtClean="0"/>
              <a:t>Решени</a:t>
            </a:r>
            <a:r>
              <a:rPr lang="ru-RU" sz="1600" dirty="0" smtClean="0"/>
              <a:t>е. Число очков, благоприятствующих каждому из названных событий, легко подсчитать, если все возможные исходы опыта перечислить в виде табл. 1. В каждой клетке таблицы первая цифра указывает число очков на первой кости, вторая –– на второй кости.</a:t>
            </a:r>
          </a:p>
          <a:p>
            <a:endParaRPr lang="ru-RU" sz="16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56864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504" y="4437112"/>
            <a:ext cx="896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Если кости симметричны и однородны, то все перечисленные исходы опыта </a:t>
            </a:r>
            <a:r>
              <a:rPr lang="ru-RU" sz="1600" dirty="0" err="1" smtClean="0"/>
              <a:t>равновозможны</a:t>
            </a:r>
            <a:r>
              <a:rPr lang="ru-RU" sz="1600" dirty="0" smtClean="0"/>
              <a:t>. </a:t>
            </a:r>
          </a:p>
          <a:p>
            <a:r>
              <a:rPr lang="ru-RU" sz="1600" dirty="0" smtClean="0"/>
              <a:t>Тогда P (A) =6 / 36= 1/ 6 (благоприятствуют исходы: 11, 22, 33, 44, 55, 66), </a:t>
            </a:r>
          </a:p>
          <a:p>
            <a:r>
              <a:rPr lang="ru-RU" sz="1600" dirty="0" smtClean="0"/>
              <a:t>P (B) =3 / 36 =1/12   (благоприятствуют три исхода: 56, 65, 66) </a:t>
            </a:r>
          </a:p>
          <a:p>
            <a:r>
              <a:rPr lang="ru-RU" sz="1600" dirty="0" smtClean="0"/>
              <a:t>Непосредственный подсчет числа благоприятствующих исходов дает </a:t>
            </a:r>
          </a:p>
          <a:p>
            <a:r>
              <a:rPr lang="ru-RU" sz="1600" dirty="0" smtClean="0"/>
              <a:t>P (C) =15 / 36= 5 /12,</a:t>
            </a:r>
          </a:p>
          <a:p>
            <a:r>
              <a:rPr lang="ru-RU" sz="1600" dirty="0" smtClean="0"/>
              <a:t> </a:t>
            </a:r>
            <a:r>
              <a:rPr lang="en-US" sz="1600" dirty="0" smtClean="0"/>
              <a:t>P (D) =18 / 36 =1/ 2, </a:t>
            </a:r>
            <a:endParaRPr lang="ru-RU" sz="1600" dirty="0" smtClean="0"/>
          </a:p>
          <a:p>
            <a:r>
              <a:rPr lang="en-US" sz="1600" dirty="0" smtClean="0"/>
              <a:t>P ( E) = 33 / 36  = 11/12.</a:t>
            </a:r>
            <a:endParaRPr lang="ru-RU" sz="1600" dirty="0" smtClean="0"/>
          </a:p>
          <a:p>
            <a:r>
              <a:rPr lang="en-US" sz="1600" dirty="0" smtClean="0"/>
              <a:t> </a:t>
            </a:r>
            <a:r>
              <a:rPr lang="ru-RU" sz="1600" dirty="0" smtClean="0"/>
              <a:t>Ответ</a:t>
            </a:r>
            <a:r>
              <a:rPr lang="en-US" sz="1600" dirty="0" smtClean="0"/>
              <a:t>. P (A ) =1/ 6, P (B ) =1/ 12, P (C ) =5 /12, P ( D) = 1/ 2, P (E ) =11/12.</a:t>
            </a:r>
            <a:endParaRPr lang="ru-RU" sz="1600" dirty="0" smtClean="0"/>
          </a:p>
          <a:p>
            <a:endParaRPr lang="ru-RU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663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Статистическое определение теории вероятности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2068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Статистической вероятностью события А называется относительная</a:t>
            </a:r>
          </a:p>
          <a:p>
            <a:r>
              <a:rPr lang="ru-RU" sz="2000" dirty="0" smtClean="0"/>
              <a:t>частота (</a:t>
            </a:r>
            <a:r>
              <a:rPr lang="ru-RU" sz="2000" dirty="0" err="1" smtClean="0"/>
              <a:t>частость</a:t>
            </a:r>
            <a:r>
              <a:rPr lang="ru-RU" sz="2000" dirty="0" smtClean="0"/>
              <a:t>) появления этого события в </a:t>
            </a:r>
            <a:r>
              <a:rPr lang="en-US" sz="2000" dirty="0" smtClean="0"/>
              <a:t>n</a:t>
            </a:r>
            <a:r>
              <a:rPr lang="ru-RU" sz="2000" dirty="0" smtClean="0"/>
              <a:t> </a:t>
            </a:r>
            <a:r>
              <a:rPr lang="ru-RU" sz="2000" dirty="0" smtClean="0"/>
              <a:t>произведенных</a:t>
            </a:r>
          </a:p>
          <a:p>
            <a:r>
              <a:rPr lang="ru-RU" sz="2000" dirty="0" smtClean="0"/>
              <a:t>испытаниях, т.е.</a:t>
            </a:r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r>
              <a:rPr lang="ru-RU" sz="2000" dirty="0" smtClean="0"/>
              <a:t>где Р( А) - статистическая вероятность события А;</a:t>
            </a:r>
          </a:p>
          <a:p>
            <a:r>
              <a:rPr lang="ru-RU" sz="2000" dirty="0" err="1" smtClean="0"/>
              <a:t>w</a:t>
            </a:r>
            <a:r>
              <a:rPr lang="ru-RU" sz="2000" dirty="0" smtClean="0"/>
              <a:t>(A) - относительная частота (</a:t>
            </a:r>
            <a:r>
              <a:rPr lang="ru-RU" sz="2000" dirty="0" err="1" smtClean="0"/>
              <a:t>частость</a:t>
            </a:r>
            <a:r>
              <a:rPr lang="ru-RU" sz="2000" dirty="0" smtClean="0"/>
              <a:t>) события А;</a:t>
            </a:r>
          </a:p>
          <a:p>
            <a:r>
              <a:rPr lang="en-US" sz="2000" dirty="0" smtClean="0"/>
              <a:t>m</a:t>
            </a:r>
            <a:r>
              <a:rPr lang="ru-RU" sz="2000" dirty="0" smtClean="0"/>
              <a:t>- число испытаний, в которых появилось событие А;</a:t>
            </a:r>
          </a:p>
          <a:p>
            <a:r>
              <a:rPr lang="en-US" sz="2000" dirty="0" smtClean="0"/>
              <a:t>n</a:t>
            </a:r>
            <a:r>
              <a:rPr lang="ru-RU" sz="2000" dirty="0" smtClean="0"/>
              <a:t>- общее число испытаний.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429000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Свойства:</a:t>
            </a:r>
          </a:p>
          <a:p>
            <a:pPr indent="452438" algn="just"/>
            <a:r>
              <a:rPr lang="ru-RU" dirty="0" smtClean="0"/>
              <a:t>1. Рассматриваемые события должны быть исходами только тех испытаний, которые могут быть воспроизведены неограниченное число раз при одном и том же комплексе условий.</a:t>
            </a:r>
          </a:p>
          <a:p>
            <a:pPr indent="452438" algn="just"/>
            <a:r>
              <a:rPr lang="ru-RU" dirty="0" smtClean="0"/>
              <a:t>2. События должны обладать так называемой статистической устойчивостью, или устойчивостью относительных частот.</a:t>
            </a:r>
          </a:p>
          <a:p>
            <a:pPr indent="452438" algn="just"/>
            <a:r>
              <a:rPr lang="ru-RU" dirty="0" smtClean="0"/>
              <a:t>3. Число испытаний, в результате которых появляется событие А, должно быть достаточно велико, ибо только в этом случае можно считать вероятность события Р(А) приближенно равной ее относительной частоте.</a:t>
            </a:r>
            <a:endParaRPr lang="ru-RU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340768"/>
            <a:ext cx="2838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640960" cy="618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sz="1900" i="1" dirty="0" smtClean="0">
                <a:solidFill>
                  <a:srgbClr val="FF0000"/>
                </a:solidFill>
              </a:rPr>
              <a:t>Теория вероятностей изучает лишь такие события, в отношении которых имеет смысл не только утверждение об их случайности, но и возможна </a:t>
            </a:r>
            <a:r>
              <a:rPr lang="ru-RU" sz="1900" i="1" dirty="0" err="1" smtClean="0">
                <a:solidFill>
                  <a:srgbClr val="FF0000"/>
                </a:solidFill>
              </a:rPr>
              <a:t>обьективная</a:t>
            </a:r>
            <a:r>
              <a:rPr lang="ru-RU" sz="1900" i="1" dirty="0" smtClean="0">
                <a:solidFill>
                  <a:srgbClr val="FF0000"/>
                </a:solidFill>
              </a:rPr>
              <a:t> оценка относительной частоты их появления. </a:t>
            </a:r>
            <a:r>
              <a:rPr lang="ru-RU" sz="1900" dirty="0" smtClean="0"/>
              <a:t>Так, утверждение, что при выполнении определенного комплекса условий </a:t>
            </a:r>
            <a:r>
              <a:rPr lang="ru-RU" sz="1900" i="1" dirty="0" smtClean="0"/>
              <a:t>S вероятность события </a:t>
            </a:r>
            <a:r>
              <a:rPr lang="ru-RU" sz="1900" dirty="0" smtClean="0"/>
              <a:t>равна </a:t>
            </a:r>
            <a:r>
              <a:rPr lang="ru-RU" sz="1900" dirty="0" err="1" smtClean="0"/>
              <a:t>р</a:t>
            </a:r>
            <a:r>
              <a:rPr lang="ru-RU" sz="1900" dirty="0" smtClean="0"/>
              <a:t>, означает не только случайность события А, но и определенную, достаточно близкую к </a:t>
            </a:r>
            <a:r>
              <a:rPr lang="ru-RU" sz="1900" dirty="0" err="1" smtClean="0"/>
              <a:t>р</a:t>
            </a:r>
            <a:r>
              <a:rPr lang="ru-RU" sz="1900" dirty="0" smtClean="0"/>
              <a:t>, долю появлений события А при большом числе испытаний; а значит, выражает определенную объективную (хотя и своеобразную) связь между комплексом условий </a:t>
            </a:r>
            <a:r>
              <a:rPr lang="ru-RU" sz="1900" i="1" dirty="0" smtClean="0"/>
              <a:t>S и событием А </a:t>
            </a:r>
            <a:r>
              <a:rPr lang="ru-RU" sz="1900" dirty="0" smtClean="0"/>
              <a:t>(не зависящую от субъективных суждений о наличии этой связи того или иного лица). И даже просто существование вероятности </a:t>
            </a:r>
            <a:r>
              <a:rPr lang="ru-RU" sz="1900" dirty="0" err="1" smtClean="0"/>
              <a:t>р</a:t>
            </a:r>
            <a:r>
              <a:rPr lang="ru-RU" sz="1900" dirty="0" smtClean="0"/>
              <a:t> (когда само значение </a:t>
            </a:r>
            <a:r>
              <a:rPr lang="ru-RU" sz="1900" dirty="0" err="1" smtClean="0"/>
              <a:t>р</a:t>
            </a:r>
            <a:r>
              <a:rPr lang="ru-RU" sz="1900" dirty="0" smtClean="0"/>
              <a:t> неизвестно) сохраняет качественно суть этого утверждения, выделенную курсивом.</a:t>
            </a:r>
          </a:p>
          <a:p>
            <a:pPr indent="452438" algn="just">
              <a:lnSpc>
                <a:spcPct val="150000"/>
              </a:lnSpc>
            </a:pPr>
            <a:r>
              <a:rPr lang="ru-RU" sz="1900" dirty="0" smtClean="0"/>
              <a:t>Недостатком статистического определения является неоднозначности статистической вероятности </a:t>
            </a:r>
            <a:endParaRPr lang="ru-RU" sz="1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52736"/>
            <a:ext cx="901717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Геометрические вероятности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Пусть, например, плоская фигура </a:t>
            </a:r>
            <a:r>
              <a:rPr lang="ru-RU" i="1" dirty="0" err="1" smtClean="0"/>
              <a:t>g</a:t>
            </a:r>
            <a:r>
              <a:rPr lang="ru-RU" i="1" dirty="0" smtClean="0"/>
              <a:t> составляет часть плоской </a:t>
            </a:r>
            <a:r>
              <a:rPr lang="ru-RU" dirty="0" smtClean="0"/>
              <a:t>фигуры G. На фигуру G наудачу бросается точка. Это означает, что все точки области G «равноправны» в отношении попадания туда брошенной случайной точки. Полагая, что вероятность события А - попадания брошенной точки на фигуру </a:t>
            </a:r>
            <a:r>
              <a:rPr lang="ru-RU" i="1" dirty="0" err="1" smtClean="0"/>
              <a:t>g</a:t>
            </a:r>
            <a:r>
              <a:rPr lang="ru-RU" i="1" dirty="0" smtClean="0"/>
              <a:t> - пропорциональна площади </a:t>
            </a:r>
            <a:r>
              <a:rPr lang="ru-RU" dirty="0" smtClean="0"/>
              <a:t>этой фигуры и не зависит ни от ее расположения относительно G, ни от формы </a:t>
            </a:r>
            <a:r>
              <a:rPr lang="ru-RU" i="1" dirty="0" err="1" smtClean="0"/>
              <a:t>g</a:t>
            </a:r>
            <a:r>
              <a:rPr lang="ru-RU" i="1" dirty="0" smtClean="0"/>
              <a:t>, найдем</a:t>
            </a:r>
          </a:p>
          <a:p>
            <a:pPr indent="452438" algn="just"/>
            <a:endParaRPr lang="ru-RU" i="1" dirty="0" smtClean="0"/>
          </a:p>
          <a:p>
            <a:pPr indent="452438" algn="just"/>
            <a:r>
              <a:rPr lang="ru-RU" dirty="0" smtClean="0"/>
              <a:t>Где  </a:t>
            </a:r>
            <a:r>
              <a:rPr lang="ru-RU" i="1" dirty="0" smtClean="0"/>
              <a:t>S</a:t>
            </a:r>
            <a:r>
              <a:rPr lang="en-US" i="1" baseline="-25000" dirty="0" smtClean="0"/>
              <a:t>g</a:t>
            </a:r>
            <a:r>
              <a:rPr lang="ru-RU" i="1" dirty="0" smtClean="0"/>
              <a:t> и S</a:t>
            </a:r>
            <a:r>
              <a:rPr lang="en-US" i="1" baseline="-25000" dirty="0" smtClean="0"/>
              <a:t>G</a:t>
            </a:r>
            <a:r>
              <a:rPr lang="ru-RU" i="1" dirty="0" smtClean="0"/>
              <a:t> - соответственно площади областей </a:t>
            </a:r>
            <a:r>
              <a:rPr lang="ru-RU" i="1" dirty="0" err="1" smtClean="0"/>
              <a:t>g</a:t>
            </a:r>
            <a:r>
              <a:rPr lang="ru-RU" i="1" dirty="0" smtClean="0"/>
              <a:t> и G (рис. 1.1 ).</a:t>
            </a:r>
            <a:endParaRPr lang="ru-RU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76872"/>
            <a:ext cx="14001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284984"/>
            <a:ext cx="297234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870450"/>
            <a:ext cx="624840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96752"/>
            <a:ext cx="8352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/>
              <a:t>Определение. </a:t>
            </a:r>
            <a:r>
              <a:rPr lang="ru-RU" dirty="0" smtClean="0"/>
              <a:t>Геометрической вероятностью события А называется отношение меры области, благоприятствующей появлению события А, к мере всей области, т.е.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204864"/>
            <a:ext cx="2016224" cy="89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71438"/>
            <a:ext cx="825817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2736"/>
            <a:ext cx="5904656" cy="533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04" y="1052736"/>
            <a:ext cx="89535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7805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cf2.ppt-online.org/files2/slide/k/KZGSCH3WzUTQ7s5jmMXFop9EL4Nyftgvh2IVwcliY/slide-2.jpg"/>
          <p:cNvPicPr>
            <a:picLocks noChangeAspect="1" noChangeArrowheads="1"/>
          </p:cNvPicPr>
          <p:nvPr/>
        </p:nvPicPr>
        <p:blipFill>
          <a:blip r:embed="rId2" cstate="print"/>
          <a:srcRect t="7885" b="9230"/>
          <a:stretch>
            <a:fillRect/>
          </a:stretch>
        </p:blipFill>
        <p:spPr bwMode="auto">
          <a:xfrm>
            <a:off x="0" y="836712"/>
            <a:ext cx="9144000" cy="5676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2474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algn="just"/>
            <a:r>
              <a:rPr lang="ru-RU" dirty="0" smtClean="0"/>
              <a:t>Число </a:t>
            </a:r>
            <a:r>
              <a:rPr lang="ru-RU" b="1" u="sng" dirty="0" smtClean="0">
                <a:solidFill>
                  <a:srgbClr val="FF0000"/>
                </a:solidFill>
              </a:rPr>
              <a:t>РАЗМЕЩЕНИЙ</a:t>
            </a:r>
            <a:r>
              <a:rPr lang="ru-RU" dirty="0" smtClean="0"/>
              <a:t>       - это число комбинаций из </a:t>
            </a:r>
            <a:r>
              <a:rPr lang="en-US" dirty="0" smtClean="0"/>
              <a:t>n</a:t>
            </a:r>
            <a:r>
              <a:rPr lang="ru-RU" dirty="0" smtClean="0"/>
              <a:t> элементов в каждой комбинации, которые отличаются либо составом элементов, либо порядком их расположения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7650" name="Формула" r:id="rId3" imgW="114120" imgH="215640" progId="Equation.3">
              <p:embed/>
            </p:oleObj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1110342"/>
            <a:ext cx="360040" cy="446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7584" y="198884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Тип комбинаций</a:t>
            </a:r>
            <a:endParaRPr lang="en-US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Без повторений                                            С повторениями</a:t>
            </a:r>
            <a:endParaRPr lang="ru-RU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2996952"/>
            <a:ext cx="2016224" cy="884036"/>
          </a:xfrm>
          <a:prstGeom prst="rect">
            <a:avLst/>
          </a:prstGeom>
          <a:noFill/>
        </p:spPr>
      </p:pic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7" y="3098502"/>
            <a:ext cx="1918664" cy="76254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71600" y="537321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n!</a:t>
            </a:r>
            <a:r>
              <a:rPr lang="ru-RU" dirty="0" smtClean="0"/>
              <a:t>=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*2*3*</a:t>
            </a:r>
            <a:r>
              <a:rPr lang="en-US" dirty="0" smtClean="0"/>
              <a:t>…..n </a:t>
            </a:r>
            <a:r>
              <a:rPr lang="ru-RU" dirty="0" smtClean="0"/>
              <a:t>(включительно)</a:t>
            </a:r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0!=1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3! = 1*2*3=6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3933056"/>
            <a:ext cx="3672408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Число размещений без повторений это когда каждый элемент в комбинации используется один раз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76056" y="3933056"/>
            <a:ext cx="3672408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Когда любой элемент может быть использован в комбинации многократно</a:t>
            </a:r>
          </a:p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357301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=</a:t>
            </a:r>
            <a:r>
              <a:rPr lang="en-US" dirty="0" smtClean="0"/>
              <a:t>n(n-1)….(n-k+1)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135902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Пример.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Учащиеся 2 класса изучают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предметов. Сколькими способами можно составить расписание на один день, чтобы в нём было 4 различных предмета?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 cstate="print"/>
            <a:stretch>
              <a:fillRect l="-1259" t="-1250" r="-2296"/>
            </a:stretch>
          </a:blipFill>
        </p:spPr>
        <p:txBody>
          <a:bodyPr/>
          <a:lstStyle/>
          <a:p>
            <a:pPr>
              <a:buNone/>
            </a:pPr>
            <a:r>
              <a:rPr lang="ru-RU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34344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62068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Перестановки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n</a:t>
            </a:r>
            <a:r>
              <a:rPr lang="ru-RU" dirty="0" smtClean="0"/>
              <a:t> – это различные комбинации, которые состоят из </a:t>
            </a:r>
            <a:r>
              <a:rPr lang="en-US" dirty="0" smtClean="0"/>
              <a:t>n</a:t>
            </a:r>
            <a:r>
              <a:rPr lang="ru-RU" dirty="0" smtClean="0"/>
              <a:t> элементов и отличаются друг от друга порядком расположения элементов</a:t>
            </a:r>
          </a:p>
          <a:p>
            <a:r>
              <a:rPr lang="ru-RU" dirty="0" smtClean="0"/>
              <a:t>Р</a:t>
            </a:r>
            <a:r>
              <a:rPr lang="en-US" baseline="-25000" dirty="0" smtClean="0"/>
              <a:t>n</a:t>
            </a:r>
            <a:r>
              <a:rPr lang="ru-RU" dirty="0" smtClean="0"/>
              <a:t> =</a:t>
            </a:r>
            <a:r>
              <a:rPr lang="en-US" dirty="0" smtClean="0"/>
              <a:t>n</a:t>
            </a:r>
            <a:r>
              <a:rPr lang="ru-RU" dirty="0" smtClean="0"/>
              <a:t>!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2561732"/>
            <a:ext cx="2880320" cy="723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854621"/>
          </a:xfrm>
        </p:spPr>
        <p:txBody>
          <a:bodyPr>
            <a:noAutofit/>
          </a:bodyPr>
          <a:lstStyle/>
          <a:p>
            <a:r>
              <a:rPr lang="ru-RU" sz="2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Пример.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Сколькими способами можно расставить 8 участниц финального забега на восьми беговых дорожках?</a:t>
            </a:r>
            <a:endParaRPr lang="ru-RU" sz="26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24256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Решение.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Число способов равно числу перестановок из 8 элементов. По формуле находим, что </a:t>
            </a:r>
          </a:p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 × 2 × 3 × 4 × 5 × 6 × 7 × 8=40320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Значит, существует 40320 способов расстановки участниц забега на восьми беговых дорожках.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Ответ: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40320 способов.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249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836712"/>
            <a:ext cx="7488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Сочетания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Число сочетаний               равно числу комбинаций из </a:t>
            </a:r>
            <a:r>
              <a:rPr lang="en-US" dirty="0" smtClean="0"/>
              <a:t>n </a:t>
            </a:r>
            <a:r>
              <a:rPr lang="ru-RU" dirty="0" smtClean="0"/>
              <a:t>элементов</a:t>
            </a:r>
            <a:r>
              <a:rPr lang="en-US" dirty="0" smtClean="0"/>
              <a:t> </a:t>
            </a:r>
            <a:r>
              <a:rPr lang="ru-RU" dirty="0" smtClean="0"/>
              <a:t> в каждой комбинации, которые отличаются друг от друга только </a:t>
            </a:r>
            <a:r>
              <a:rPr lang="ru-RU" b="1" u="sng" dirty="0" smtClean="0">
                <a:solidFill>
                  <a:srgbClr val="FF0000"/>
                </a:solidFill>
              </a:rPr>
              <a:t>составом</a:t>
            </a:r>
            <a:r>
              <a:rPr lang="ru-RU" dirty="0" smtClean="0"/>
              <a:t> элементов </a:t>
            </a:r>
            <a:endParaRPr lang="ru-RU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4964" y="1484784"/>
            <a:ext cx="532859" cy="66607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7584" y="249289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Тип комбинаций сочетаний</a:t>
            </a:r>
            <a:endParaRPr lang="en-US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Без повторений                                            С повторениями</a:t>
            </a:r>
            <a:endParaRPr lang="ru-RU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501007"/>
            <a:ext cx="2664296" cy="805787"/>
          </a:xfrm>
          <a:prstGeom prst="rect">
            <a:avLst/>
          </a:prstGeom>
          <a:noFill/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850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4437112"/>
            <a:ext cx="3528392" cy="9233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Когда каждый из</a:t>
            </a:r>
            <a:r>
              <a:rPr lang="en-US" dirty="0" smtClean="0"/>
              <a:t> n</a:t>
            </a:r>
            <a:r>
              <a:rPr lang="ru-RU" dirty="0" smtClean="0"/>
              <a:t> штук элементов используется в комбинации только один раз </a:t>
            </a:r>
            <a:endParaRPr lang="ru-RU" dirty="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3508948"/>
            <a:ext cx="3816424" cy="85615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004048" y="4437112"/>
            <a:ext cx="3528392" cy="9233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Когда каждый элемент</a:t>
            </a:r>
            <a:r>
              <a:rPr lang="en-US" dirty="0" smtClean="0"/>
              <a:t> </a:t>
            </a:r>
            <a:r>
              <a:rPr lang="ru-RU" dirty="0" smtClean="0"/>
              <a:t>в комбинации может использоваться многократно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1370416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Пример.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Из набора, состоящего из 15 красок, надо выбрать 3 краски для окрашивания шкатулки. Сколькими способами можно сделать этот выбор?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3528" y="1772816"/>
            <a:ext cx="8280920" cy="4389120"/>
          </a:xfrm>
          <a:blipFill rotWithShape="1">
            <a:blip r:embed="rId2" cstate="print"/>
            <a:stretch>
              <a:fillRect l="-1252" t="-1250" r="-1546"/>
            </a:stretch>
          </a:blipFill>
        </p:spPr>
        <p:txBody>
          <a:bodyPr/>
          <a:lstStyle/>
          <a:p>
            <a:pPr>
              <a:buNone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6778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1586</TotalTime>
  <Words>1223</Words>
  <Application>Microsoft Office PowerPoint</Application>
  <PresentationFormat>Экран (4:3)</PresentationFormat>
  <Paragraphs>131</Paragraphs>
  <Slides>29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Поток</vt:lpstr>
      <vt:lpstr>Формула</vt:lpstr>
      <vt:lpstr> Элементы комбинаторики. Вероятность события.</vt:lpstr>
      <vt:lpstr>Слайд 2</vt:lpstr>
      <vt:lpstr>Слайд 3</vt:lpstr>
      <vt:lpstr>Слайд 4</vt:lpstr>
      <vt:lpstr>Пример. Учащиеся 2 класса изучают 9 предметов. Сколькими способами можно составить расписание на один день, чтобы в нём было 4 различных предмета?</vt:lpstr>
      <vt:lpstr>Слайд 6</vt:lpstr>
      <vt:lpstr>Пример. Сколькими способами можно расставить 8 участниц финального забега на восьми беговых дорожках?</vt:lpstr>
      <vt:lpstr>Слайд 8</vt:lpstr>
      <vt:lpstr>Пример. Из набора, состоящего из 15 красок, надо выбрать 3 краски для окрашивания шкатулки. Сколькими способами можно сделать этот выбор?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комбинаторики  и теории вероятностей</dc:title>
  <dc:creator>1</dc:creator>
  <cp:lastModifiedBy>Пользователь Windows</cp:lastModifiedBy>
  <cp:revision>89</cp:revision>
  <dcterms:created xsi:type="dcterms:W3CDTF">2015-12-07T18:10:01Z</dcterms:created>
  <dcterms:modified xsi:type="dcterms:W3CDTF">2021-09-15T04:05:36Z</dcterms:modified>
</cp:coreProperties>
</file>