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0" r:id="rId6"/>
    <p:sldId id="271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7" autoAdjust="0"/>
    <p:restoredTop sz="94660"/>
  </p:normalViewPr>
  <p:slideViewPr>
    <p:cSldViewPr>
      <p:cViewPr>
        <p:scale>
          <a:sx n="75" d="100"/>
          <a:sy n="75" d="100"/>
        </p:scale>
        <p:origin x="-11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747-BC0F-42A3-BE61-73516081E9EE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A00B-B4CF-4F35-A218-FF1442EFA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747-BC0F-42A3-BE61-73516081E9EE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A00B-B4CF-4F35-A218-FF1442EFA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747-BC0F-42A3-BE61-73516081E9EE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A00B-B4CF-4F35-A218-FF1442EFA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747-BC0F-42A3-BE61-73516081E9EE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A00B-B4CF-4F35-A218-FF1442EFA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747-BC0F-42A3-BE61-73516081E9EE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A00B-B4CF-4F35-A218-FF1442EFA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747-BC0F-42A3-BE61-73516081E9EE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A00B-B4CF-4F35-A218-FF1442EFA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747-BC0F-42A3-BE61-73516081E9EE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A00B-B4CF-4F35-A218-FF1442EFA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747-BC0F-42A3-BE61-73516081E9EE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A00B-B4CF-4F35-A218-FF1442EFA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747-BC0F-42A3-BE61-73516081E9EE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A00B-B4CF-4F35-A218-FF1442EFA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747-BC0F-42A3-BE61-73516081E9EE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A00B-B4CF-4F35-A218-FF1442EFA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747-BC0F-42A3-BE61-73516081E9EE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A00B-B4CF-4F35-A218-FF1442EFA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3F747-BC0F-42A3-BE61-73516081E9EE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A00B-B4CF-4F35-A218-FF1442EFA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Закон больших чисел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7992888" cy="1752600"/>
          </a:xfrm>
        </p:spPr>
        <p:txBody>
          <a:bodyPr/>
          <a:lstStyle/>
          <a:p>
            <a:r>
              <a:rPr lang="ru-RU" b="1" dirty="0" smtClean="0">
                <a:solidFill>
                  <a:srgbClr val="0000FF"/>
                </a:solidFill>
              </a:rPr>
              <a:t>Вопрос 1: </a:t>
            </a:r>
            <a:r>
              <a:rPr lang="ru-RU" b="1" dirty="0">
                <a:solidFill>
                  <a:srgbClr val="0000FF"/>
                </a:solidFill>
              </a:rPr>
              <a:t>Неравенство Чебышева 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63688" y="620688"/>
            <a:ext cx="60975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ru-RU" sz="3200" b="1" dirty="0">
                <a:solidFill>
                  <a:schemeClr val="folHlink"/>
                </a:solidFill>
                <a:latin typeface="Tahoma" pitchFamily="34" charset="0"/>
              </a:rPr>
              <a:t>Теория вероятностей и</a:t>
            </a:r>
          </a:p>
          <a:p>
            <a:pPr algn="ctr" eaLnBrk="1" hangingPunct="1"/>
            <a:r>
              <a:rPr lang="ru-RU" sz="3200" b="1" dirty="0">
                <a:solidFill>
                  <a:schemeClr val="folHlink"/>
                </a:solidFill>
                <a:latin typeface="Tahoma" pitchFamily="34" charset="0"/>
              </a:rPr>
              <a:t>математическая статистика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385" y="332656"/>
            <a:ext cx="877224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640960" cy="304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3" y="190500"/>
            <a:ext cx="902017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08" y="657264"/>
            <a:ext cx="903649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sz="1900" dirty="0"/>
              <a:t>Сущность доказанной теоремы такова: хотя </a:t>
            </a:r>
            <a:r>
              <a:rPr lang="ru-RU" sz="1900" dirty="0" smtClean="0"/>
              <a:t>отдельные </a:t>
            </a:r>
            <a:r>
              <a:rPr lang="ru-RU" sz="1900" dirty="0"/>
              <a:t>независимые случайные величины могут </a:t>
            </a:r>
            <a:r>
              <a:rPr lang="ru-RU" sz="1900" dirty="0" smtClean="0"/>
              <a:t>принимать </a:t>
            </a:r>
            <a:r>
              <a:rPr lang="ru-RU" sz="1900" dirty="0"/>
              <a:t>значения, далекие от своих математических ожиданий, среднее арифметическое достаточно большого числа </a:t>
            </a:r>
            <a:r>
              <a:rPr lang="ru-RU" sz="1900" dirty="0" smtClean="0"/>
              <a:t>случайных </a:t>
            </a:r>
            <a:r>
              <a:rPr lang="ru-RU" sz="1900" dirty="0"/>
              <a:t>величин с большой вероятностью принимает значе­ния, близкие к определенному постоянному числу, а именно к числу (М (</a:t>
            </a:r>
            <a:r>
              <a:rPr lang="ru-RU" sz="1900" dirty="0" smtClean="0"/>
              <a:t>Х</a:t>
            </a:r>
            <a:r>
              <a:rPr lang="en-US" sz="1900" baseline="-25000" dirty="0" smtClean="0"/>
              <a:t>1</a:t>
            </a:r>
            <a:r>
              <a:rPr lang="ru-RU" sz="1900" dirty="0" smtClean="0"/>
              <a:t>) </a:t>
            </a:r>
            <a:r>
              <a:rPr lang="ru-RU" sz="1900" dirty="0"/>
              <a:t>+</a:t>
            </a:r>
            <a:r>
              <a:rPr lang="ru-RU" sz="1900" i="1" dirty="0"/>
              <a:t> М (Х</a:t>
            </a:r>
            <a:r>
              <a:rPr lang="ru-RU" sz="1900" i="1" baseline="-25000" dirty="0"/>
              <a:t>2</a:t>
            </a:r>
            <a:r>
              <a:rPr lang="ru-RU" sz="1900" i="1" dirty="0"/>
              <a:t>) +... +</a:t>
            </a:r>
            <a:r>
              <a:rPr lang="ru-RU" sz="1900" dirty="0"/>
              <a:t> М</a:t>
            </a:r>
            <a:r>
              <a:rPr lang="ru-RU" sz="1900" i="1" dirty="0"/>
              <a:t> (</a:t>
            </a:r>
            <a:r>
              <a:rPr lang="ru-RU" sz="1900" i="1" dirty="0" smtClean="0"/>
              <a:t>Х</a:t>
            </a:r>
            <a:r>
              <a:rPr lang="en-US" sz="1900" i="1" baseline="-25000" dirty="0" smtClean="0"/>
              <a:t>n</a:t>
            </a:r>
            <a:r>
              <a:rPr lang="ru-RU" sz="1900" i="1" dirty="0" smtClean="0"/>
              <a:t>))/</a:t>
            </a:r>
            <a:r>
              <a:rPr lang="en-US" sz="1900" i="1" dirty="0" smtClean="0"/>
              <a:t>n</a:t>
            </a:r>
            <a:r>
              <a:rPr lang="ru-RU" sz="1900" dirty="0" smtClean="0"/>
              <a:t> </a:t>
            </a:r>
            <a:r>
              <a:rPr lang="ru-RU" sz="1900" dirty="0"/>
              <a:t>(или к числу</a:t>
            </a:r>
            <a:r>
              <a:rPr lang="ru-RU" sz="1900" i="1" dirty="0"/>
              <a:t> а </a:t>
            </a:r>
            <a:r>
              <a:rPr lang="ru-RU" sz="1900" dirty="0"/>
              <a:t>в частном случае). Иными словами, отдельные случайные величины могут иметь значительный разброс, а их среднее арифметическое рассеянно мало.</a:t>
            </a:r>
          </a:p>
          <a:p>
            <a:pPr indent="452438" algn="just"/>
            <a:r>
              <a:rPr lang="ru-RU" sz="1900" dirty="0"/>
              <a:t>Таким образом, нельзя уверенно предсказать, какое возможное значение примет каждая из случайных </a:t>
            </a:r>
            <a:r>
              <a:rPr lang="ru-RU" sz="1900" dirty="0" smtClean="0"/>
              <a:t>величин</a:t>
            </a:r>
            <a:r>
              <a:rPr lang="ru-RU" sz="1900" dirty="0"/>
              <a:t>, но можно предвидеть, какое значение примет их среднее арифметическое.</a:t>
            </a:r>
          </a:p>
          <a:p>
            <a:pPr indent="452438" algn="just"/>
            <a:r>
              <a:rPr lang="ru-RU" sz="1900" dirty="0"/>
              <a:t>Итак,</a:t>
            </a:r>
            <a:r>
              <a:rPr lang="ru-RU" sz="1900" i="1" dirty="0"/>
              <a:t> среднее арифметическое достаточно большого числа независимых случайных величин</a:t>
            </a:r>
            <a:r>
              <a:rPr lang="ru-RU" sz="1900" dirty="0"/>
              <a:t> (дисперсии которых равномерно ограничены)</a:t>
            </a:r>
            <a:r>
              <a:rPr lang="ru-RU" sz="1900" i="1" dirty="0"/>
              <a:t> утрачивает характер случайной величины.</a:t>
            </a:r>
            <a:r>
              <a:rPr lang="ru-RU" sz="1900" dirty="0"/>
              <a:t> Объясняется это тем, что отклонения каждой из величин от своих математических ожиданий могут быть как положительными, так и отрицательными, а в среднем арифметическом они взаимно погашаются.</a:t>
            </a:r>
          </a:p>
          <a:p>
            <a:pPr indent="452438" algn="just"/>
            <a:r>
              <a:rPr lang="ru-RU" sz="1900" dirty="0"/>
              <a:t>Теорема Чебышева справедлива не только для </a:t>
            </a:r>
            <a:r>
              <a:rPr lang="ru-RU" sz="1900" dirty="0" smtClean="0"/>
              <a:t>дискретных</a:t>
            </a:r>
            <a:r>
              <a:rPr lang="ru-RU" sz="1900" dirty="0"/>
              <a:t>, но и для непрерывных случайных величин; </a:t>
            </a:r>
            <a:r>
              <a:rPr lang="ru-RU" sz="1900" dirty="0" smtClean="0"/>
              <a:t>она</a:t>
            </a:r>
            <a:r>
              <a:rPr lang="en-US" sz="1900" dirty="0" smtClean="0"/>
              <a:t> </a:t>
            </a:r>
            <a:r>
              <a:rPr lang="ru-RU" sz="1900" dirty="0" smtClean="0"/>
              <a:t>является </a:t>
            </a:r>
            <a:r>
              <a:rPr lang="ru-RU" sz="1900" dirty="0"/>
              <a:t>ярким примером, подтверждающим </a:t>
            </a:r>
            <a:r>
              <a:rPr lang="ru-RU" sz="1900" dirty="0" smtClean="0"/>
              <a:t>справедливость </a:t>
            </a:r>
            <a:r>
              <a:rPr lang="ru-RU" sz="1900" dirty="0"/>
              <a:t>учения диалектического материализма о связи между случайностью и необходимостью.</a:t>
            </a:r>
          </a:p>
          <a:p>
            <a:endParaRPr lang="ru-RU" sz="19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1663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Сущность теоремы Чебышева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dirty="0"/>
              <a:t>Приведем примеры применения теоремы Чебышева к решению практических задач.</a:t>
            </a:r>
          </a:p>
          <a:p>
            <a:pPr indent="449263" algn="just"/>
            <a:r>
              <a:rPr lang="ru-RU" dirty="0"/>
              <a:t>Обычно для измерения некоторой физической величины производят несколько измерений и их среднее </a:t>
            </a:r>
            <a:r>
              <a:rPr lang="ru-RU" dirty="0" smtClean="0"/>
              <a:t>арифметическое </a:t>
            </a:r>
            <a:r>
              <a:rPr lang="ru-RU" dirty="0"/>
              <a:t>принимают в качестве искомого размера. При каких условиях этот способ измерения можно считать правильным? Ответ на этот вопрос дает теорема </a:t>
            </a:r>
            <a:r>
              <a:rPr lang="ru-RU" dirty="0" smtClean="0"/>
              <a:t>Чебышева </a:t>
            </a:r>
            <a:r>
              <a:rPr lang="ru-RU" dirty="0"/>
              <a:t>(ее частный случай).</a:t>
            </a:r>
          </a:p>
          <a:p>
            <a:pPr indent="449263" algn="just"/>
            <a:r>
              <a:rPr lang="ru-RU" dirty="0"/>
              <a:t>Действительно, рассмотрим результаты каждого из­мерения как случайные величины 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, Х</a:t>
            </a:r>
            <a:r>
              <a:rPr lang="ru-RU" baseline="-25000" dirty="0"/>
              <a:t>2</a:t>
            </a:r>
            <a:r>
              <a:rPr lang="ru-RU" dirty="0"/>
              <a:t>, ..Х</a:t>
            </a:r>
            <a:r>
              <a:rPr lang="en-US" baseline="-25000" dirty="0"/>
              <a:t>n</a:t>
            </a:r>
            <a:r>
              <a:rPr lang="ru-RU" dirty="0"/>
              <a:t>. К этим величинам можно применить теорему Чебышева» если: 1) они попарно независимы, 2) имеют одно и то же </a:t>
            </a:r>
            <a:r>
              <a:rPr lang="ru-RU" dirty="0" smtClean="0"/>
              <a:t>математическое </a:t>
            </a:r>
            <a:r>
              <a:rPr lang="ru-RU" dirty="0"/>
              <a:t>ожидание, 3) дисперсии их равномерно </a:t>
            </a:r>
            <a:r>
              <a:rPr lang="ru-RU" dirty="0" smtClean="0"/>
              <a:t>ограничены</a:t>
            </a:r>
            <a:r>
              <a:rPr lang="ru-RU" dirty="0"/>
              <a:t>.</a:t>
            </a:r>
          </a:p>
          <a:p>
            <a:pPr indent="449263" algn="just"/>
            <a:r>
              <a:rPr lang="ru-RU" dirty="0"/>
              <a:t>Первое требование выполняется, если результат </a:t>
            </a:r>
            <a:r>
              <a:rPr lang="ru-RU" dirty="0" smtClean="0"/>
              <a:t>каждого </a:t>
            </a:r>
            <a:r>
              <a:rPr lang="ru-RU" dirty="0"/>
              <a:t>измерения не зависит от результатов остальных. Второе требование выполняется, если измерения </a:t>
            </a:r>
            <a:r>
              <a:rPr lang="ru-RU" dirty="0" smtClean="0"/>
              <a:t>произведены </a:t>
            </a:r>
            <a:r>
              <a:rPr lang="ru-RU" dirty="0"/>
              <a:t>без систематических (одного знака) ошибок. В этом случае математические ожидания всех случайных величин одинаковы и равны истинному размеру</a:t>
            </a:r>
            <a:r>
              <a:rPr lang="ru-RU" i="1" dirty="0"/>
              <a:t> а.</a:t>
            </a:r>
            <a:r>
              <a:rPr lang="ru-RU" dirty="0"/>
              <a:t> Третье </a:t>
            </a:r>
            <a:r>
              <a:rPr lang="ru-RU" dirty="0" smtClean="0"/>
              <a:t>требование </a:t>
            </a:r>
            <a:r>
              <a:rPr lang="ru-RU" dirty="0"/>
              <a:t>выполняется, если прибор обеспечивает </a:t>
            </a:r>
            <a:r>
              <a:rPr lang="ru-RU" dirty="0" smtClean="0"/>
              <a:t>определенную </a:t>
            </a:r>
            <a:r>
              <a:rPr lang="ru-RU" dirty="0"/>
              <a:t>точность измерений. Хотя при этом результаты отдельных измерений различны, но рассеяние их </a:t>
            </a:r>
            <a:r>
              <a:rPr lang="ru-RU" dirty="0" smtClean="0"/>
              <a:t>ограничено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58847"/>
            <a:ext cx="864096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/>
            <a:r>
              <a:rPr lang="ru-RU" dirty="0"/>
              <a:t>Если все указанные </a:t>
            </a:r>
            <a:r>
              <a:rPr lang="ru-RU" dirty="0" smtClean="0"/>
              <a:t>требования выполнены, мы вправе применить к результатам измерений теорему Чебышева: при достаточно большом </a:t>
            </a:r>
            <a:r>
              <a:rPr lang="en-US" dirty="0" smtClean="0"/>
              <a:t>n</a:t>
            </a:r>
            <a:r>
              <a:rPr lang="ru-RU" dirty="0" smtClean="0"/>
              <a:t> вероятность неравенства</a:t>
            </a:r>
          </a:p>
          <a:p>
            <a:pPr indent="449263"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как угодно близка к единице. Другими словами, при достаточно большом числе измерений почти достоверно, что их среднее арифметическое как угодно мало отличается от истинного значения измеряемой величины.</a:t>
            </a:r>
          </a:p>
          <a:p>
            <a:pPr indent="449263" algn="just"/>
            <a:r>
              <a:rPr lang="ru-RU" dirty="0" smtClean="0"/>
              <a:t>Итак, теорема Чебышева указывает условия, при которых описанный способ измерения может быть применен. Однако ошибочно думать, что, увеличивая число измерений, можно достичь сколь угодно большой точности. Дело в том, что сам прибор дает показания лишь с точностью ±</a:t>
            </a:r>
            <a:r>
              <a:rPr lang="el-GR" dirty="0" smtClean="0"/>
              <a:t>α</a:t>
            </a:r>
            <a:r>
              <a:rPr lang="ru-RU" dirty="0" smtClean="0"/>
              <a:t>; поэтому каждый из результатов измерений, а следовательно, и их среднее арифметическое будут получены лишь с точностью, не превышающей точности прибора.</a:t>
            </a:r>
            <a:endParaRPr lang="en-US" dirty="0" smtClean="0"/>
          </a:p>
          <a:p>
            <a:pPr indent="449263" algn="just"/>
            <a:r>
              <a:rPr lang="ru-RU" dirty="0"/>
              <a:t>На теореме Чебышева основан широко применяемый в статистике выборочный метод, суть которого состоит в том, что по сравнительно небольшой случайной выборке судят о всей совокупности (генеральной совокупности) исследуемых объектов. Например, о качестве кипы хлопка заключают по небольшому пучку, состоящему из волокон, наудачу отобранных из разных мест кипы. Хотя число волокон в пучке значительно меньше, чем в кипе, сам пучок содержит достаточно большое количество волокон, исчисляемое сотнями.</a:t>
            </a:r>
          </a:p>
          <a:p>
            <a:pPr indent="449263" algn="just"/>
            <a:r>
              <a:rPr lang="ru-RU" dirty="0"/>
              <a:t>В качестве другого примера можно указать на </a:t>
            </a:r>
            <a:r>
              <a:rPr lang="ru-RU" dirty="0" smtClean="0"/>
              <a:t>определение </a:t>
            </a:r>
            <a:r>
              <a:rPr lang="ru-RU" dirty="0"/>
              <a:t>качества зерна по небольшой его пробе. И в этом случае число наудачу отобранных зерен мало </a:t>
            </a:r>
            <a:r>
              <a:rPr lang="ru-RU" dirty="0" smtClean="0"/>
              <a:t>сравнительно </a:t>
            </a:r>
            <a:r>
              <a:rPr lang="ru-RU" dirty="0"/>
              <a:t>со всей массой зерна, но само по себе оно </a:t>
            </a:r>
            <a:r>
              <a:rPr lang="ru-RU" dirty="0" smtClean="0"/>
              <a:t>достаточно </a:t>
            </a:r>
            <a:r>
              <a:rPr lang="ru-RU" dirty="0"/>
              <a:t>велико.</a:t>
            </a:r>
          </a:p>
          <a:p>
            <a:pPr indent="449263" algn="just"/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3" y="622043"/>
            <a:ext cx="2808311" cy="86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1043608" y="116632"/>
            <a:ext cx="6299200" cy="6192688"/>
            <a:chOff x="179512" y="116632"/>
            <a:chExt cx="6299200" cy="6192688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116632"/>
              <a:ext cx="6299200" cy="153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323528" y="1700808"/>
              <a:ext cx="59766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200" b="1" dirty="0" smtClean="0">
                  <a:latin typeface="Times New Roman" pitchFamily="18" charset="0"/>
                  <a:cs typeface="Times New Roman" pitchFamily="18" charset="0"/>
                </a:rPr>
                <a:t>Решение</a:t>
              </a:r>
              <a:r>
                <a:rPr lang="ru-RU" sz="1200" dirty="0" smtClean="0">
                  <a:latin typeface="Times New Roman" pitchFamily="18" charset="0"/>
                  <a:cs typeface="Times New Roman" pitchFamily="18" charset="0"/>
                </a:rPr>
                <a:t>. Для того чтобы к последовательности случайных величин была применима теорема Чебышева, достаточно, чтобы эти величины были попарно независимы, имели конечные математические ожидания и равномерно ограниченные дисперсии. Поскольку случайные величины независимы, они попарно независимы, то есть первое требование выполняется. </a:t>
              </a:r>
              <a:endParaRPr lang="en-US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r>
                <a:rPr lang="ru-RU" sz="1200" dirty="0" smtClean="0">
                  <a:latin typeface="Times New Roman" pitchFamily="18" charset="0"/>
                  <a:cs typeface="Times New Roman" pitchFamily="18" charset="0"/>
                </a:rPr>
                <a:t>Проверим, выполняется ли требование конечности математического ожидания:</a:t>
              </a:r>
              <a:endParaRPr lang="ru-RU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519" y="2996951"/>
              <a:ext cx="6019091" cy="3312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55576" y="260648"/>
            <a:ext cx="7200800" cy="6408712"/>
            <a:chOff x="251520" y="188640"/>
            <a:chExt cx="6203950" cy="5774928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88640"/>
              <a:ext cx="6203950" cy="114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1340768"/>
              <a:ext cx="5588000" cy="462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6632"/>
            <a:ext cx="8496944" cy="619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Задача.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Случайная величина X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принимает значения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0,5  )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ln1, 2  ) с одинаковыми вероятностями. Можно ли к последовательности X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применить закон больших чисел?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indent="449263"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Решение.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того чтобы к последовательности случайных величин была применима теорема Чебышева, достаточно, чтобы эти величины были попарно независимы, имели конечные математические ожидания и равномерно ограниченные дисперсии. Поскольку случайные величины независимы, они попарно независимы, то есть первое требование выполняется.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indent="449263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Проверим, выполняется ли требование конечности математического ожидания: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t="4231"/>
          <a:stretch>
            <a:fillRect/>
          </a:stretch>
        </p:blipFill>
        <p:spPr bwMode="auto">
          <a:xfrm>
            <a:off x="220434" y="2996952"/>
            <a:ext cx="888807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just"/>
            <a:r>
              <a:rPr lang="ru-RU" dirty="0"/>
              <a:t>Неравенство Чебышева справедливо для дискретных и непрерывных случайных величин. Для простоты ограничимся доказательством этого неравенства для дискретных величин.</a:t>
            </a:r>
          </a:p>
          <a:p>
            <a:pPr indent="450850" algn="just"/>
            <a:r>
              <a:rPr lang="ru-RU" dirty="0"/>
              <a:t>Рассмотрим дискретную случайную величину </a:t>
            </a:r>
            <a:r>
              <a:rPr lang="en-US" i="1" dirty="0"/>
              <a:t>X</a:t>
            </a:r>
            <a:r>
              <a:rPr lang="ru-RU" i="1" dirty="0"/>
              <a:t>, </a:t>
            </a:r>
            <a:r>
              <a:rPr lang="ru-RU" dirty="0"/>
              <a:t>заданную таблицей распределения:</a:t>
            </a:r>
          </a:p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771800" y="1628800"/>
          <a:ext cx="3384375" cy="864096"/>
        </p:xfrm>
        <a:graphic>
          <a:graphicData uri="http://schemas.openxmlformats.org/drawingml/2006/table">
            <a:tbl>
              <a:tblPr/>
              <a:tblGrid>
                <a:gridCol w="676875"/>
                <a:gridCol w="676875"/>
                <a:gridCol w="676875"/>
                <a:gridCol w="676875"/>
                <a:gridCol w="676875"/>
              </a:tblGrid>
              <a:tr h="418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800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800" baseline="-25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800" i="1" baseline="-2500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5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aseline="-25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aseline="-25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i="1" baseline="-25000" dirty="0" err="1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2348880"/>
            <a:ext cx="8784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3538" algn="just"/>
            <a:r>
              <a:rPr lang="ru-RU" dirty="0"/>
              <a:t>Поставим перед собой задачу оценить вероятность того, что отклонение случайной величины от ее математического ожидания не превышает по абсолютной величине положительного числа </a:t>
            </a:r>
            <a:r>
              <a:rPr lang="el-GR" i="1" dirty="0" smtClean="0"/>
              <a:t>ε </a:t>
            </a:r>
            <a:r>
              <a:rPr lang="ru-RU" dirty="0" smtClean="0"/>
              <a:t>. </a:t>
            </a:r>
            <a:r>
              <a:rPr lang="ru-RU" dirty="0"/>
              <a:t>Если </a:t>
            </a:r>
            <a:r>
              <a:rPr lang="el-GR" i="1" dirty="0" smtClean="0"/>
              <a:t>ε</a:t>
            </a:r>
            <a:r>
              <a:rPr lang="ru-RU" dirty="0" smtClean="0"/>
              <a:t> </a:t>
            </a:r>
            <a:r>
              <a:rPr lang="ru-RU" dirty="0"/>
              <a:t>достаточно мало, то мы оценим, таким образом, вероятность того, что </a:t>
            </a:r>
            <a:r>
              <a:rPr lang="en-US" i="1" dirty="0"/>
              <a:t>X </a:t>
            </a:r>
            <a:r>
              <a:rPr lang="ru-RU" dirty="0"/>
              <a:t>примет значения, достаточно близкие к своему математическому ожиданию. П. Л. Чебышев доказал неравенство, позволяющее дать интересующую нас оценку.</a:t>
            </a:r>
          </a:p>
          <a:p>
            <a:pPr indent="363538" algn="just"/>
            <a:r>
              <a:rPr lang="ru-RU" b="1" dirty="0">
                <a:solidFill>
                  <a:srgbClr val="0000FF"/>
                </a:solidFill>
              </a:rPr>
              <a:t>Неравенство Чебышева. </a:t>
            </a:r>
            <a:r>
              <a:rPr lang="ru-RU" i="1" dirty="0"/>
              <a:t>Вероятность того, что отклонение случайной величины </a:t>
            </a:r>
            <a:r>
              <a:rPr lang="en-US" i="1" dirty="0"/>
              <a:t>X</a:t>
            </a:r>
            <a:r>
              <a:rPr lang="ru-RU" i="1" dirty="0"/>
              <a:t> от ее математического ожидания по абсолютной величине меньше положительного числа </a:t>
            </a:r>
            <a:r>
              <a:rPr lang="el-GR" i="1" dirty="0" smtClean="0"/>
              <a:t>ε </a:t>
            </a:r>
            <a:r>
              <a:rPr lang="ru-RU" i="1" dirty="0" smtClean="0"/>
              <a:t>, </a:t>
            </a:r>
            <a:r>
              <a:rPr lang="ru-RU" i="1" dirty="0"/>
              <a:t>не меньше, чем </a:t>
            </a:r>
            <a:r>
              <a:rPr lang="ru-RU" dirty="0"/>
              <a:t>1</a:t>
            </a:r>
            <a:r>
              <a:rPr lang="ru-RU" i="1" dirty="0"/>
              <a:t>—</a:t>
            </a:r>
            <a:r>
              <a:rPr lang="en-US" i="1" dirty="0"/>
              <a:t>D 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/>
              <a:t>)</a:t>
            </a:r>
            <a:r>
              <a:rPr lang="ru-RU" i="1" dirty="0"/>
              <a:t>/</a:t>
            </a:r>
            <a:r>
              <a:rPr lang="en-US" i="1" dirty="0"/>
              <a:t> </a:t>
            </a:r>
            <a:r>
              <a:rPr lang="el-GR" i="1" dirty="0" smtClean="0"/>
              <a:t>ε </a:t>
            </a:r>
            <a:r>
              <a:rPr lang="ru-RU" baseline="30000" dirty="0" smtClean="0"/>
              <a:t>2</a:t>
            </a:r>
            <a:r>
              <a:rPr lang="ru-RU" i="1" dirty="0" smtClean="0"/>
              <a:t>:</a:t>
            </a:r>
          </a:p>
          <a:p>
            <a:pPr algn="ctr"/>
            <a:r>
              <a:rPr lang="ru-RU" i="1" dirty="0"/>
              <a:t>Р</a:t>
            </a:r>
            <a:r>
              <a:rPr lang="ru-RU" dirty="0"/>
              <a:t>(</a:t>
            </a:r>
            <a:r>
              <a:rPr lang="ru-RU" i="1" dirty="0"/>
              <a:t>|Х —М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/>
              <a:t>)</a:t>
            </a:r>
            <a:r>
              <a:rPr lang="ru-RU" i="1" dirty="0"/>
              <a:t>|&lt;</a:t>
            </a:r>
            <a:r>
              <a:rPr lang="en-US" i="1" dirty="0"/>
              <a:t> </a:t>
            </a:r>
            <a:r>
              <a:rPr lang="el-GR" i="1" dirty="0" smtClean="0"/>
              <a:t>ε</a:t>
            </a:r>
            <a:r>
              <a:rPr lang="en-US" i="1" dirty="0" smtClean="0"/>
              <a:t> </a:t>
            </a:r>
            <a:r>
              <a:rPr lang="ru-RU" dirty="0" smtClean="0"/>
              <a:t>)≥</a:t>
            </a:r>
            <a:r>
              <a:rPr lang="en-US" i="1" dirty="0" smtClean="0"/>
              <a:t>  </a:t>
            </a:r>
            <a:r>
              <a:rPr lang="ru-RU" dirty="0"/>
              <a:t>1</a:t>
            </a:r>
            <a:r>
              <a:rPr lang="ru-RU" i="1" dirty="0"/>
              <a:t>—</a:t>
            </a:r>
            <a:r>
              <a:rPr lang="en-US" i="1" dirty="0"/>
              <a:t>D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</a:t>
            </a:r>
            <a:r>
              <a:rPr lang="ru-RU" i="1" dirty="0"/>
              <a:t>/</a:t>
            </a:r>
            <a:r>
              <a:rPr lang="en-US" i="1" dirty="0"/>
              <a:t> </a:t>
            </a:r>
            <a:r>
              <a:rPr lang="el-GR" i="1" dirty="0" smtClean="0"/>
              <a:t>ε </a:t>
            </a:r>
            <a:r>
              <a:rPr lang="ru-RU" baseline="30000" dirty="0" smtClean="0"/>
              <a:t>2</a:t>
            </a:r>
            <a:r>
              <a:rPr lang="ru-RU" i="1" dirty="0"/>
              <a:t>.</a:t>
            </a:r>
            <a:endParaRPr lang="ru-RU" dirty="0"/>
          </a:p>
          <a:p>
            <a:r>
              <a:rPr lang="ru-RU" b="1" dirty="0">
                <a:solidFill>
                  <a:srgbClr val="0000FF"/>
                </a:solidFill>
              </a:rPr>
              <a:t>Доказательство</a:t>
            </a:r>
            <a:r>
              <a:rPr lang="ru-RU" dirty="0"/>
              <a:t>. Так как события, состоящие в осуществлении неравенств </a:t>
            </a:r>
            <a:r>
              <a:rPr lang="ru-RU" i="1" dirty="0"/>
              <a:t>|Х—М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 smtClean="0"/>
              <a:t>)</a:t>
            </a:r>
            <a:r>
              <a:rPr lang="ru-RU" i="1" dirty="0" smtClean="0"/>
              <a:t>|</a:t>
            </a:r>
            <a:r>
              <a:rPr lang="ru-RU" dirty="0" smtClean="0"/>
              <a:t> &lt;</a:t>
            </a:r>
            <a:r>
              <a:rPr lang="el-GR" i="1" dirty="0" smtClean="0"/>
              <a:t>ε</a:t>
            </a:r>
            <a:r>
              <a:rPr lang="ru-RU" dirty="0" smtClean="0"/>
              <a:t> и</a:t>
            </a:r>
            <a:r>
              <a:rPr lang="en-US" i="1" dirty="0" smtClean="0"/>
              <a:t> </a:t>
            </a:r>
            <a:r>
              <a:rPr lang="ru-RU" i="1" dirty="0"/>
              <a:t>|Х—М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 smtClean="0"/>
              <a:t>)</a:t>
            </a:r>
            <a:r>
              <a:rPr lang="ru-RU" i="1" dirty="0" smtClean="0"/>
              <a:t>|</a:t>
            </a:r>
            <a:r>
              <a:rPr lang="ru-RU" dirty="0" smtClean="0"/>
              <a:t> ≥</a:t>
            </a:r>
            <a:r>
              <a:rPr lang="el-GR" i="1" dirty="0" smtClean="0"/>
              <a:t>ε</a:t>
            </a:r>
            <a:r>
              <a:rPr lang="ru-RU" i="1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противоположны, то сумма их вероятностей равна единице, т. е.</a:t>
            </a:r>
          </a:p>
          <a:p>
            <a:pPr algn="ctr"/>
            <a:r>
              <a:rPr lang="ru-RU" i="1" dirty="0"/>
              <a:t>Р</a:t>
            </a:r>
            <a:r>
              <a:rPr lang="ru-RU" dirty="0"/>
              <a:t>(</a:t>
            </a:r>
            <a:r>
              <a:rPr lang="ru-RU" i="1" dirty="0"/>
              <a:t>|Х —М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/>
              <a:t>)</a:t>
            </a:r>
            <a:r>
              <a:rPr lang="ru-RU" i="1" dirty="0"/>
              <a:t>|&lt;</a:t>
            </a:r>
            <a:r>
              <a:rPr lang="en-US" i="1" dirty="0"/>
              <a:t> </a:t>
            </a:r>
            <a:r>
              <a:rPr lang="el-GR" i="1" dirty="0" smtClean="0"/>
              <a:t>ε</a:t>
            </a:r>
            <a:r>
              <a:rPr lang="en-US" i="1" dirty="0" smtClean="0"/>
              <a:t> </a:t>
            </a:r>
            <a:r>
              <a:rPr lang="ru-RU" dirty="0"/>
              <a:t>)</a:t>
            </a:r>
            <a:r>
              <a:rPr lang="ru-RU" i="1" dirty="0"/>
              <a:t>+ Р</a:t>
            </a:r>
            <a:r>
              <a:rPr lang="ru-RU" dirty="0"/>
              <a:t>(</a:t>
            </a:r>
            <a:r>
              <a:rPr lang="ru-RU" i="1" dirty="0"/>
              <a:t>|Х —М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 smtClean="0"/>
              <a:t>)</a:t>
            </a:r>
            <a:r>
              <a:rPr lang="ru-RU" i="1" dirty="0" smtClean="0"/>
              <a:t>|</a:t>
            </a:r>
            <a:r>
              <a:rPr lang="ru-RU" dirty="0" smtClean="0"/>
              <a:t> ≥</a:t>
            </a:r>
            <a:r>
              <a:rPr lang="el-GR" i="1" dirty="0" smtClean="0"/>
              <a:t>ε</a:t>
            </a:r>
            <a:r>
              <a:rPr lang="ru-RU" dirty="0" smtClean="0"/>
              <a:t>)</a:t>
            </a:r>
            <a:r>
              <a:rPr lang="ru-RU" i="1" dirty="0" smtClean="0"/>
              <a:t>= </a:t>
            </a:r>
            <a:r>
              <a:rPr lang="ru-RU" dirty="0"/>
              <a:t>1</a:t>
            </a:r>
            <a:r>
              <a:rPr lang="ru-RU" i="1" dirty="0"/>
              <a:t>.</a:t>
            </a:r>
            <a:endParaRPr lang="ru-RU" dirty="0"/>
          </a:p>
          <a:p>
            <a:r>
              <a:rPr lang="ru-RU" dirty="0"/>
              <a:t>Отсюда интересующая нас вероятность</a:t>
            </a:r>
          </a:p>
          <a:p>
            <a:pPr algn="ctr"/>
            <a:r>
              <a:rPr lang="ru-RU" i="1" dirty="0"/>
              <a:t>Р</a:t>
            </a:r>
            <a:r>
              <a:rPr lang="ru-RU" dirty="0"/>
              <a:t>(</a:t>
            </a:r>
            <a:r>
              <a:rPr lang="ru-RU" i="1" dirty="0"/>
              <a:t>|Х —М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/>
              <a:t>)</a:t>
            </a:r>
            <a:r>
              <a:rPr lang="ru-RU" i="1" dirty="0"/>
              <a:t>|&lt;</a:t>
            </a:r>
            <a:r>
              <a:rPr lang="en-US" i="1" dirty="0"/>
              <a:t> </a:t>
            </a:r>
            <a:r>
              <a:rPr lang="el-GR" i="1" dirty="0" smtClean="0"/>
              <a:t>ε</a:t>
            </a:r>
            <a:r>
              <a:rPr lang="en-US" i="1" dirty="0" smtClean="0"/>
              <a:t> </a:t>
            </a:r>
            <a:r>
              <a:rPr lang="ru-RU" dirty="0"/>
              <a:t>)</a:t>
            </a:r>
            <a:r>
              <a:rPr lang="ru-RU" i="1" dirty="0"/>
              <a:t>=</a:t>
            </a:r>
            <a:r>
              <a:rPr lang="ru-RU" dirty="0"/>
              <a:t>1</a:t>
            </a:r>
            <a:r>
              <a:rPr lang="ru-RU" i="1" dirty="0"/>
              <a:t>- Р</a:t>
            </a:r>
            <a:r>
              <a:rPr lang="ru-RU" dirty="0"/>
              <a:t>(</a:t>
            </a:r>
            <a:r>
              <a:rPr lang="ru-RU" i="1" dirty="0"/>
              <a:t>|Х —М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 smtClean="0"/>
              <a:t>)</a:t>
            </a:r>
            <a:r>
              <a:rPr lang="ru-RU" i="1" dirty="0" smtClean="0"/>
              <a:t>|</a:t>
            </a:r>
            <a:r>
              <a:rPr lang="ru-RU" dirty="0" smtClean="0"/>
              <a:t> ≥</a:t>
            </a:r>
            <a:r>
              <a:rPr lang="el-GR" i="1" dirty="0" smtClean="0"/>
              <a:t>ε</a:t>
            </a:r>
            <a:r>
              <a:rPr lang="ru-RU" dirty="0" smtClean="0"/>
              <a:t>)</a:t>
            </a:r>
            <a:r>
              <a:rPr lang="ru-RU" i="1" dirty="0" smtClean="0"/>
              <a:t>.  </a:t>
            </a:r>
            <a:r>
              <a:rPr lang="ru-RU" dirty="0" smtClean="0"/>
              <a:t>   (1)</a:t>
            </a:r>
            <a:endParaRPr lang="ru-RU" dirty="0"/>
          </a:p>
          <a:p>
            <a:pPr indent="363538" algn="just"/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ФУНКЦИЯ РАСПРЕДЕЛЕНИЯ ВЕРОЯТНОСТЕЙ СЛУЧАЙНОЙ ВЕЛИЧИНЫ</a:t>
            </a:r>
          </a:p>
          <a:p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8" y="548680"/>
            <a:ext cx="9036496" cy="672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>
              <a:spcAft>
                <a:spcPts val="600"/>
              </a:spcAft>
            </a:pPr>
            <a:r>
              <a:rPr lang="ru-RU" dirty="0"/>
              <a:t>Р</a:t>
            </a:r>
            <a:r>
              <a:rPr lang="ru-RU" dirty="0" smtClean="0"/>
              <a:t>ассмотрим </a:t>
            </a:r>
            <a:r>
              <a:rPr lang="ru-RU" dirty="0"/>
              <a:t>случайную величину X, возможные значения которой сплошь заполняют интервал (</a:t>
            </a:r>
            <a:r>
              <a:rPr lang="en-US" i="1" dirty="0"/>
              <a:t>a</a:t>
            </a:r>
            <a:r>
              <a:rPr lang="ru-RU" i="1" dirty="0"/>
              <a:t>, </a:t>
            </a:r>
            <a:r>
              <a:rPr lang="en-US" dirty="0"/>
              <a:t>b</a:t>
            </a:r>
            <a:r>
              <a:rPr lang="ru-RU" dirty="0"/>
              <a:t>). Можно ли составить перечень всех возможных значений X</a:t>
            </a:r>
            <a:r>
              <a:rPr lang="ru-RU" dirty="0" smtClean="0"/>
              <a:t>? </a:t>
            </a:r>
            <a:r>
              <a:rPr lang="ru-RU" dirty="0"/>
              <a:t>Очевидно, что этого сделать нельзя. Этот пример указывает на целесообразность дать общий </a:t>
            </a:r>
            <a:r>
              <a:rPr lang="ru-RU" dirty="0" smtClean="0"/>
              <a:t>способ </a:t>
            </a:r>
            <a:r>
              <a:rPr lang="ru-RU" dirty="0"/>
              <a:t>задания любых типов случайных величин, С этой целью и вводят функции распределения вероятностей случайной величины.</a:t>
            </a:r>
          </a:p>
          <a:p>
            <a:pPr indent="449263" algn="just">
              <a:spcAft>
                <a:spcPts val="600"/>
              </a:spcAft>
            </a:pPr>
            <a:r>
              <a:rPr lang="ru-RU" dirty="0"/>
              <a:t>Пусть </a:t>
            </a:r>
            <a:r>
              <a:rPr lang="ru-RU" i="1" dirty="0" err="1"/>
              <a:t>х</a:t>
            </a:r>
            <a:r>
              <a:rPr lang="ru-RU" dirty="0"/>
              <a:t>—действительное число. Вероятность события, состоящего в том, что X примет значение, меньшее </a:t>
            </a:r>
            <a:r>
              <a:rPr lang="ru-RU" dirty="0" err="1"/>
              <a:t>х</a:t>
            </a:r>
            <a:r>
              <a:rPr lang="ru-RU" dirty="0"/>
              <a:t>, т. е. вероятность события</a:t>
            </a:r>
            <a:r>
              <a:rPr lang="ru-RU" i="1" dirty="0"/>
              <a:t> X</a:t>
            </a:r>
            <a:r>
              <a:rPr lang="ru-RU" dirty="0"/>
              <a:t> &lt; </a:t>
            </a:r>
            <a:r>
              <a:rPr lang="ru-RU" i="1" dirty="0" err="1"/>
              <a:t>х</a:t>
            </a:r>
            <a:r>
              <a:rPr lang="ru-RU" dirty="0"/>
              <a:t>, обозначим через</a:t>
            </a:r>
            <a:r>
              <a:rPr lang="ru-RU" i="1" dirty="0"/>
              <a:t> </a:t>
            </a:r>
            <a:r>
              <a:rPr lang="en-US" i="1" dirty="0"/>
              <a:t>F</a:t>
            </a:r>
            <a:r>
              <a:rPr lang="ru-RU" dirty="0"/>
              <a:t> (</a:t>
            </a:r>
            <a:r>
              <a:rPr lang="ru-RU" i="1" dirty="0" err="1"/>
              <a:t>х</a:t>
            </a:r>
            <a:r>
              <a:rPr lang="ru-RU" dirty="0"/>
              <a:t>). Разу­меется, если</a:t>
            </a:r>
            <a:r>
              <a:rPr lang="ru-RU" i="1" dirty="0"/>
              <a:t> </a:t>
            </a:r>
            <a:r>
              <a:rPr lang="ru-RU" i="1" dirty="0" err="1"/>
              <a:t>х</a:t>
            </a:r>
            <a:r>
              <a:rPr lang="ru-RU" dirty="0"/>
              <a:t> изменяется, то, вообще говоря, изменяется и</a:t>
            </a:r>
            <a:r>
              <a:rPr lang="ru-RU" i="1" dirty="0"/>
              <a:t> </a:t>
            </a:r>
            <a:r>
              <a:rPr lang="en-US" i="1" dirty="0"/>
              <a:t>F(x),</a:t>
            </a:r>
            <a:r>
              <a:rPr lang="en-US" dirty="0"/>
              <a:t> </a:t>
            </a:r>
            <a:r>
              <a:rPr lang="ru-RU" dirty="0"/>
              <a:t>т. е. </a:t>
            </a:r>
            <a:r>
              <a:rPr lang="en-US" dirty="0"/>
              <a:t>F</a:t>
            </a:r>
            <a:r>
              <a:rPr lang="ru-RU" dirty="0"/>
              <a:t>(</a:t>
            </a:r>
            <a:r>
              <a:rPr lang="ru-RU" i="1" dirty="0" err="1"/>
              <a:t>х</a:t>
            </a:r>
            <a:r>
              <a:rPr lang="ru-RU" dirty="0"/>
              <a:t>) - функция от</a:t>
            </a:r>
            <a:r>
              <a:rPr lang="en-US" i="1" dirty="0"/>
              <a:t> х</a:t>
            </a:r>
            <a:r>
              <a:rPr lang="ru-RU" dirty="0"/>
              <a:t>.</a:t>
            </a:r>
          </a:p>
          <a:p>
            <a:pPr indent="449263" algn="just">
              <a:spcAft>
                <a:spcPts val="600"/>
              </a:spcAft>
            </a:pPr>
            <a:r>
              <a:rPr lang="ru-RU" i="1" dirty="0"/>
              <a:t>Функцией распределения</a:t>
            </a:r>
            <a:r>
              <a:rPr lang="ru-RU" dirty="0"/>
              <a:t> называют функцию</a:t>
            </a:r>
            <a:r>
              <a:rPr lang="ru-RU" i="1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ru-RU" i="1" dirty="0"/>
              <a:t>(</a:t>
            </a:r>
            <a:r>
              <a:rPr lang="ru-RU" i="1" dirty="0" err="1"/>
              <a:t>х</a:t>
            </a:r>
            <a:r>
              <a:rPr lang="ru-RU" dirty="0"/>
              <a:t>), </a:t>
            </a:r>
            <a:r>
              <a:rPr lang="ru-RU" dirty="0" smtClean="0"/>
              <a:t>определяющую </a:t>
            </a:r>
            <a:r>
              <a:rPr lang="ru-RU" dirty="0"/>
              <a:t>вероятность того, что случайная величина X в результате испытания примет значение, меньшее</a:t>
            </a:r>
            <a:r>
              <a:rPr lang="ru-RU" i="1" dirty="0"/>
              <a:t> </a:t>
            </a:r>
            <a:r>
              <a:rPr lang="ru-RU" i="1" dirty="0" err="1"/>
              <a:t>х</a:t>
            </a:r>
            <a:r>
              <a:rPr lang="ru-RU" i="1" dirty="0"/>
              <a:t>,</a:t>
            </a:r>
            <a:r>
              <a:rPr lang="ru-RU" dirty="0"/>
              <a:t> т. е.</a:t>
            </a:r>
          </a:p>
          <a:p>
            <a:pPr indent="449263" algn="ctr">
              <a:spcAft>
                <a:spcPts val="600"/>
              </a:spcAft>
            </a:pPr>
            <a:r>
              <a:rPr lang="en-US" dirty="0"/>
              <a:t>F(x) = P(X&lt;x).</a:t>
            </a:r>
            <a:endParaRPr lang="ru-RU" i="1" dirty="0"/>
          </a:p>
          <a:p>
            <a:pPr indent="449263" algn="just">
              <a:spcAft>
                <a:spcPts val="600"/>
              </a:spcAft>
            </a:pPr>
            <a:r>
              <a:rPr lang="ru-RU" dirty="0"/>
              <a:t>Геометрически это равенство можно истолковать так: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ru-RU" i="1" dirty="0" err="1"/>
              <a:t>х</a:t>
            </a:r>
            <a:r>
              <a:rPr lang="ru-RU" dirty="0"/>
              <a:t>) есть вероятность того, что случайная величина примет значение, которое изображается на числовой оси точкой, лежащей левее точки</a:t>
            </a:r>
            <a:r>
              <a:rPr lang="ru-RU" i="1" dirty="0"/>
              <a:t> х.</a:t>
            </a:r>
            <a:endParaRPr lang="ru-RU" dirty="0"/>
          </a:p>
          <a:p>
            <a:pPr indent="449263" algn="just">
              <a:spcAft>
                <a:spcPts val="600"/>
              </a:spcAft>
            </a:pPr>
            <a:r>
              <a:rPr lang="ru-RU" dirty="0"/>
              <a:t>Иногда вместо термина «функция распределения» используют термин «интегральная функция».</a:t>
            </a:r>
          </a:p>
          <a:p>
            <a:pPr indent="449263" algn="just">
              <a:spcAft>
                <a:spcPts val="600"/>
              </a:spcAft>
            </a:pPr>
            <a:r>
              <a:rPr lang="ru-RU" dirty="0"/>
              <a:t>Теперь можно дать более точное определение непре­рывной случайной величины: случайную величину </a:t>
            </a:r>
            <a:r>
              <a:rPr lang="ru-RU" dirty="0" smtClean="0"/>
              <a:t>называют</a:t>
            </a:r>
            <a:r>
              <a:rPr lang="ru-RU" i="1" dirty="0" smtClean="0"/>
              <a:t> </a:t>
            </a:r>
            <a:r>
              <a:rPr lang="ru-RU" i="1" dirty="0"/>
              <a:t>непрерывной</a:t>
            </a:r>
            <a:r>
              <a:rPr lang="ru-RU" dirty="0"/>
              <a:t>, если ее функция распределения есть непрерывная, кусочно-дифференцируемая функция с </a:t>
            </a:r>
            <a:r>
              <a:rPr lang="ru-RU" dirty="0" smtClean="0"/>
              <a:t>непрерывной </a:t>
            </a:r>
            <a:r>
              <a:rPr lang="ru-RU" dirty="0"/>
              <a:t>производной.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663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Свойства функции распределения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20688"/>
            <a:ext cx="8712968" cy="14773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449263" algn="just"/>
            <a:r>
              <a:rPr lang="ru-RU" b="1" dirty="0">
                <a:solidFill>
                  <a:srgbClr val="0000FF"/>
                </a:solidFill>
              </a:rPr>
              <a:t>Свойство 1.</a:t>
            </a:r>
            <a:r>
              <a:rPr lang="ru-RU" b="1" i="1" dirty="0">
                <a:solidFill>
                  <a:srgbClr val="0000FF"/>
                </a:solidFill>
              </a:rPr>
              <a:t> </a:t>
            </a:r>
            <a:r>
              <a:rPr lang="ru-RU" i="1" dirty="0"/>
              <a:t>Значения функции распределения принадлежат отрезку [0, 1</a:t>
            </a:r>
            <a:r>
              <a:rPr lang="ru-RU" dirty="0"/>
              <a:t>]:</a:t>
            </a:r>
            <a:endParaRPr lang="ru-RU" i="1" dirty="0"/>
          </a:p>
          <a:p>
            <a:pPr indent="449263" algn="ctr"/>
            <a:r>
              <a:rPr lang="ru-RU" i="1" dirty="0"/>
              <a:t>0</a:t>
            </a:r>
            <a:r>
              <a:rPr lang="ru-RU" i="1" dirty="0">
                <a:sym typeface="Symbol"/>
              </a:rPr>
              <a:t></a:t>
            </a:r>
            <a:r>
              <a:rPr lang="en-US" i="1" dirty="0"/>
              <a:t>F(x)</a:t>
            </a:r>
            <a:r>
              <a:rPr lang="en-US" i="1" dirty="0">
                <a:sym typeface="Symbol"/>
              </a:rPr>
              <a:t></a:t>
            </a:r>
            <a:r>
              <a:rPr lang="en-US" i="1" dirty="0"/>
              <a:t>1</a:t>
            </a:r>
            <a:endParaRPr lang="ru-RU" i="1" dirty="0"/>
          </a:p>
          <a:p>
            <a:pPr indent="449263" algn="just"/>
            <a:r>
              <a:rPr lang="ru-RU" b="1" dirty="0">
                <a:solidFill>
                  <a:srgbClr val="0000FF"/>
                </a:solidFill>
              </a:rPr>
              <a:t>Доказательство.</a:t>
            </a:r>
            <a:r>
              <a:rPr lang="ru-RU" dirty="0"/>
              <a:t> Свойство вытекает из </a:t>
            </a:r>
            <a:r>
              <a:rPr lang="ru-RU" dirty="0" smtClean="0"/>
              <a:t>определения </a:t>
            </a:r>
            <a:r>
              <a:rPr lang="ru-RU" dirty="0"/>
              <a:t>функции распределения как вероятности: </a:t>
            </a:r>
            <a:r>
              <a:rPr lang="ru-RU" dirty="0" smtClean="0"/>
              <a:t>вероятность </a:t>
            </a:r>
            <a:r>
              <a:rPr lang="ru-RU" dirty="0"/>
              <a:t>всегда есть неотрицательное число, не превышающее единицы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348880"/>
            <a:ext cx="8712968" cy="424731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41338" algn="just"/>
            <a:r>
              <a:rPr lang="ru-RU" b="1" dirty="0">
                <a:solidFill>
                  <a:srgbClr val="0000FF"/>
                </a:solidFill>
              </a:rPr>
              <a:t>Свойство 2. </a:t>
            </a:r>
            <a:r>
              <a:rPr lang="en-US" dirty="0"/>
              <a:t>F </a:t>
            </a:r>
            <a:r>
              <a:rPr lang="ru-RU" dirty="0"/>
              <a:t>(</a:t>
            </a:r>
            <a:r>
              <a:rPr lang="ru-RU" dirty="0" err="1"/>
              <a:t>х</a:t>
            </a:r>
            <a:r>
              <a:rPr lang="ru-RU" dirty="0"/>
              <a:t>)—</a:t>
            </a:r>
            <a:r>
              <a:rPr lang="ru-RU" i="1" dirty="0"/>
              <a:t> неубывающая функция, т. е.</a:t>
            </a:r>
          </a:p>
          <a:p>
            <a:pPr indent="541338" algn="ctr"/>
            <a:r>
              <a:rPr lang="en-US" dirty="0"/>
              <a:t>F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-25000" dirty="0"/>
              <a:t>2</a:t>
            </a:r>
            <a:r>
              <a:rPr lang="ru-RU" dirty="0"/>
              <a:t>)≥ </a:t>
            </a:r>
            <a:r>
              <a:rPr lang="en-US" dirty="0"/>
              <a:t>F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),    </a:t>
            </a:r>
            <a:r>
              <a:rPr lang="ru-RU" i="1" dirty="0"/>
              <a:t>если х</a:t>
            </a:r>
            <a:r>
              <a:rPr lang="ru-RU" i="1" baseline="-25000" dirty="0"/>
              <a:t>2</a:t>
            </a:r>
            <a:r>
              <a:rPr lang="ru-RU" i="1" dirty="0">
                <a:sym typeface="Symbol"/>
              </a:rPr>
              <a:t></a:t>
            </a:r>
            <a:r>
              <a:rPr lang="ru-RU" i="1" dirty="0"/>
              <a:t>х</a:t>
            </a:r>
            <a:r>
              <a:rPr lang="ru-RU" i="1" baseline="-25000" dirty="0"/>
              <a:t>1</a:t>
            </a:r>
            <a:endParaRPr lang="ru-RU" dirty="0"/>
          </a:p>
          <a:p>
            <a:pPr indent="541338" algn="just"/>
            <a:r>
              <a:rPr lang="ru-RU" b="1" dirty="0">
                <a:solidFill>
                  <a:srgbClr val="0000FF"/>
                </a:solidFill>
              </a:rPr>
              <a:t>Доказательство.</a:t>
            </a:r>
            <a:r>
              <a:rPr lang="ru-RU" dirty="0"/>
              <a:t> Пусть</a:t>
            </a:r>
            <a:r>
              <a:rPr lang="ru-RU" i="1" dirty="0"/>
              <a:t> х</a:t>
            </a:r>
            <a:r>
              <a:rPr lang="ru-RU" i="1" baseline="-25000" dirty="0"/>
              <a:t>2</a:t>
            </a:r>
            <a:r>
              <a:rPr lang="ru-RU" i="1" dirty="0">
                <a:sym typeface="Symbol"/>
              </a:rPr>
              <a:t></a:t>
            </a:r>
            <a:r>
              <a:rPr lang="ru-RU" i="1" dirty="0"/>
              <a:t>х</a:t>
            </a:r>
            <a:r>
              <a:rPr lang="ru-RU" i="1" baseline="-25000" dirty="0"/>
              <a:t>1</a:t>
            </a:r>
            <a:r>
              <a:rPr lang="ru-RU" i="1" dirty="0"/>
              <a:t>.</a:t>
            </a:r>
            <a:r>
              <a:rPr lang="ru-RU" dirty="0"/>
              <a:t> Событие, </a:t>
            </a:r>
            <a:r>
              <a:rPr lang="ru-RU" dirty="0" smtClean="0"/>
              <a:t>состоящее </a:t>
            </a:r>
            <a:r>
              <a:rPr lang="ru-RU" dirty="0"/>
              <a:t>в том, что </a:t>
            </a:r>
            <a:r>
              <a:rPr lang="ru-RU" i="1" dirty="0"/>
              <a:t>X</a:t>
            </a:r>
            <a:r>
              <a:rPr lang="ru-RU" dirty="0"/>
              <a:t> примет значение, меньшее</a:t>
            </a:r>
            <a:r>
              <a:rPr lang="ru-RU" i="1" dirty="0"/>
              <a:t> х</a:t>
            </a:r>
            <a:r>
              <a:rPr lang="ru-RU" i="1" baseline="-25000" dirty="0"/>
              <a:t>2</a:t>
            </a:r>
            <a:r>
              <a:rPr lang="ru-RU" dirty="0"/>
              <a:t> можно подразделить на следующие два несовместных события: </a:t>
            </a:r>
            <a:endParaRPr lang="ru-RU" dirty="0" smtClean="0"/>
          </a:p>
          <a:p>
            <a:pPr indent="541338" algn="just"/>
            <a:r>
              <a:rPr lang="ru-RU" dirty="0" smtClean="0"/>
              <a:t>1) </a:t>
            </a:r>
            <a:r>
              <a:rPr lang="ru-RU" i="1" dirty="0" smtClean="0"/>
              <a:t>X</a:t>
            </a:r>
            <a:r>
              <a:rPr lang="ru-RU" dirty="0" smtClean="0"/>
              <a:t> </a:t>
            </a:r>
            <a:r>
              <a:rPr lang="ru-RU" dirty="0"/>
              <a:t>примет значение, меньшее</a:t>
            </a:r>
            <a:r>
              <a:rPr lang="ru-RU" i="1" dirty="0"/>
              <a:t> х</a:t>
            </a:r>
            <a:r>
              <a:rPr lang="ru-RU" i="1" baseline="-25000" dirty="0"/>
              <a:t>1</a:t>
            </a:r>
            <a:r>
              <a:rPr lang="ru-RU" i="1" dirty="0"/>
              <a:t>,</a:t>
            </a:r>
            <a:r>
              <a:rPr lang="ru-RU" dirty="0"/>
              <a:t> с вероятностью Р (X &lt;</a:t>
            </a:r>
            <a:r>
              <a:rPr lang="ru-RU" i="1" dirty="0"/>
              <a:t> х</a:t>
            </a:r>
            <a:r>
              <a:rPr lang="ru-RU" i="1" baseline="-25000" dirty="0"/>
              <a:t>1</a:t>
            </a:r>
            <a:r>
              <a:rPr lang="ru-RU" dirty="0"/>
              <a:t>); </a:t>
            </a:r>
            <a:endParaRPr lang="ru-RU" dirty="0" smtClean="0"/>
          </a:p>
          <a:p>
            <a:pPr indent="541338" algn="just"/>
            <a:r>
              <a:rPr lang="ru-RU" dirty="0" smtClean="0"/>
              <a:t>2</a:t>
            </a:r>
            <a:r>
              <a:rPr lang="ru-RU" dirty="0"/>
              <a:t>) X примет значение, удовлетворяющее </a:t>
            </a:r>
            <a:r>
              <a:rPr lang="ru-RU" dirty="0" smtClean="0"/>
              <a:t>неравенству </a:t>
            </a:r>
            <a:r>
              <a:rPr lang="ru-RU" dirty="0"/>
              <a:t>х</a:t>
            </a:r>
            <a:r>
              <a:rPr lang="ru-RU" baseline="-25000" dirty="0"/>
              <a:t>1</a:t>
            </a:r>
            <a:r>
              <a:rPr lang="ru-RU" dirty="0">
                <a:sym typeface="Symbol"/>
              </a:rPr>
              <a:t></a:t>
            </a:r>
            <a:r>
              <a:rPr lang="ru-RU" dirty="0"/>
              <a:t>Х&lt;</a:t>
            </a:r>
            <a:r>
              <a:rPr lang="ru-RU" i="1" dirty="0"/>
              <a:t> х</a:t>
            </a:r>
            <a:r>
              <a:rPr lang="ru-RU" i="1" baseline="-25000" dirty="0"/>
              <a:t>2 </a:t>
            </a:r>
            <a:r>
              <a:rPr lang="ru-RU" dirty="0"/>
              <a:t>с вероятностью</a:t>
            </a:r>
            <a:r>
              <a:rPr lang="ru-RU" i="1" dirty="0"/>
              <a:t> Р(</a:t>
            </a:r>
            <a:r>
              <a:rPr lang="ru-RU" dirty="0"/>
              <a:t>х</a:t>
            </a:r>
            <a:r>
              <a:rPr lang="ru-RU" baseline="-25000" dirty="0"/>
              <a:t>1</a:t>
            </a:r>
            <a:r>
              <a:rPr lang="ru-RU" dirty="0">
                <a:sym typeface="Symbol"/>
              </a:rPr>
              <a:t></a:t>
            </a:r>
            <a:r>
              <a:rPr lang="ru-RU" i="1" dirty="0"/>
              <a:t>Х</a:t>
            </a:r>
            <a:r>
              <a:rPr lang="ru-RU" dirty="0"/>
              <a:t>&lt;</a:t>
            </a:r>
            <a:r>
              <a:rPr lang="ru-RU" i="1" dirty="0"/>
              <a:t> х</a:t>
            </a:r>
            <a:r>
              <a:rPr lang="ru-RU" i="1" baseline="-25000" dirty="0"/>
              <a:t>2</a:t>
            </a:r>
            <a:r>
              <a:rPr lang="ru-RU" i="1" dirty="0"/>
              <a:t>). </a:t>
            </a:r>
            <a:endParaRPr lang="ru-RU" i="1" dirty="0" smtClean="0"/>
          </a:p>
          <a:p>
            <a:pPr indent="541338" algn="just"/>
            <a:r>
              <a:rPr lang="ru-RU" dirty="0" smtClean="0"/>
              <a:t>По </a:t>
            </a:r>
            <a:r>
              <a:rPr lang="ru-RU" dirty="0"/>
              <a:t>теореме сложения имеем</a:t>
            </a:r>
          </a:p>
          <a:p>
            <a:pPr indent="541338" algn="ctr"/>
            <a:r>
              <a:rPr lang="ru-RU" dirty="0"/>
              <a:t>Р (X &lt; х</a:t>
            </a:r>
            <a:r>
              <a:rPr lang="ru-RU" baseline="-25000" dirty="0"/>
              <a:t>2</a:t>
            </a:r>
            <a:r>
              <a:rPr lang="ru-RU" dirty="0"/>
              <a:t>) =</a:t>
            </a:r>
            <a:r>
              <a:rPr lang="ru-RU" i="1" dirty="0"/>
              <a:t> </a:t>
            </a:r>
            <a:r>
              <a:rPr lang="ru-RU" dirty="0"/>
              <a:t>Р (X &lt;</a:t>
            </a:r>
            <a:r>
              <a:rPr lang="ru-RU" i="1" dirty="0"/>
              <a:t> х</a:t>
            </a:r>
            <a:r>
              <a:rPr lang="ru-RU" i="1" baseline="-25000" dirty="0"/>
              <a:t>1</a:t>
            </a:r>
            <a:r>
              <a:rPr lang="ru-RU" i="1" dirty="0"/>
              <a:t>) + </a:t>
            </a:r>
            <a:r>
              <a:rPr lang="ru-RU" dirty="0"/>
              <a:t>Р (</a:t>
            </a:r>
            <a:r>
              <a:rPr lang="ru-RU" i="1" dirty="0"/>
              <a:t>х</a:t>
            </a:r>
            <a:r>
              <a:rPr lang="ru-RU" i="1" baseline="-25000" dirty="0"/>
              <a:t>1</a:t>
            </a:r>
            <a:r>
              <a:rPr lang="ru-RU" dirty="0"/>
              <a:t> </a:t>
            </a:r>
            <a:r>
              <a:rPr lang="ru-RU" dirty="0" smtClean="0">
                <a:sym typeface="Symbol"/>
              </a:rPr>
              <a:t></a:t>
            </a:r>
            <a:r>
              <a:rPr lang="ru-RU" dirty="0" smtClean="0"/>
              <a:t> </a:t>
            </a:r>
            <a:r>
              <a:rPr lang="ru-RU" dirty="0"/>
              <a:t>X &lt; х</a:t>
            </a:r>
            <a:r>
              <a:rPr lang="ru-RU" baseline="-25000" dirty="0"/>
              <a:t>2</a:t>
            </a:r>
            <a:r>
              <a:rPr lang="ru-RU" dirty="0"/>
              <a:t>).</a:t>
            </a:r>
            <a:endParaRPr lang="ru-RU" i="1" dirty="0"/>
          </a:p>
          <a:p>
            <a:pPr indent="541338" algn="just"/>
            <a:r>
              <a:rPr lang="ru-RU" dirty="0"/>
              <a:t>Отсюда</a:t>
            </a:r>
            <a:endParaRPr lang="ru-RU" b="1" dirty="0"/>
          </a:p>
          <a:p>
            <a:pPr indent="541338" algn="ctr"/>
            <a:r>
              <a:rPr lang="ru-RU" dirty="0"/>
              <a:t>Р (X &lt; х</a:t>
            </a:r>
            <a:r>
              <a:rPr lang="ru-RU" baseline="-25000" dirty="0"/>
              <a:t>2</a:t>
            </a:r>
            <a:r>
              <a:rPr lang="ru-RU" dirty="0"/>
              <a:t>) — Р (X &lt;</a:t>
            </a:r>
            <a:r>
              <a:rPr lang="ru-RU" i="1" dirty="0"/>
              <a:t> х</a:t>
            </a:r>
            <a:r>
              <a:rPr lang="ru-RU" i="1" baseline="-25000" dirty="0"/>
              <a:t>1</a:t>
            </a:r>
            <a:r>
              <a:rPr lang="ru-RU" i="1" dirty="0"/>
              <a:t>) </a:t>
            </a:r>
            <a:r>
              <a:rPr lang="ru-RU" dirty="0"/>
              <a:t>= Р (</a:t>
            </a:r>
            <a:r>
              <a:rPr lang="ru-RU" i="1" dirty="0"/>
              <a:t>х</a:t>
            </a:r>
            <a:r>
              <a:rPr lang="ru-RU" i="1" baseline="-25000" dirty="0"/>
              <a:t>1</a:t>
            </a:r>
            <a:r>
              <a:rPr lang="ru-RU" dirty="0"/>
              <a:t> </a:t>
            </a:r>
            <a:r>
              <a:rPr lang="ru-RU" dirty="0" smtClean="0">
                <a:sym typeface="Symbol"/>
              </a:rPr>
              <a:t></a:t>
            </a:r>
            <a:r>
              <a:rPr lang="ru-RU" dirty="0" smtClean="0"/>
              <a:t> X </a:t>
            </a:r>
            <a:r>
              <a:rPr lang="ru-RU" dirty="0"/>
              <a:t>&lt; х</a:t>
            </a:r>
            <a:r>
              <a:rPr lang="ru-RU" baseline="-25000" dirty="0"/>
              <a:t>2</a:t>
            </a:r>
            <a:r>
              <a:rPr lang="ru-RU" dirty="0"/>
              <a:t>),</a:t>
            </a:r>
            <a:endParaRPr lang="ru-RU" i="1" dirty="0"/>
          </a:p>
          <a:p>
            <a:pPr indent="541338" algn="just"/>
            <a:r>
              <a:rPr lang="ru-RU" dirty="0"/>
              <a:t>или</a:t>
            </a:r>
          </a:p>
          <a:p>
            <a:pPr indent="541338" algn="ctr"/>
            <a:r>
              <a:rPr lang="en-US" i="1" dirty="0"/>
              <a:t>F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ru-RU" i="1" baseline="-25000" dirty="0"/>
              <a:t>2</a:t>
            </a:r>
            <a:r>
              <a:rPr lang="ru-RU" i="1" dirty="0"/>
              <a:t>) - </a:t>
            </a:r>
            <a:r>
              <a:rPr lang="en-US" i="1" dirty="0"/>
              <a:t>F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ru-RU" i="1" baseline="-25000" dirty="0"/>
              <a:t>1</a:t>
            </a:r>
            <a:r>
              <a:rPr lang="ru-RU" i="1" dirty="0"/>
              <a:t>)</a:t>
            </a:r>
            <a:r>
              <a:rPr lang="ru-RU" dirty="0"/>
              <a:t> = Р (</a:t>
            </a:r>
            <a:r>
              <a:rPr lang="ru-RU" i="1" dirty="0"/>
              <a:t>х</a:t>
            </a:r>
            <a:r>
              <a:rPr lang="ru-RU" i="1" baseline="-25000" dirty="0"/>
              <a:t>1</a:t>
            </a:r>
            <a:r>
              <a:rPr lang="ru-RU" dirty="0"/>
              <a:t> </a:t>
            </a:r>
            <a:r>
              <a:rPr lang="ru-RU" dirty="0" smtClean="0">
                <a:sym typeface="Symbol"/>
              </a:rPr>
              <a:t></a:t>
            </a:r>
            <a:r>
              <a:rPr lang="ru-RU" dirty="0" smtClean="0"/>
              <a:t> </a:t>
            </a:r>
            <a:r>
              <a:rPr lang="ru-RU" dirty="0"/>
              <a:t>X &lt; х</a:t>
            </a:r>
            <a:r>
              <a:rPr lang="ru-RU" baseline="-25000" dirty="0"/>
              <a:t>2</a:t>
            </a:r>
            <a:r>
              <a:rPr lang="ru-RU" dirty="0"/>
              <a:t>).</a:t>
            </a:r>
            <a:r>
              <a:rPr lang="ru-RU" i="1" dirty="0"/>
              <a:t>	</a:t>
            </a:r>
            <a:r>
              <a:rPr lang="ru-RU" dirty="0"/>
              <a:t>(*)</a:t>
            </a:r>
            <a:endParaRPr lang="ru-RU" i="1" dirty="0"/>
          </a:p>
          <a:p>
            <a:pPr indent="541338" algn="just"/>
            <a:r>
              <a:rPr lang="ru-RU" dirty="0"/>
              <a:t>Так как любая вероятность есть число </a:t>
            </a:r>
            <a:r>
              <a:rPr lang="ru-RU" dirty="0" smtClean="0"/>
              <a:t>неотрицательное</a:t>
            </a:r>
            <a:r>
              <a:rPr lang="ru-RU" dirty="0"/>
              <a:t>, то	</a:t>
            </a:r>
            <a:r>
              <a:rPr lang="en-US" dirty="0"/>
              <a:t>F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-25000" dirty="0"/>
              <a:t>2</a:t>
            </a:r>
            <a:r>
              <a:rPr lang="ru-RU" dirty="0"/>
              <a:t>) - </a:t>
            </a:r>
            <a:r>
              <a:rPr lang="en-US" dirty="0"/>
              <a:t>F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) ≥0, или</a:t>
            </a:r>
            <a:r>
              <a:rPr lang="ru-RU" i="1" dirty="0"/>
              <a:t> </a:t>
            </a:r>
            <a:r>
              <a:rPr lang="en-US" dirty="0"/>
              <a:t>F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-25000" dirty="0"/>
              <a:t>2</a:t>
            </a:r>
            <a:r>
              <a:rPr lang="ru-RU" dirty="0"/>
              <a:t>)≥ </a:t>
            </a:r>
            <a:r>
              <a:rPr lang="en-US" dirty="0"/>
              <a:t>F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)что и </a:t>
            </a:r>
            <a:r>
              <a:rPr lang="ru-RU" dirty="0" smtClean="0"/>
              <a:t>требовалось </a:t>
            </a:r>
            <a:r>
              <a:rPr lang="ru-RU" dirty="0"/>
              <a:t>доказать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8712968" cy="147732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449263" algn="just"/>
            <a:r>
              <a:rPr lang="ru-RU" b="1" dirty="0">
                <a:solidFill>
                  <a:srgbClr val="0000FF"/>
                </a:solidFill>
              </a:rPr>
              <a:t>Следствие 1.</a:t>
            </a:r>
            <a:r>
              <a:rPr lang="ru-RU" i="1" dirty="0">
                <a:solidFill>
                  <a:srgbClr val="0000FF"/>
                </a:solidFill>
              </a:rPr>
              <a:t> </a:t>
            </a:r>
            <a:r>
              <a:rPr lang="ru-RU" i="1" dirty="0"/>
              <a:t>Вероятность того, что случайная величина примет значение, заключенное в интервале (</a:t>
            </a:r>
            <a:r>
              <a:rPr lang="en-US" i="1" dirty="0"/>
              <a:t>a</a:t>
            </a:r>
            <a:r>
              <a:rPr lang="ru-RU" i="1" dirty="0"/>
              <a:t>, </a:t>
            </a:r>
            <a:r>
              <a:rPr lang="en-US" dirty="0"/>
              <a:t>b</a:t>
            </a:r>
            <a:r>
              <a:rPr lang="ru-RU" dirty="0"/>
              <a:t>), </a:t>
            </a:r>
            <a:r>
              <a:rPr lang="ru-RU" i="1" dirty="0"/>
              <a:t>равна приращению функции распределения на этом </a:t>
            </a:r>
            <a:r>
              <a:rPr lang="ru-RU" i="1" dirty="0" smtClean="0"/>
              <a:t>интервале</a:t>
            </a:r>
            <a:r>
              <a:rPr lang="ru-RU" i="1" dirty="0"/>
              <a:t>:</a:t>
            </a:r>
          </a:p>
          <a:p>
            <a:pPr indent="449263" algn="ctr"/>
            <a:r>
              <a:rPr lang="ru-RU" dirty="0"/>
              <a:t>Р(</a:t>
            </a:r>
            <a:r>
              <a:rPr lang="ru-RU" dirty="0" err="1"/>
              <a:t>а</a:t>
            </a:r>
            <a:r>
              <a:rPr lang="ru-RU" dirty="0" err="1">
                <a:sym typeface="Symbol"/>
              </a:rPr>
              <a:t></a:t>
            </a:r>
            <a:r>
              <a:rPr lang="ru-RU" dirty="0" err="1"/>
              <a:t>,Х</a:t>
            </a:r>
            <a:r>
              <a:rPr lang="ru-RU" dirty="0"/>
              <a:t> &lt;</a:t>
            </a:r>
            <a:r>
              <a:rPr lang="en-US" dirty="0"/>
              <a:t>b</a:t>
            </a:r>
            <a:r>
              <a:rPr lang="ru-RU" dirty="0"/>
              <a:t>) = </a:t>
            </a:r>
            <a:r>
              <a:rPr lang="en-US" dirty="0"/>
              <a:t>F</a:t>
            </a:r>
            <a:r>
              <a:rPr lang="ru-RU" dirty="0"/>
              <a:t>(</a:t>
            </a:r>
            <a:r>
              <a:rPr lang="en-US" dirty="0"/>
              <a:t>b</a:t>
            </a:r>
            <a:r>
              <a:rPr lang="ru-RU" dirty="0"/>
              <a:t>)—</a:t>
            </a:r>
            <a:r>
              <a:rPr lang="en-US" dirty="0"/>
              <a:t>F(a</a:t>
            </a:r>
            <a:r>
              <a:rPr lang="ru-RU" dirty="0"/>
              <a:t>).</a:t>
            </a:r>
            <a:r>
              <a:rPr lang="ru-RU" i="1" dirty="0"/>
              <a:t>	(**)</a:t>
            </a:r>
          </a:p>
          <a:p>
            <a:pPr indent="449263" algn="just"/>
            <a:r>
              <a:rPr lang="ru-RU" i="1" cap="small" dirty="0"/>
              <a:t>Это</a:t>
            </a:r>
            <a:r>
              <a:rPr lang="ru-RU" dirty="0"/>
              <a:t> важное следствие вытекает из формулы (*), если положить</a:t>
            </a:r>
            <a:r>
              <a:rPr lang="ru-RU" i="1" dirty="0"/>
              <a:t> х</a:t>
            </a:r>
            <a:r>
              <a:rPr lang="ru-RU" i="1" baseline="-25000" dirty="0"/>
              <a:t>2</a:t>
            </a:r>
            <a:r>
              <a:rPr lang="ru-RU" dirty="0"/>
              <a:t> =</a:t>
            </a:r>
            <a:r>
              <a:rPr lang="en-US" i="1" dirty="0"/>
              <a:t>b</a:t>
            </a:r>
            <a:r>
              <a:rPr lang="ru-RU" dirty="0"/>
              <a:t> и</a:t>
            </a:r>
            <a:r>
              <a:rPr lang="ru-RU" i="1" dirty="0"/>
              <a:t> х</a:t>
            </a:r>
            <a:r>
              <a:rPr lang="ru-RU" i="1" baseline="-25000" dirty="0"/>
              <a:t>1</a:t>
            </a:r>
            <a:r>
              <a:rPr lang="ru-RU" i="1" dirty="0"/>
              <a:t>= а</a:t>
            </a:r>
            <a:r>
              <a:rPr lang="ru-RU" i="1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8928992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b="1" dirty="0">
                <a:solidFill>
                  <a:srgbClr val="0000FF"/>
                </a:solidFill>
              </a:rPr>
              <a:t>Следствие 2.</a:t>
            </a:r>
            <a:r>
              <a:rPr lang="ru-RU" b="1" i="1" dirty="0">
                <a:solidFill>
                  <a:srgbClr val="0000FF"/>
                </a:solidFill>
              </a:rPr>
              <a:t> </a:t>
            </a:r>
            <a:r>
              <a:rPr lang="ru-RU" i="1" dirty="0"/>
              <a:t>Вероятность того</a:t>
            </a:r>
            <a:r>
              <a:rPr lang="ru-RU" dirty="0"/>
              <a:t>, что</a:t>
            </a:r>
            <a:r>
              <a:rPr lang="ru-RU" i="1" dirty="0"/>
              <a:t> непрерывная случайная величина X примет одно определенное значение, равна нулю.</a:t>
            </a:r>
          </a:p>
          <a:p>
            <a:pPr indent="449263" algn="just"/>
            <a:r>
              <a:rPr lang="ru-RU" dirty="0"/>
              <a:t>Действительно, положив в формуле (**) </a:t>
            </a:r>
            <a:r>
              <a:rPr lang="en-US" i="1" dirty="0"/>
              <a:t>a</a:t>
            </a:r>
            <a:r>
              <a:rPr lang="ru-RU" i="1" dirty="0"/>
              <a:t> =</a:t>
            </a:r>
            <a:r>
              <a:rPr lang="en-US" i="1" dirty="0"/>
              <a:t>x</a:t>
            </a:r>
            <a:r>
              <a:rPr lang="ru-RU" i="1" baseline="-25000" dirty="0"/>
              <a:t>1</a:t>
            </a:r>
            <a:r>
              <a:rPr lang="ru-RU" i="1" dirty="0"/>
              <a:t>,</a:t>
            </a:r>
            <a:r>
              <a:rPr lang="en-US" i="1" dirty="0"/>
              <a:t>b</a:t>
            </a:r>
            <a:r>
              <a:rPr lang="ru-RU" i="1" dirty="0"/>
              <a:t>=</a:t>
            </a:r>
            <a:r>
              <a:rPr lang="en-US" i="1" dirty="0"/>
              <a:t>x</a:t>
            </a:r>
            <a:r>
              <a:rPr lang="ru-RU" i="1" baseline="-25000" dirty="0"/>
              <a:t>1</a:t>
            </a:r>
            <a:r>
              <a:rPr lang="ru-RU" i="1" dirty="0"/>
              <a:t>+</a:t>
            </a:r>
            <a:r>
              <a:rPr lang="en-US" i="1" dirty="0">
                <a:sym typeface="Symbol"/>
              </a:rPr>
              <a:t></a:t>
            </a:r>
            <a:r>
              <a:rPr lang="en-US" i="1" dirty="0"/>
              <a:t>x</a:t>
            </a:r>
            <a:r>
              <a:rPr lang="ru-RU" dirty="0"/>
              <a:t> имеем</a:t>
            </a:r>
          </a:p>
          <a:p>
            <a:pPr indent="449263" algn="ctr"/>
            <a:r>
              <a:rPr lang="ru-RU" dirty="0"/>
              <a:t>Р (</a:t>
            </a:r>
            <a:r>
              <a:rPr lang="ru-RU" i="1" dirty="0"/>
              <a:t>х</a:t>
            </a:r>
            <a:r>
              <a:rPr lang="ru-RU" i="1" baseline="-25000" dirty="0"/>
              <a:t>1</a:t>
            </a:r>
            <a:r>
              <a:rPr lang="ru-RU" dirty="0"/>
              <a:t> </a:t>
            </a:r>
            <a:r>
              <a:rPr lang="ru-RU" dirty="0">
                <a:sym typeface="Symbol"/>
              </a:rPr>
              <a:t></a:t>
            </a:r>
            <a:r>
              <a:rPr lang="ru-RU" dirty="0"/>
              <a:t> X &lt; х</a:t>
            </a:r>
            <a:r>
              <a:rPr lang="ru-RU" baseline="-25000" dirty="0"/>
              <a:t>1</a:t>
            </a:r>
            <a:r>
              <a:rPr lang="ru-RU" dirty="0"/>
              <a:t>+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x</a:t>
            </a:r>
            <a:r>
              <a:rPr lang="ru-RU" dirty="0"/>
              <a:t>).= </a:t>
            </a:r>
            <a:r>
              <a:rPr lang="en-US" dirty="0"/>
              <a:t>F</a:t>
            </a:r>
            <a:r>
              <a:rPr lang="ru-RU" dirty="0"/>
              <a:t> 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 + 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x</a:t>
            </a:r>
            <a:r>
              <a:rPr lang="en-US" i="1" dirty="0"/>
              <a:t> </a:t>
            </a:r>
            <a:r>
              <a:rPr lang="ru-RU" dirty="0"/>
              <a:t>) — </a:t>
            </a:r>
            <a:r>
              <a:rPr lang="en-US" dirty="0"/>
              <a:t>F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).</a:t>
            </a:r>
            <a:endParaRPr lang="ru-RU" i="1" dirty="0"/>
          </a:p>
          <a:p>
            <a:pPr indent="449263" algn="just"/>
            <a:r>
              <a:rPr lang="ru-RU" dirty="0"/>
              <a:t>Устремим</a:t>
            </a:r>
            <a:r>
              <a:rPr lang="ru-RU" i="1" dirty="0"/>
              <a:t> </a:t>
            </a:r>
            <a:r>
              <a:rPr lang="en-US" i="1" dirty="0">
                <a:sym typeface="Symbol"/>
              </a:rPr>
              <a:t></a:t>
            </a:r>
            <a:r>
              <a:rPr lang="en-US" i="1" dirty="0"/>
              <a:t>x</a:t>
            </a:r>
            <a:r>
              <a:rPr lang="ru-RU" dirty="0"/>
              <a:t> к нулю. Так как X — непрерывная </a:t>
            </a:r>
            <a:r>
              <a:rPr lang="ru-RU" dirty="0" smtClean="0"/>
              <a:t>случайная </a:t>
            </a:r>
            <a:r>
              <a:rPr lang="ru-RU" dirty="0"/>
              <a:t>величина, то функция</a:t>
            </a:r>
            <a:r>
              <a:rPr lang="ru-RU" i="1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dirty="0"/>
              <a:t>) непрерывна. В силу непрерывности</a:t>
            </a:r>
            <a:r>
              <a:rPr lang="ru-RU" i="1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ru-RU" dirty="0" err="1"/>
              <a:t>х</a:t>
            </a:r>
            <a:r>
              <a:rPr lang="ru-RU" dirty="0"/>
              <a:t>) в точке</a:t>
            </a:r>
            <a:r>
              <a:rPr lang="ru-RU" i="1" dirty="0"/>
              <a:t> х</a:t>
            </a:r>
            <a:r>
              <a:rPr lang="ru-RU" i="1" baseline="-25000" dirty="0"/>
              <a:t>1</a:t>
            </a:r>
            <a:r>
              <a:rPr lang="ru-RU" dirty="0"/>
              <a:t> </a:t>
            </a:r>
            <a:r>
              <a:rPr lang="en-US" dirty="0"/>
              <a:t>F</a:t>
            </a:r>
            <a:r>
              <a:rPr lang="ru-RU" dirty="0"/>
              <a:t> 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 + </a:t>
            </a:r>
            <a:r>
              <a:rPr lang="en-US" i="1" dirty="0">
                <a:sym typeface="Symbol"/>
              </a:rPr>
              <a:t>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ru-RU" dirty="0"/>
              <a:t>) — </a:t>
            </a:r>
            <a:r>
              <a:rPr lang="en-US" dirty="0"/>
              <a:t>F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) также стремится к нулю; следовательно,</a:t>
            </a:r>
            <a:r>
              <a:rPr lang="ru-RU" i="1" dirty="0"/>
              <a:t> Р (X = х</a:t>
            </a:r>
            <a:r>
              <a:rPr lang="ru-RU" i="1" baseline="-25000" dirty="0"/>
              <a:t>1</a:t>
            </a:r>
            <a:r>
              <a:rPr lang="ru-RU" i="1" dirty="0"/>
              <a:t>) </a:t>
            </a:r>
            <a:r>
              <a:rPr lang="en-US" i="1" dirty="0" smtClean="0"/>
              <a:t>=</a:t>
            </a:r>
            <a:r>
              <a:rPr lang="ru-RU" i="1" dirty="0" smtClean="0"/>
              <a:t> </a:t>
            </a:r>
            <a:r>
              <a:rPr lang="ru-RU" i="1" dirty="0"/>
              <a:t>0. </a:t>
            </a:r>
            <a:r>
              <a:rPr lang="ru-RU" dirty="0"/>
              <a:t>Используя это положение, легко убедиться в </a:t>
            </a:r>
            <a:r>
              <a:rPr lang="ru-RU" dirty="0" smtClean="0"/>
              <a:t>справедливости </a:t>
            </a:r>
            <a:r>
              <a:rPr lang="ru-RU" dirty="0"/>
              <a:t>равенств</a:t>
            </a:r>
          </a:p>
          <a:p>
            <a:pPr indent="449263" algn="ctr"/>
            <a:r>
              <a:rPr lang="ru-RU" dirty="0"/>
              <a:t>Р(</a:t>
            </a:r>
            <a:r>
              <a:rPr lang="ru-RU" dirty="0" err="1"/>
              <a:t>а</a:t>
            </a:r>
            <a:r>
              <a:rPr lang="ru-RU" dirty="0" err="1">
                <a:sym typeface="Symbol"/>
              </a:rPr>
              <a:t></a:t>
            </a:r>
            <a:r>
              <a:rPr lang="ru-RU" dirty="0" err="1"/>
              <a:t>Х</a:t>
            </a:r>
            <a:r>
              <a:rPr lang="ru-RU" dirty="0"/>
              <a:t> &lt;</a:t>
            </a:r>
            <a:r>
              <a:rPr lang="en-US" dirty="0"/>
              <a:t>b</a:t>
            </a:r>
            <a:r>
              <a:rPr lang="ru-RU" dirty="0"/>
              <a:t>) = Р(а&lt;Х &lt;</a:t>
            </a:r>
            <a:r>
              <a:rPr lang="en-US" dirty="0"/>
              <a:t>b</a:t>
            </a:r>
            <a:r>
              <a:rPr lang="ru-RU" dirty="0"/>
              <a:t>)= Р(а&lt;Х </a:t>
            </a:r>
            <a:r>
              <a:rPr lang="ru-RU" dirty="0">
                <a:sym typeface="Symbol"/>
              </a:rPr>
              <a:t></a:t>
            </a:r>
            <a:r>
              <a:rPr lang="en-US" dirty="0"/>
              <a:t>b</a:t>
            </a:r>
            <a:r>
              <a:rPr lang="ru-RU" dirty="0"/>
              <a:t>)= Р(</a:t>
            </a:r>
            <a:r>
              <a:rPr lang="ru-RU" dirty="0" err="1"/>
              <a:t>а</a:t>
            </a:r>
            <a:r>
              <a:rPr lang="ru-RU" dirty="0" err="1">
                <a:sym typeface="Symbol"/>
              </a:rPr>
              <a:t></a:t>
            </a:r>
            <a:r>
              <a:rPr lang="ru-RU" dirty="0" err="1"/>
              <a:t>Х</a:t>
            </a:r>
            <a:r>
              <a:rPr lang="ru-RU" dirty="0"/>
              <a:t> </a:t>
            </a:r>
            <a:r>
              <a:rPr lang="ru-RU" dirty="0">
                <a:sym typeface="Symbol"/>
              </a:rPr>
              <a:t></a:t>
            </a:r>
            <a:r>
              <a:rPr lang="en-US" dirty="0"/>
              <a:t>b</a:t>
            </a:r>
            <a:r>
              <a:rPr lang="ru-RU" dirty="0"/>
              <a:t>)</a:t>
            </a:r>
            <a:endParaRPr lang="ru-RU" i="1" dirty="0"/>
          </a:p>
          <a:p>
            <a:pPr indent="449263" algn="just"/>
            <a:r>
              <a:rPr lang="ru-RU" dirty="0"/>
              <a:t>Например, равенство Р(а&lt;Х</a:t>
            </a:r>
            <a:r>
              <a:rPr lang="ru-RU" dirty="0">
                <a:sym typeface="Symbol"/>
              </a:rPr>
              <a:t></a:t>
            </a:r>
            <a:r>
              <a:rPr lang="en-US" dirty="0"/>
              <a:t>b</a:t>
            </a:r>
            <a:r>
              <a:rPr lang="ru-RU" dirty="0"/>
              <a:t>) = Р (</a:t>
            </a:r>
            <a:r>
              <a:rPr lang="en-US" dirty="0"/>
              <a:t>a </a:t>
            </a:r>
            <a:r>
              <a:rPr lang="ru-RU" dirty="0"/>
              <a:t>&lt; X &lt; </a:t>
            </a:r>
            <a:r>
              <a:rPr lang="en-US" dirty="0"/>
              <a:t>b</a:t>
            </a:r>
            <a:r>
              <a:rPr lang="ru-RU" dirty="0"/>
              <a:t>) доказывается так:</a:t>
            </a:r>
          </a:p>
          <a:p>
            <a:pPr indent="449263" algn="ctr"/>
            <a:r>
              <a:rPr lang="ru-RU" dirty="0"/>
              <a:t>Р(а&lt;Х </a:t>
            </a:r>
            <a:r>
              <a:rPr lang="ru-RU" dirty="0">
                <a:sym typeface="Symbol"/>
              </a:rPr>
              <a:t></a:t>
            </a:r>
            <a:r>
              <a:rPr lang="en-US" dirty="0"/>
              <a:t>b</a:t>
            </a:r>
            <a:r>
              <a:rPr lang="ru-RU" dirty="0"/>
              <a:t>)=Р (а &lt; X &lt; </a:t>
            </a:r>
            <a:r>
              <a:rPr lang="en-US" dirty="0"/>
              <a:t>b</a:t>
            </a:r>
            <a:r>
              <a:rPr lang="ru-RU" dirty="0"/>
              <a:t>) + Р (X = </a:t>
            </a:r>
            <a:r>
              <a:rPr lang="en-US" dirty="0"/>
              <a:t>b</a:t>
            </a:r>
            <a:r>
              <a:rPr lang="ru-RU" dirty="0"/>
              <a:t>) = Р (а &lt; X &lt; </a:t>
            </a:r>
            <a:r>
              <a:rPr lang="en-US" dirty="0"/>
              <a:t>b</a:t>
            </a:r>
            <a:r>
              <a:rPr lang="ru-RU" dirty="0"/>
              <a:t>).</a:t>
            </a:r>
            <a:endParaRPr lang="ru-RU" i="1" dirty="0"/>
          </a:p>
          <a:p>
            <a:pPr indent="449263" algn="just"/>
            <a:r>
              <a:rPr lang="ru-RU" dirty="0"/>
              <a:t>Таким образом, не представляет интереса говорить о вероятности того, что непрерывная случайная величина примет одно определенное значение, но имеет смысл </a:t>
            </a:r>
            <a:r>
              <a:rPr lang="ru-RU" dirty="0" smtClean="0"/>
              <a:t>рассматривать </a:t>
            </a:r>
            <a:r>
              <a:rPr lang="ru-RU" dirty="0"/>
              <a:t>вероятность попадания ее в интервал, пусть даже сколь угодно малый. Этот факт полностью </a:t>
            </a:r>
            <a:r>
              <a:rPr lang="ru-RU" dirty="0" smtClean="0"/>
              <a:t>соответствует </a:t>
            </a:r>
            <a:r>
              <a:rPr lang="ru-RU" dirty="0"/>
              <a:t>требованиям практических задач. Например, </a:t>
            </a:r>
            <a:r>
              <a:rPr lang="ru-RU" dirty="0" smtClean="0"/>
              <a:t>интересуются </a:t>
            </a:r>
            <a:r>
              <a:rPr lang="ru-RU" dirty="0"/>
              <a:t>вероятностью того, что размеры деталей не выходят за дозволенные границы, но не ставят вопроса о вероятности их совпадения с проектным размером.</a:t>
            </a:r>
          </a:p>
          <a:p>
            <a:pPr indent="449263" algn="just"/>
            <a:r>
              <a:rPr lang="ru-RU" dirty="0"/>
              <a:t>Заметим, что было бы неправильным думать, что </a:t>
            </a:r>
            <a:r>
              <a:rPr lang="ru-RU" dirty="0" smtClean="0"/>
              <a:t>равенство </a:t>
            </a:r>
            <a:r>
              <a:rPr lang="ru-RU" dirty="0"/>
              <a:t>нулю вероятности Р (X=х</a:t>
            </a:r>
            <a:r>
              <a:rPr lang="ru-RU" baseline="-25000" dirty="0"/>
              <a:t>1</a:t>
            </a:r>
            <a:r>
              <a:rPr lang="ru-RU" dirty="0"/>
              <a:t>) означает, что событие X=х</a:t>
            </a:r>
            <a:r>
              <a:rPr lang="ru-RU" baseline="-25000" dirty="0"/>
              <a:t>1</a:t>
            </a:r>
            <a:r>
              <a:rPr lang="ru-RU" dirty="0"/>
              <a:t>невозможно (если, конечно, не ограничиваться классическим определением вероятности). Действительно, в результате испытания случайная величина обязательно примет одно из возможных значений; в частности, это значение может оказаться равным</a:t>
            </a:r>
            <a:r>
              <a:rPr lang="ru-RU" i="1" dirty="0"/>
              <a:t> х</a:t>
            </a:r>
            <a:r>
              <a:rPr lang="ru-RU" i="1" baseline="-25000" dirty="0"/>
              <a:t>1</a:t>
            </a:r>
            <a:r>
              <a:rPr lang="ru-RU" i="1" dirty="0"/>
              <a:t>.</a:t>
            </a:r>
            <a:endParaRPr lang="ru-RU" dirty="0"/>
          </a:p>
          <a:p>
            <a:endParaRPr lang="ru-RU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89289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>
              <a:spcAft>
                <a:spcPts val="600"/>
              </a:spcAft>
            </a:pPr>
            <a:r>
              <a:rPr lang="ru-RU" b="1" dirty="0">
                <a:solidFill>
                  <a:srgbClr val="0000FF"/>
                </a:solidFill>
              </a:rPr>
              <a:t>Свойство 3.</a:t>
            </a:r>
            <a:r>
              <a:rPr lang="ru-RU" i="1" dirty="0"/>
              <a:t> Если возможные значения случайной величины принадлежат интервалу (а, </a:t>
            </a:r>
            <a:r>
              <a:rPr lang="en-US" dirty="0"/>
              <a:t>b</a:t>
            </a:r>
            <a:r>
              <a:rPr lang="ru-RU" dirty="0"/>
              <a:t>),</a:t>
            </a:r>
            <a:r>
              <a:rPr lang="ru-RU" i="1" dirty="0"/>
              <a:t> то: 1) </a:t>
            </a:r>
            <a:r>
              <a:rPr lang="en-US" dirty="0"/>
              <a:t>F(x)</a:t>
            </a:r>
            <a:r>
              <a:rPr lang="ru-RU" dirty="0"/>
              <a:t>=0 при</a:t>
            </a:r>
            <a:r>
              <a:rPr lang="ru-RU" i="1" dirty="0"/>
              <a:t> </a:t>
            </a:r>
            <a:r>
              <a:rPr lang="ru-RU" i="1" dirty="0" err="1"/>
              <a:t>х</a:t>
            </a:r>
            <a:r>
              <a:rPr lang="ru-RU" i="1" dirty="0" err="1">
                <a:sym typeface="Symbol"/>
              </a:rPr>
              <a:t></a:t>
            </a:r>
            <a:r>
              <a:rPr lang="ru-RU" i="1" dirty="0" err="1"/>
              <a:t>а</a:t>
            </a:r>
            <a:r>
              <a:rPr lang="ru-RU" i="1" dirty="0"/>
              <a:t>; </a:t>
            </a:r>
            <a:r>
              <a:rPr lang="ru-RU" dirty="0"/>
              <a:t> 2) </a:t>
            </a:r>
            <a:r>
              <a:rPr lang="en-US" dirty="0"/>
              <a:t>F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dirty="0"/>
              <a:t>)=1 при</a:t>
            </a:r>
            <a:r>
              <a:rPr lang="ru-RU" i="1" dirty="0"/>
              <a:t> </a:t>
            </a:r>
            <a:r>
              <a:rPr lang="ru-RU" i="1" dirty="0" err="1"/>
              <a:t>х</a:t>
            </a:r>
            <a:r>
              <a:rPr lang="ru-RU" i="1" dirty="0"/>
              <a:t>≥</a:t>
            </a:r>
            <a:r>
              <a:rPr lang="en-US" i="1" dirty="0"/>
              <a:t>b</a:t>
            </a:r>
            <a:endParaRPr lang="ru-RU" i="1" dirty="0"/>
          </a:p>
          <a:p>
            <a:pPr indent="449263" algn="just">
              <a:spcAft>
                <a:spcPts val="600"/>
              </a:spcAft>
            </a:pPr>
            <a:r>
              <a:rPr lang="ru-RU" b="1" dirty="0">
                <a:solidFill>
                  <a:srgbClr val="0000FF"/>
                </a:solidFill>
              </a:rPr>
              <a:t>Доказательство. </a:t>
            </a:r>
            <a:r>
              <a:rPr lang="ru-RU" dirty="0"/>
              <a:t>1) Пусть х</a:t>
            </a:r>
            <a:r>
              <a:rPr lang="ru-RU" baseline="-25000" dirty="0"/>
              <a:t>1</a:t>
            </a:r>
            <a:r>
              <a:rPr lang="ru-RU" dirty="0">
                <a:sym typeface="Symbol"/>
              </a:rPr>
              <a:t></a:t>
            </a:r>
            <a:r>
              <a:rPr lang="ru-RU" dirty="0"/>
              <a:t>а. Тогда событие </a:t>
            </a:r>
            <a:r>
              <a:rPr lang="ru-RU" i="1" dirty="0"/>
              <a:t>X &lt; х</a:t>
            </a:r>
            <a:r>
              <a:rPr lang="ru-RU" i="1" baseline="-25000" dirty="0"/>
              <a:t>1</a:t>
            </a:r>
            <a:r>
              <a:rPr lang="ru-RU" dirty="0"/>
              <a:t> невозможно (так как значений, меньших</a:t>
            </a:r>
            <a:r>
              <a:rPr lang="ru-RU" i="1" dirty="0"/>
              <a:t> х</a:t>
            </a:r>
            <a:r>
              <a:rPr lang="ru-RU" i="1" baseline="-25000" dirty="0"/>
              <a:t>1</a:t>
            </a:r>
            <a:r>
              <a:rPr lang="ru-RU" dirty="0"/>
              <a:t> </a:t>
            </a:r>
            <a:r>
              <a:rPr lang="ru-RU" dirty="0" smtClean="0"/>
              <a:t>величина </a:t>
            </a:r>
            <a:r>
              <a:rPr lang="ru-RU" dirty="0"/>
              <a:t>X по условию не принимает) и, следовательно, вероятность его равна нулю.</a:t>
            </a:r>
          </a:p>
          <a:p>
            <a:pPr indent="449263" algn="just">
              <a:spcAft>
                <a:spcPts val="600"/>
              </a:spcAft>
            </a:pPr>
            <a:r>
              <a:rPr lang="ru-RU" dirty="0"/>
              <a:t>2) Пусть</a:t>
            </a:r>
            <a:r>
              <a:rPr lang="ru-RU" i="1" dirty="0"/>
              <a:t> х</a:t>
            </a:r>
            <a:r>
              <a:rPr lang="ru-RU" i="1" baseline="-25000" dirty="0"/>
              <a:t>2</a:t>
            </a:r>
            <a:r>
              <a:rPr lang="ru-RU" i="1" dirty="0"/>
              <a:t>≥</a:t>
            </a:r>
            <a:r>
              <a:rPr lang="en-US" i="1" dirty="0"/>
              <a:t>b</a:t>
            </a:r>
            <a:r>
              <a:rPr lang="ru-RU" i="1" dirty="0"/>
              <a:t>.</a:t>
            </a:r>
            <a:r>
              <a:rPr lang="ru-RU" dirty="0"/>
              <a:t> Тогда событие</a:t>
            </a:r>
            <a:r>
              <a:rPr lang="ru-RU" i="1" dirty="0"/>
              <a:t> X</a:t>
            </a:r>
            <a:r>
              <a:rPr lang="ru-RU" dirty="0"/>
              <a:t> &lt;</a:t>
            </a:r>
            <a:r>
              <a:rPr lang="ru-RU" i="1" dirty="0"/>
              <a:t> х</a:t>
            </a:r>
            <a:r>
              <a:rPr lang="ru-RU" i="1" baseline="-25000" dirty="0"/>
              <a:t>2</a:t>
            </a:r>
            <a:r>
              <a:rPr lang="ru-RU" dirty="0"/>
              <a:t> достоверно (так как все возможные значения</a:t>
            </a:r>
            <a:r>
              <a:rPr lang="ru-RU" i="1" dirty="0"/>
              <a:t> X</a:t>
            </a:r>
            <a:r>
              <a:rPr lang="ru-RU" dirty="0"/>
              <a:t> меньше</a:t>
            </a:r>
            <a:r>
              <a:rPr lang="ru-RU" i="1" dirty="0"/>
              <a:t> х</a:t>
            </a:r>
            <a:r>
              <a:rPr lang="ru-RU" i="1" baseline="-25000" dirty="0"/>
              <a:t>2</a:t>
            </a:r>
            <a:r>
              <a:rPr lang="ru-RU" i="1" dirty="0"/>
              <a:t>)</a:t>
            </a:r>
            <a:r>
              <a:rPr lang="ru-RU" dirty="0"/>
              <a:t> и, </a:t>
            </a:r>
            <a:r>
              <a:rPr lang="ru-RU" dirty="0" smtClean="0"/>
              <a:t>следовательно</a:t>
            </a:r>
            <a:r>
              <a:rPr lang="ru-RU" dirty="0"/>
              <a:t>, вероятность его равна единице.</a:t>
            </a:r>
          </a:p>
          <a:p>
            <a:pPr indent="449263" algn="just">
              <a:spcAft>
                <a:spcPts val="600"/>
              </a:spcAft>
            </a:pPr>
            <a:r>
              <a:rPr lang="ru-RU" dirty="0"/>
              <a:t>Следствие.</a:t>
            </a:r>
            <a:r>
              <a:rPr lang="ru-RU" i="1" dirty="0"/>
              <a:t> Если возможные значения непрерывной случайной величины расположены на всей оси </a:t>
            </a:r>
            <a:r>
              <a:rPr lang="ru-RU" i="1" dirty="0" err="1"/>
              <a:t>х</a:t>
            </a:r>
            <a:r>
              <a:rPr lang="ru-RU" i="1" dirty="0"/>
              <a:t>, то </a:t>
            </a:r>
            <a:r>
              <a:rPr lang="ru-RU" i="1" dirty="0" smtClean="0"/>
              <a:t>справедливы </a:t>
            </a:r>
            <a:r>
              <a:rPr lang="ru-RU" i="1" dirty="0"/>
              <a:t>следующие предельные соотношения:</a:t>
            </a:r>
          </a:p>
          <a:p>
            <a:endParaRPr lang="ru-RU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39" y="3143250"/>
            <a:ext cx="3252389" cy="44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График функции распределения</a:t>
            </a:r>
          </a:p>
          <a:p>
            <a:pPr indent="449263" algn="just"/>
            <a:r>
              <a:rPr lang="ru-RU" dirty="0"/>
              <a:t>Доказанные свойства позволяют представить, как выглядит график функции распределения непрерывной случайной величины.</a:t>
            </a:r>
          </a:p>
          <a:p>
            <a:pPr indent="449263" algn="just"/>
            <a:r>
              <a:rPr lang="ru-RU" dirty="0"/>
              <a:t>График расположен в полосе, ограниченной прямыми </a:t>
            </a:r>
            <a:r>
              <a:rPr lang="en-US" dirty="0"/>
              <a:t>y</a:t>
            </a:r>
            <a:r>
              <a:rPr lang="ru-RU" dirty="0"/>
              <a:t> = 0, </a:t>
            </a:r>
            <a:r>
              <a:rPr lang="ru-RU" dirty="0" err="1"/>
              <a:t>у=</a:t>
            </a:r>
            <a:r>
              <a:rPr lang="ru-RU" dirty="0"/>
              <a:t> 1 (первое свойство).</a:t>
            </a:r>
          </a:p>
          <a:p>
            <a:pPr indent="449263" algn="just"/>
            <a:r>
              <a:rPr lang="ru-RU" dirty="0"/>
              <a:t>При возрастании</a:t>
            </a:r>
            <a:r>
              <a:rPr lang="en-US" i="1" dirty="0"/>
              <a:t> х</a:t>
            </a:r>
            <a:r>
              <a:rPr lang="ru-RU" dirty="0"/>
              <a:t> в интервале</a:t>
            </a:r>
            <a:r>
              <a:rPr lang="ru-RU" i="1" dirty="0"/>
              <a:t> (</a:t>
            </a:r>
            <a:r>
              <a:rPr lang="en-US" i="1" dirty="0"/>
              <a:t>a</a:t>
            </a:r>
            <a:r>
              <a:rPr lang="ru-RU" i="1" baseline="-25000" dirty="0"/>
              <a:t>,</a:t>
            </a:r>
            <a:r>
              <a:rPr lang="ru-RU" i="1" dirty="0"/>
              <a:t> </a:t>
            </a:r>
            <a:r>
              <a:rPr lang="en-US" i="1" dirty="0"/>
              <a:t>b</a:t>
            </a:r>
            <a:r>
              <a:rPr lang="ru-RU" i="1" dirty="0"/>
              <a:t>)</a:t>
            </a:r>
            <a:r>
              <a:rPr lang="ru-RU" i="1" baseline="-25000" dirty="0"/>
              <a:t>,</a:t>
            </a:r>
            <a:r>
              <a:rPr lang="ru-RU" dirty="0"/>
              <a:t> в котором </a:t>
            </a:r>
            <a:r>
              <a:rPr lang="ru-RU" dirty="0" smtClean="0"/>
              <a:t>заключены </a:t>
            </a:r>
            <a:r>
              <a:rPr lang="ru-RU" dirty="0"/>
              <a:t>все возможные значения случайной величины, график «подымается вверх» (второе свойство).</a:t>
            </a:r>
          </a:p>
          <a:p>
            <a:endParaRPr lang="ru-RU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7413" y="2324100"/>
            <a:ext cx="3998763" cy="1829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9552" y="4266962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dirty="0"/>
              <a:t>При </a:t>
            </a:r>
            <a:r>
              <a:rPr lang="ru-RU" dirty="0" err="1"/>
              <a:t>х</a:t>
            </a:r>
            <a:r>
              <a:rPr lang="ru-RU" dirty="0" err="1">
                <a:sym typeface="Symbol"/>
              </a:rPr>
              <a:t></a:t>
            </a:r>
            <a:r>
              <a:rPr lang="ru-RU" dirty="0" err="1"/>
              <a:t>а</a:t>
            </a:r>
            <a:r>
              <a:rPr lang="ru-RU" dirty="0"/>
              <a:t> ординаты графика равны нулю; при </a:t>
            </a:r>
            <a:r>
              <a:rPr lang="ru-RU" dirty="0" err="1"/>
              <a:t>х</a:t>
            </a:r>
            <a:r>
              <a:rPr lang="ru-RU" dirty="0"/>
              <a:t>≥</a:t>
            </a:r>
            <a:r>
              <a:rPr lang="en-US" dirty="0"/>
              <a:t>b </a:t>
            </a:r>
            <a:r>
              <a:rPr lang="ru-RU" dirty="0"/>
              <a:t>ординаты графика равны единице (третье свойство).</a:t>
            </a:r>
          </a:p>
          <a:p>
            <a:pPr indent="449263" algn="just"/>
            <a:r>
              <a:rPr lang="ru-RU" dirty="0"/>
              <a:t>График функции распределения непрерывной </a:t>
            </a:r>
            <a:r>
              <a:rPr lang="ru-RU" dirty="0" smtClean="0"/>
              <a:t>случайной </a:t>
            </a:r>
            <a:r>
              <a:rPr lang="ru-RU" dirty="0"/>
              <a:t>величины изображен на рис. 2.</a:t>
            </a:r>
          </a:p>
          <a:p>
            <a:pPr indent="449263" algn="just"/>
            <a:r>
              <a:rPr lang="ru-RU" b="1" i="1" dirty="0"/>
              <a:t>Замечание.</a:t>
            </a:r>
            <a:r>
              <a:rPr lang="ru-RU" dirty="0"/>
              <a:t> График функции распределения дискретной </a:t>
            </a:r>
            <a:r>
              <a:rPr lang="ru-RU" dirty="0" smtClean="0"/>
              <a:t>случайной </a:t>
            </a:r>
            <a:r>
              <a:rPr lang="ru-RU" dirty="0"/>
              <a:t>величины имеет ступенчатый вид. Убедимся в этой на примере.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419100"/>
            <a:ext cx="65341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56895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just">
              <a:spcAft>
                <a:spcPts val="600"/>
              </a:spcAft>
            </a:pPr>
            <a:r>
              <a:rPr lang="ru-RU" dirty="0"/>
              <a:t>Таким образом, задача сводится к вычислению вероятности </a:t>
            </a:r>
            <a:r>
              <a:rPr lang="ru-RU" i="1" dirty="0"/>
              <a:t>Р </a:t>
            </a:r>
            <a:r>
              <a:rPr lang="ru-RU" dirty="0"/>
              <a:t>(</a:t>
            </a:r>
            <a:r>
              <a:rPr lang="ru-RU" i="1" dirty="0"/>
              <a:t>| Х—М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 smtClean="0"/>
              <a:t>)</a:t>
            </a:r>
            <a:r>
              <a:rPr lang="ru-RU" i="1" dirty="0" smtClean="0"/>
              <a:t>|≥ </a:t>
            </a:r>
            <a:r>
              <a:rPr lang="el-GR" i="1" dirty="0" smtClean="0"/>
              <a:t>ε</a:t>
            </a:r>
            <a:r>
              <a:rPr lang="ru-RU" dirty="0" smtClean="0"/>
              <a:t>)</a:t>
            </a:r>
            <a:r>
              <a:rPr lang="ru-RU" i="1" dirty="0" smtClean="0"/>
              <a:t>.</a:t>
            </a:r>
            <a:endParaRPr lang="ru-RU" dirty="0"/>
          </a:p>
          <a:p>
            <a:pPr indent="450850" algn="just">
              <a:spcAft>
                <a:spcPts val="600"/>
              </a:spcAft>
            </a:pPr>
            <a:r>
              <a:rPr lang="ru-RU" dirty="0"/>
              <a:t>Напишем выражение дисперсии случайной величины </a:t>
            </a:r>
            <a:r>
              <a:rPr lang="en-US" i="1" dirty="0"/>
              <a:t>X</a:t>
            </a:r>
            <a:r>
              <a:rPr lang="ru-RU" dirty="0"/>
              <a:t>:</a:t>
            </a:r>
          </a:p>
          <a:p>
            <a:pPr indent="450850" algn="ctr">
              <a:spcAft>
                <a:spcPts val="600"/>
              </a:spcAft>
            </a:pP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i="1" dirty="0"/>
              <a:t>=</a:t>
            </a:r>
            <a:r>
              <a:rPr lang="en-US" dirty="0"/>
              <a:t>[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baseline="-25000" dirty="0"/>
              <a:t> </a:t>
            </a:r>
            <a:r>
              <a:rPr lang="en-US" i="1" dirty="0"/>
              <a:t>-M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)]</a:t>
            </a:r>
            <a:r>
              <a:rPr lang="en-US" baseline="30000" dirty="0"/>
              <a:t>2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i="1" dirty="0"/>
              <a:t>+</a:t>
            </a:r>
            <a:r>
              <a:rPr lang="en-US" dirty="0"/>
              <a:t>[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i="1" baseline="-25000" dirty="0"/>
              <a:t> </a:t>
            </a:r>
            <a:r>
              <a:rPr lang="en-US" i="1" dirty="0"/>
              <a:t>-M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)]</a:t>
            </a:r>
            <a:r>
              <a:rPr lang="en-US" baseline="30000" dirty="0"/>
              <a:t>2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i="1" dirty="0"/>
              <a:t>+…+</a:t>
            </a:r>
            <a:r>
              <a:rPr lang="en-US" dirty="0"/>
              <a:t>[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i="1" baseline="-25000" dirty="0"/>
              <a:t> </a:t>
            </a:r>
            <a:r>
              <a:rPr lang="en-US" i="1" dirty="0"/>
              <a:t>-M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)]</a:t>
            </a:r>
            <a:r>
              <a:rPr lang="en-US" baseline="30000" dirty="0"/>
              <a:t>2</a:t>
            </a:r>
            <a:r>
              <a:rPr lang="en-US" i="1" dirty="0"/>
              <a:t>p</a:t>
            </a:r>
            <a:r>
              <a:rPr lang="en-US" i="1" baseline="-25000" dirty="0"/>
              <a:t>n</a:t>
            </a:r>
            <a:r>
              <a:rPr lang="en-US" i="1" dirty="0"/>
              <a:t>. </a:t>
            </a:r>
            <a:endParaRPr lang="ru-RU" dirty="0"/>
          </a:p>
          <a:p>
            <a:pPr indent="450850" algn="just">
              <a:spcAft>
                <a:spcPts val="600"/>
              </a:spcAft>
            </a:pPr>
            <a:r>
              <a:rPr lang="ru-RU" dirty="0"/>
              <a:t>Очевидно, все слагаемые этой суммы неотрицательны.</a:t>
            </a:r>
          </a:p>
          <a:p>
            <a:pPr indent="450850" algn="just">
              <a:spcAft>
                <a:spcPts val="600"/>
              </a:spcAft>
            </a:pPr>
            <a:r>
              <a:rPr lang="ru-RU" dirty="0"/>
              <a:t>Отбросим те слагаемые, у которых |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ru-RU" dirty="0"/>
              <a:t>—</a:t>
            </a:r>
            <a:r>
              <a:rPr lang="en-US" i="1" dirty="0"/>
              <a:t>M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/>
              <a:t>)|&lt;</a:t>
            </a:r>
            <a:r>
              <a:rPr lang="en-US" i="1" dirty="0"/>
              <a:t> </a:t>
            </a:r>
            <a:r>
              <a:rPr lang="el-GR" i="1" dirty="0" smtClean="0"/>
              <a:t>ε</a:t>
            </a:r>
            <a:r>
              <a:rPr lang="ru-RU" dirty="0" smtClean="0"/>
              <a:t> </a:t>
            </a:r>
            <a:r>
              <a:rPr lang="ru-RU" dirty="0"/>
              <a:t>(для оставшихся слагаемых |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ru-RU" dirty="0"/>
              <a:t>—</a:t>
            </a:r>
            <a:r>
              <a:rPr lang="en-US" i="1" dirty="0"/>
              <a:t>M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 smtClean="0"/>
              <a:t>)|≥</a:t>
            </a:r>
            <a:r>
              <a:rPr lang="el-GR" i="1" dirty="0" smtClean="0"/>
              <a:t>ε</a:t>
            </a:r>
            <a:r>
              <a:rPr lang="ru-RU" dirty="0" smtClean="0"/>
              <a:t>)</a:t>
            </a:r>
            <a:r>
              <a:rPr lang="ru-RU" i="1" dirty="0" smtClean="0"/>
              <a:t>, </a:t>
            </a:r>
            <a:r>
              <a:rPr lang="ru-RU" dirty="0"/>
              <a:t>вследствие чего сумма может только уменьшиться. Условимся считать для определенности, что отброшено </a:t>
            </a:r>
            <a:r>
              <a:rPr lang="en-US" i="1" dirty="0"/>
              <a:t>k </a:t>
            </a:r>
            <a:r>
              <a:rPr lang="ru-RU" dirty="0"/>
              <a:t>первых слагаемых (не нарушая общности, можно считать, что в таблице распределения возможные значения занумерованы именно в таком порядке). Таким образом,</a:t>
            </a:r>
          </a:p>
          <a:p>
            <a:pPr indent="450850" algn="ctr">
              <a:spcAft>
                <a:spcPts val="600"/>
              </a:spcAft>
            </a:pPr>
            <a:r>
              <a:rPr lang="en-US" i="1" dirty="0"/>
              <a:t>D 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 smtClean="0"/>
              <a:t>)≥</a:t>
            </a:r>
            <a:r>
              <a:rPr lang="ru-RU" i="1" dirty="0" smtClean="0"/>
              <a:t> </a:t>
            </a:r>
            <a:r>
              <a:rPr lang="ru-RU" dirty="0"/>
              <a:t>[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ru-RU" i="1" baseline="-25000" dirty="0"/>
              <a:t>+</a:t>
            </a:r>
            <a:r>
              <a:rPr lang="ru-RU" baseline="-25000" dirty="0"/>
              <a:t>1</a:t>
            </a:r>
            <a:r>
              <a:rPr lang="ru-RU" i="1" dirty="0"/>
              <a:t>-</a:t>
            </a:r>
            <a:r>
              <a:rPr lang="en-US" i="1" dirty="0"/>
              <a:t>M 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/>
              <a:t>)]</a:t>
            </a:r>
            <a:r>
              <a:rPr lang="ru-RU" baseline="30000" dirty="0"/>
              <a:t>2</a:t>
            </a:r>
            <a:r>
              <a:rPr lang="ru-RU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ru-RU" i="1" baseline="-25000" dirty="0"/>
              <a:t>+</a:t>
            </a:r>
            <a:r>
              <a:rPr lang="ru-RU" baseline="-25000" dirty="0"/>
              <a:t>1</a:t>
            </a:r>
            <a:r>
              <a:rPr lang="ru-RU" i="1" dirty="0"/>
              <a:t> +</a:t>
            </a:r>
            <a:r>
              <a:rPr lang="ru-RU" dirty="0"/>
              <a:t> [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ru-RU" i="1" baseline="-25000" dirty="0"/>
              <a:t>+</a:t>
            </a:r>
            <a:r>
              <a:rPr lang="ru-RU" baseline="-25000" dirty="0"/>
              <a:t>2</a:t>
            </a:r>
            <a:r>
              <a:rPr lang="ru-RU" i="1" dirty="0"/>
              <a:t>-</a:t>
            </a:r>
            <a:r>
              <a:rPr lang="en-US" i="1" dirty="0"/>
              <a:t>M 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)]</a:t>
            </a:r>
            <a:r>
              <a:rPr lang="ru-RU" baseline="30000" dirty="0"/>
              <a:t>2</a:t>
            </a:r>
            <a:r>
              <a:rPr lang="ru-RU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ru-RU" i="1" baseline="-25000" dirty="0" smtClean="0"/>
              <a:t>+2</a:t>
            </a:r>
            <a:r>
              <a:rPr lang="ru-RU" i="1" dirty="0" smtClean="0"/>
              <a:t>+ </a:t>
            </a:r>
            <a:r>
              <a:rPr lang="ru-RU" i="1" dirty="0"/>
              <a:t>.</a:t>
            </a:r>
            <a:r>
              <a:rPr lang="ru-RU" dirty="0"/>
              <a:t>.. +[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ru-RU" i="1" dirty="0"/>
              <a:t>-</a:t>
            </a:r>
            <a:r>
              <a:rPr lang="en-US" i="1" dirty="0"/>
              <a:t>M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)]</a:t>
            </a:r>
            <a:r>
              <a:rPr lang="ru-RU" baseline="30000" dirty="0"/>
              <a:t>2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ru-RU" i="1" dirty="0"/>
              <a:t>.</a:t>
            </a:r>
            <a:endParaRPr lang="ru-RU" dirty="0"/>
          </a:p>
          <a:p>
            <a:pPr indent="450850" algn="just">
              <a:spcAft>
                <a:spcPts val="600"/>
              </a:spcAft>
            </a:pPr>
            <a:r>
              <a:rPr lang="ru-RU" dirty="0"/>
              <a:t>Заметим, что обе части неравенства |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ru-RU" dirty="0"/>
              <a:t> — </a:t>
            </a:r>
            <a:r>
              <a:rPr lang="ru-RU" i="1" dirty="0"/>
              <a:t>М 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 smtClean="0"/>
              <a:t>)|≥</a:t>
            </a:r>
            <a:r>
              <a:rPr lang="el-GR" i="1" dirty="0" smtClean="0"/>
              <a:t>ε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i="1" dirty="0"/>
              <a:t>j</a:t>
            </a:r>
            <a:r>
              <a:rPr lang="ru-RU" dirty="0"/>
              <a:t> = </a:t>
            </a:r>
            <a:r>
              <a:rPr lang="en-US" i="1" dirty="0"/>
              <a:t>k</a:t>
            </a:r>
            <a:r>
              <a:rPr lang="ru-RU" dirty="0"/>
              <a:t>+1, </a:t>
            </a:r>
            <a:r>
              <a:rPr lang="en-US" i="1" dirty="0"/>
              <a:t>k </a:t>
            </a:r>
            <a:r>
              <a:rPr lang="ru-RU" dirty="0"/>
              <a:t>+ 2, ..., </a:t>
            </a:r>
            <a:r>
              <a:rPr lang="en-US" i="1" dirty="0" smtClean="0"/>
              <a:t>n</a:t>
            </a:r>
            <a:r>
              <a:rPr lang="ru-RU" dirty="0" smtClean="0"/>
              <a:t>)</a:t>
            </a:r>
            <a:r>
              <a:rPr lang="ru-RU" i="1" dirty="0" smtClean="0"/>
              <a:t> </a:t>
            </a:r>
            <a:r>
              <a:rPr lang="ru-RU" dirty="0"/>
              <a:t>положительны, поэтому, возведя их в квадрат, получим равносильное неравенство |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ru-RU" dirty="0"/>
              <a:t> — </a:t>
            </a:r>
            <a:r>
              <a:rPr lang="ru-RU" i="1" dirty="0"/>
              <a:t>М 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/>
              <a:t>)|</a:t>
            </a:r>
            <a:r>
              <a:rPr lang="ru-RU" baseline="30000" dirty="0"/>
              <a:t>2</a:t>
            </a:r>
            <a:r>
              <a:rPr lang="ru-RU" dirty="0"/>
              <a:t> </a:t>
            </a:r>
            <a:r>
              <a:rPr lang="ru-RU" dirty="0" smtClean="0"/>
              <a:t>≥</a:t>
            </a:r>
            <a:r>
              <a:rPr lang="el-GR" i="1" dirty="0" smtClean="0"/>
              <a:t>ε</a:t>
            </a:r>
            <a:r>
              <a:rPr lang="ru-RU" dirty="0" smtClean="0"/>
              <a:t> </a:t>
            </a:r>
            <a:r>
              <a:rPr lang="en-US" i="1" baseline="30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Воспользуемся этим замечанием и, заменяя в оставшейся сумме каждый из множителей |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ru-RU" dirty="0"/>
              <a:t> — </a:t>
            </a:r>
            <a:r>
              <a:rPr lang="ru-RU" i="1" dirty="0"/>
              <a:t>М 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/>
              <a:t>)|</a:t>
            </a:r>
            <a:r>
              <a:rPr lang="ru-RU" baseline="30000" dirty="0"/>
              <a:t>2</a:t>
            </a:r>
            <a:r>
              <a:rPr lang="ru-RU" dirty="0"/>
              <a:t> числом </a:t>
            </a:r>
            <a:r>
              <a:rPr lang="el-GR" i="1" dirty="0" smtClean="0"/>
              <a:t>ε </a:t>
            </a:r>
            <a:r>
              <a:rPr lang="en-US" i="1" baseline="30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(при этом неравенство может лишь усилиться), получим</a:t>
            </a:r>
          </a:p>
          <a:p>
            <a:pPr indent="450850" algn="ctr">
              <a:spcAft>
                <a:spcPts val="600"/>
              </a:spcAft>
            </a:pPr>
            <a:r>
              <a:rPr lang="en-US" i="1" dirty="0"/>
              <a:t>D 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 smtClean="0"/>
              <a:t>)≥ </a:t>
            </a:r>
            <a:r>
              <a:rPr lang="el-GR" i="1" dirty="0" smtClean="0"/>
              <a:t>ε </a:t>
            </a:r>
            <a:r>
              <a:rPr lang="en-US" i="1" baseline="30000" dirty="0" smtClean="0"/>
              <a:t>2</a:t>
            </a:r>
            <a:r>
              <a:rPr lang="en-US" dirty="0" smtClean="0"/>
              <a:t> </a:t>
            </a:r>
            <a:r>
              <a:rPr lang="ru-RU" dirty="0"/>
              <a:t>(</a:t>
            </a:r>
            <a:r>
              <a:rPr lang="ru-RU" i="1" dirty="0"/>
              <a:t>р</a:t>
            </a:r>
            <a:r>
              <a:rPr lang="ru-RU" i="1" baseline="-25000" dirty="0"/>
              <a:t>к+</a:t>
            </a:r>
            <a:r>
              <a:rPr lang="ru-RU" baseline="-25000" dirty="0"/>
              <a:t>1</a:t>
            </a:r>
            <a:r>
              <a:rPr lang="ru-RU" i="1" dirty="0"/>
              <a:t> +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ru-RU" i="1" baseline="-25000" dirty="0"/>
              <a:t>+</a:t>
            </a:r>
            <a:r>
              <a:rPr lang="ru-RU" baseline="-25000" dirty="0"/>
              <a:t>2</a:t>
            </a:r>
            <a:r>
              <a:rPr lang="ru-RU" i="1" dirty="0"/>
              <a:t> + … + </a:t>
            </a:r>
            <a:r>
              <a:rPr lang="ru-RU" i="1" dirty="0" err="1"/>
              <a:t>р</a:t>
            </a:r>
            <a:r>
              <a:rPr lang="en-US" i="1" baseline="-25000" dirty="0"/>
              <a:t>n</a:t>
            </a:r>
            <a:r>
              <a:rPr lang="ru-RU" dirty="0"/>
              <a:t>).         </a:t>
            </a:r>
            <a:r>
              <a:rPr lang="ru-RU" b="1" dirty="0" smtClean="0"/>
              <a:t>(2)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568952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just"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По теореме сложения, сумма вероятностей </a:t>
            </a:r>
            <a:r>
              <a:rPr lang="ru-RU" i="1" dirty="0"/>
              <a:t>р</a:t>
            </a:r>
            <a:r>
              <a:rPr lang="ru-RU" i="1" baseline="-25000" dirty="0"/>
              <a:t>к+</a:t>
            </a:r>
            <a:r>
              <a:rPr lang="ru-RU" baseline="-25000" dirty="0"/>
              <a:t>1</a:t>
            </a:r>
            <a:r>
              <a:rPr lang="ru-RU" i="1" dirty="0"/>
              <a:t> +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ru-RU" i="1" baseline="-25000" dirty="0"/>
              <a:t>+</a:t>
            </a:r>
            <a:r>
              <a:rPr lang="ru-RU" baseline="-25000" dirty="0"/>
              <a:t>2</a:t>
            </a:r>
            <a:r>
              <a:rPr lang="ru-RU" i="1" dirty="0"/>
              <a:t> + … + </a:t>
            </a:r>
            <a:r>
              <a:rPr lang="ru-RU" i="1" dirty="0" err="1"/>
              <a:t>р</a:t>
            </a:r>
            <a:r>
              <a:rPr lang="en-US" i="1" baseline="-25000" dirty="0"/>
              <a:t>n </a:t>
            </a:r>
            <a:r>
              <a:rPr lang="ru-RU" dirty="0"/>
              <a:t>есть вероятность того, что </a:t>
            </a:r>
            <a:r>
              <a:rPr lang="en-US" i="1" dirty="0"/>
              <a:t>X</a:t>
            </a:r>
            <a:r>
              <a:rPr lang="ru-RU" dirty="0"/>
              <a:t> примет одно, безразлично какое, из значений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ru-RU" i="1" baseline="-25000" dirty="0"/>
              <a:t>+</a:t>
            </a:r>
            <a:r>
              <a:rPr lang="ru-RU" baseline="-25000" dirty="0"/>
              <a:t>1</a:t>
            </a:r>
            <a:r>
              <a:rPr lang="ru-RU" i="1" dirty="0"/>
              <a:t>, х</a:t>
            </a:r>
            <a:r>
              <a:rPr lang="ru-RU" i="1" baseline="-25000" dirty="0"/>
              <a:t>к+</a:t>
            </a:r>
            <a:r>
              <a:rPr lang="ru-RU" baseline="-25000" dirty="0"/>
              <a:t>2</a:t>
            </a:r>
            <a:r>
              <a:rPr lang="ru-RU" dirty="0"/>
              <a:t>,....</a:t>
            </a:r>
            <a:r>
              <a:rPr lang="ru-RU" i="1" dirty="0" smtClean="0"/>
              <a:t>х</a:t>
            </a:r>
            <a:r>
              <a:rPr lang="en-US" i="1" baseline="-25000" dirty="0" smtClean="0"/>
              <a:t>n</a:t>
            </a:r>
            <a:r>
              <a:rPr lang="ru-RU" i="1" dirty="0" smtClean="0"/>
              <a:t>, </a:t>
            </a:r>
            <a:r>
              <a:rPr lang="ru-RU" dirty="0"/>
              <a:t>а при любом из них отклонение удовлетворяет неравенству |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ru-RU" dirty="0"/>
              <a:t> — </a:t>
            </a:r>
            <a:r>
              <a:rPr lang="ru-RU" i="1" dirty="0"/>
              <a:t>М 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 smtClean="0"/>
              <a:t>)|≥</a:t>
            </a:r>
            <a:r>
              <a:rPr lang="el-GR" i="1" dirty="0" smtClean="0"/>
              <a:t> ε</a:t>
            </a:r>
            <a:r>
              <a:rPr lang="ru-RU" dirty="0" smtClean="0"/>
              <a:t> </a:t>
            </a:r>
            <a:r>
              <a:rPr lang="ru-RU" dirty="0"/>
              <a:t>Отсюда следует, что сумма </a:t>
            </a:r>
            <a:r>
              <a:rPr lang="ru-RU" i="1" dirty="0"/>
              <a:t>р</a:t>
            </a:r>
            <a:r>
              <a:rPr lang="ru-RU" i="1" baseline="-25000" dirty="0"/>
              <a:t>к+</a:t>
            </a:r>
            <a:r>
              <a:rPr lang="ru-RU" baseline="-25000" dirty="0"/>
              <a:t>1</a:t>
            </a:r>
            <a:r>
              <a:rPr lang="ru-RU" i="1" dirty="0"/>
              <a:t> +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ru-RU" i="1" baseline="-25000" dirty="0"/>
              <a:t>+</a:t>
            </a:r>
            <a:r>
              <a:rPr lang="ru-RU" baseline="-25000" dirty="0"/>
              <a:t>2</a:t>
            </a:r>
            <a:r>
              <a:rPr lang="ru-RU" i="1" dirty="0"/>
              <a:t> + … + </a:t>
            </a:r>
            <a:r>
              <a:rPr lang="ru-RU" i="1" dirty="0" err="1"/>
              <a:t>р</a:t>
            </a:r>
            <a:r>
              <a:rPr lang="en-US" i="1" baseline="-25000" dirty="0"/>
              <a:t>n</a:t>
            </a:r>
            <a:r>
              <a:rPr lang="ru-RU" dirty="0"/>
              <a:t> выражает вероятность</a:t>
            </a:r>
          </a:p>
          <a:p>
            <a:pPr indent="450850" algn="ctr">
              <a:spcBef>
                <a:spcPts val="600"/>
              </a:spcBef>
              <a:spcAft>
                <a:spcPts val="600"/>
              </a:spcAft>
            </a:pPr>
            <a:r>
              <a:rPr lang="en-US" i="1" dirty="0"/>
              <a:t>P</a:t>
            </a:r>
            <a:r>
              <a:rPr lang="ru-RU" dirty="0"/>
              <a:t>(|</a:t>
            </a:r>
            <a:r>
              <a:rPr lang="en-US" i="1" dirty="0"/>
              <a:t>X</a:t>
            </a:r>
            <a:r>
              <a:rPr lang="ru-RU" dirty="0"/>
              <a:t> — </a:t>
            </a:r>
            <a:r>
              <a:rPr lang="ru-RU" i="1" dirty="0"/>
              <a:t>М 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 smtClean="0"/>
              <a:t>)|≥ </a:t>
            </a:r>
            <a:r>
              <a:rPr lang="el-GR" i="1" dirty="0" smtClean="0"/>
              <a:t>ε</a:t>
            </a:r>
            <a:r>
              <a:rPr lang="en-US" i="1" dirty="0" smtClean="0"/>
              <a:t>).</a:t>
            </a:r>
            <a:endParaRPr lang="ru-RU" dirty="0"/>
          </a:p>
          <a:p>
            <a:pPr indent="450850" algn="just"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Это соображение позволяет переписать неравенство </a:t>
            </a:r>
            <a:r>
              <a:rPr lang="ru-RU" dirty="0" smtClean="0"/>
              <a:t>(2) </a:t>
            </a:r>
            <a:r>
              <a:rPr lang="ru-RU" dirty="0"/>
              <a:t>так:</a:t>
            </a:r>
          </a:p>
          <a:p>
            <a:pPr indent="450850" algn="ctr">
              <a:spcBef>
                <a:spcPts val="600"/>
              </a:spcBef>
              <a:spcAft>
                <a:spcPts val="600"/>
              </a:spcAft>
            </a:pPr>
            <a:r>
              <a:rPr lang="en-US" i="1" dirty="0"/>
              <a:t>D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 </a:t>
            </a:r>
            <a:r>
              <a:rPr lang="el-GR" i="1" dirty="0" smtClean="0"/>
              <a:t>ε </a:t>
            </a:r>
            <a:r>
              <a:rPr lang="en-US" i="1" baseline="30000" dirty="0" smtClean="0"/>
              <a:t>2</a:t>
            </a:r>
            <a:r>
              <a:rPr lang="en-US" dirty="0" smtClean="0"/>
              <a:t> </a:t>
            </a:r>
            <a:r>
              <a:rPr lang="en-US" i="1" dirty="0"/>
              <a:t>P</a:t>
            </a:r>
            <a:r>
              <a:rPr lang="ru-RU" dirty="0"/>
              <a:t>(|</a:t>
            </a:r>
            <a:r>
              <a:rPr lang="en-US" i="1" dirty="0"/>
              <a:t>X</a:t>
            </a:r>
            <a:r>
              <a:rPr lang="ru-RU" dirty="0"/>
              <a:t> — </a:t>
            </a:r>
            <a:r>
              <a:rPr lang="ru-RU" i="1" dirty="0"/>
              <a:t>М 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 smtClean="0"/>
              <a:t>)| ≥ </a:t>
            </a:r>
            <a:r>
              <a:rPr lang="el-GR" i="1" dirty="0" smtClean="0"/>
              <a:t>ε</a:t>
            </a:r>
            <a:r>
              <a:rPr lang="en-US" i="1" dirty="0" smtClean="0"/>
              <a:t>)</a:t>
            </a:r>
            <a:r>
              <a:rPr lang="ru-RU" b="1" dirty="0" smtClean="0"/>
              <a:t> </a:t>
            </a:r>
            <a:r>
              <a:rPr lang="ru-RU" b="1" dirty="0"/>
              <a:t>,</a:t>
            </a:r>
            <a:endParaRPr lang="ru-RU" dirty="0"/>
          </a:p>
          <a:p>
            <a:pPr indent="450850" algn="just"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или </a:t>
            </a:r>
          </a:p>
          <a:p>
            <a:pPr indent="450850" algn="ctr">
              <a:spcBef>
                <a:spcPts val="600"/>
              </a:spcBef>
              <a:spcAft>
                <a:spcPts val="600"/>
              </a:spcAft>
            </a:pPr>
            <a:r>
              <a:rPr lang="en-US" i="1" dirty="0"/>
              <a:t>P</a:t>
            </a:r>
            <a:r>
              <a:rPr lang="ru-RU" dirty="0"/>
              <a:t>(|</a:t>
            </a:r>
            <a:r>
              <a:rPr lang="en-US" i="1" dirty="0"/>
              <a:t>X</a:t>
            </a:r>
            <a:r>
              <a:rPr lang="ru-RU" dirty="0"/>
              <a:t> — </a:t>
            </a:r>
            <a:r>
              <a:rPr lang="ru-RU" i="1" dirty="0"/>
              <a:t>М 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 smtClean="0"/>
              <a:t>)|≥ </a:t>
            </a:r>
            <a:r>
              <a:rPr lang="el-GR" i="1" dirty="0" smtClean="0"/>
              <a:t>ε</a:t>
            </a:r>
            <a:r>
              <a:rPr lang="en-US" i="1" dirty="0" smtClean="0"/>
              <a:t>)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</a:t>
            </a:r>
            <a:r>
              <a:rPr lang="ru-RU" i="1" dirty="0" smtClean="0"/>
              <a:t> </a:t>
            </a:r>
            <a:r>
              <a:rPr lang="en-US" i="1" dirty="0"/>
              <a:t>D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 /</a:t>
            </a:r>
            <a:r>
              <a:rPr lang="en-US" i="1" dirty="0"/>
              <a:t> </a:t>
            </a:r>
            <a:r>
              <a:rPr lang="el-GR" i="1" dirty="0" smtClean="0"/>
              <a:t>ε</a:t>
            </a:r>
            <a:r>
              <a:rPr lang="en-US" b="1" dirty="0" smtClean="0"/>
              <a:t> </a:t>
            </a:r>
            <a:r>
              <a:rPr lang="ru-RU" baseline="30000" dirty="0"/>
              <a:t>2</a:t>
            </a:r>
            <a:r>
              <a:rPr lang="ru-RU" i="1" baseline="30000" dirty="0"/>
              <a:t> </a:t>
            </a:r>
            <a:r>
              <a:rPr lang="ru-RU" b="1" dirty="0"/>
              <a:t>        </a:t>
            </a:r>
            <a:r>
              <a:rPr lang="ru-RU" b="1" dirty="0" smtClean="0"/>
              <a:t>(3)</a:t>
            </a:r>
            <a:endParaRPr lang="ru-RU" dirty="0"/>
          </a:p>
          <a:p>
            <a:pPr indent="450850" algn="just"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Подставляя </a:t>
            </a:r>
            <a:r>
              <a:rPr lang="ru-RU" dirty="0" smtClean="0"/>
              <a:t>(3) </a:t>
            </a:r>
            <a:r>
              <a:rPr lang="ru-RU" dirty="0"/>
              <a:t>в </a:t>
            </a:r>
            <a:r>
              <a:rPr lang="ru-RU" dirty="0" smtClean="0"/>
              <a:t>(1), </a:t>
            </a:r>
            <a:r>
              <a:rPr lang="ru-RU" dirty="0"/>
              <a:t>окончательно получим </a:t>
            </a:r>
          </a:p>
          <a:p>
            <a:pPr indent="450850" algn="ctr">
              <a:spcBef>
                <a:spcPts val="600"/>
              </a:spcBef>
              <a:spcAft>
                <a:spcPts val="600"/>
              </a:spcAft>
            </a:pPr>
            <a:r>
              <a:rPr lang="en-US" i="1" dirty="0"/>
              <a:t>P</a:t>
            </a:r>
            <a:r>
              <a:rPr lang="ru-RU" dirty="0"/>
              <a:t>(|</a:t>
            </a:r>
            <a:r>
              <a:rPr lang="en-US" i="1" dirty="0"/>
              <a:t>X</a:t>
            </a:r>
            <a:r>
              <a:rPr lang="ru-RU" dirty="0"/>
              <a:t> — </a:t>
            </a:r>
            <a:r>
              <a:rPr lang="ru-RU" i="1" dirty="0"/>
              <a:t>М </a:t>
            </a:r>
            <a:r>
              <a:rPr lang="ru-RU" dirty="0"/>
              <a:t>(</a:t>
            </a:r>
            <a:r>
              <a:rPr lang="ru-RU" i="1" dirty="0"/>
              <a:t>Х</a:t>
            </a:r>
            <a:r>
              <a:rPr lang="ru-RU" dirty="0"/>
              <a:t>)| </a:t>
            </a:r>
            <a:r>
              <a:rPr lang="ru-RU" dirty="0" smtClean="0"/>
              <a:t>&lt;</a:t>
            </a:r>
            <a:r>
              <a:rPr lang="el-GR" i="1" dirty="0" smtClean="0"/>
              <a:t> ε</a:t>
            </a:r>
            <a:r>
              <a:rPr lang="en-US" i="1" dirty="0" smtClean="0"/>
              <a:t>)≥</a:t>
            </a:r>
            <a:r>
              <a:rPr lang="en-US" b="1" dirty="0" smtClean="0"/>
              <a:t> </a:t>
            </a:r>
            <a:r>
              <a:rPr lang="ru-RU" dirty="0"/>
              <a:t>1</a:t>
            </a:r>
            <a:r>
              <a:rPr lang="ru-RU" i="1" dirty="0"/>
              <a:t>- </a:t>
            </a:r>
            <a:r>
              <a:rPr lang="en-US" i="1" dirty="0"/>
              <a:t>D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 /</a:t>
            </a:r>
            <a:r>
              <a:rPr lang="en-US" i="1" dirty="0"/>
              <a:t> </a:t>
            </a:r>
            <a:r>
              <a:rPr lang="el-GR" i="1" dirty="0" smtClean="0"/>
              <a:t>ε</a:t>
            </a:r>
            <a:r>
              <a:rPr lang="en-US" b="1" dirty="0" smtClean="0"/>
              <a:t> </a:t>
            </a:r>
            <a:r>
              <a:rPr lang="ru-RU" baseline="30000" dirty="0"/>
              <a:t>2</a:t>
            </a:r>
            <a:r>
              <a:rPr lang="ru-RU" i="1" dirty="0"/>
              <a:t>,</a:t>
            </a:r>
            <a:endParaRPr lang="ru-RU" dirty="0"/>
          </a:p>
          <a:p>
            <a:pPr indent="450850" algn="just"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что и требовалось доказать.</a:t>
            </a:r>
          </a:p>
          <a:p>
            <a:pPr algn="just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941168"/>
            <a:ext cx="8856984" cy="1754326"/>
          </a:xfrm>
          <a:prstGeom prst="rect">
            <a:avLst/>
          </a:prstGeom>
          <a:ln w="28575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452438" algn="just"/>
            <a:r>
              <a:rPr lang="ru-RU" b="1" dirty="0">
                <a:solidFill>
                  <a:srgbClr val="0000FF"/>
                </a:solidFill>
              </a:rPr>
              <a:t>Замечание</a:t>
            </a:r>
            <a:r>
              <a:rPr lang="ru-RU" dirty="0"/>
              <a:t>. Неравенство Чебышева имеет для практики </a:t>
            </a:r>
            <a:r>
              <a:rPr lang="ru-RU" dirty="0" smtClean="0"/>
              <a:t>ограниченное </a:t>
            </a:r>
            <a:r>
              <a:rPr lang="ru-RU" dirty="0"/>
              <a:t>значение, поскольку часто дает грубую, а иногда и </a:t>
            </a:r>
            <a:r>
              <a:rPr lang="ru-RU" dirty="0" smtClean="0"/>
              <a:t>тривиальную </a:t>
            </a:r>
            <a:r>
              <a:rPr lang="ru-RU" dirty="0"/>
              <a:t>(не представляющую интереса) оценку. Например, если </a:t>
            </a:r>
            <a:r>
              <a:rPr lang="en-US" i="1" dirty="0"/>
              <a:t>D </a:t>
            </a:r>
            <a:r>
              <a:rPr lang="ru-RU" i="1" dirty="0"/>
              <a:t>(X)</a:t>
            </a:r>
            <a:r>
              <a:rPr lang="ru-RU" dirty="0"/>
              <a:t> &gt; </a:t>
            </a:r>
            <a:r>
              <a:rPr lang="el-GR" i="1" dirty="0" smtClean="0"/>
              <a:t>ε </a:t>
            </a:r>
            <a:r>
              <a:rPr lang="ru-RU" baseline="30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и, следовательно,</a:t>
            </a:r>
            <a:r>
              <a:rPr lang="ru-RU" i="1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ru-RU" dirty="0"/>
              <a:t>(Х</a:t>
            </a:r>
            <a:r>
              <a:rPr lang="ru-RU" dirty="0" smtClean="0"/>
              <a:t>)/</a:t>
            </a:r>
            <a:r>
              <a:rPr lang="el-GR" i="1" dirty="0" smtClean="0"/>
              <a:t> ε </a:t>
            </a:r>
            <a:r>
              <a:rPr lang="ru-RU" baseline="30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&gt;1, то 1—</a:t>
            </a:r>
            <a:r>
              <a:rPr lang="ru-RU" i="1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ru-RU" dirty="0"/>
              <a:t>(Х</a:t>
            </a:r>
            <a:r>
              <a:rPr lang="ru-RU" dirty="0" smtClean="0"/>
              <a:t>)/</a:t>
            </a:r>
            <a:r>
              <a:rPr lang="el-GR" i="1" dirty="0" smtClean="0"/>
              <a:t> ε </a:t>
            </a:r>
            <a:r>
              <a:rPr lang="ru-RU" baseline="30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&lt; 0; таким образом, в этом случае неравенство Чебышева указывает лишь на то, что вероятность отклонения неотрицательна, а это и без того очевидно, так как любая вероятность выражается неотрицательным числом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76672"/>
            <a:ext cx="885097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6632"/>
            <a:ext cx="892203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683568" y="116632"/>
            <a:ext cx="7776864" cy="6552728"/>
            <a:chOff x="251520" y="116632"/>
            <a:chExt cx="6225158" cy="4971752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16632"/>
              <a:ext cx="6178550" cy="138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1520" y="1272402"/>
              <a:ext cx="5400599" cy="644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1520" y="1844824"/>
              <a:ext cx="6210300" cy="149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3528" y="3284984"/>
              <a:ext cx="6153150" cy="180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5816" y="260648"/>
            <a:ext cx="4009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ТЕОРЕМА ЧЕБЫШЕВА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b="1" dirty="0"/>
              <a:t>Теорема Чебышева.</a:t>
            </a:r>
            <a:r>
              <a:rPr lang="ru-RU" dirty="0"/>
              <a:t> </a:t>
            </a:r>
            <a:r>
              <a:rPr lang="ru-RU" i="1" dirty="0"/>
              <a:t>Если Х</a:t>
            </a:r>
            <a:r>
              <a:rPr lang="ru-RU" baseline="-25000" dirty="0"/>
              <a:t>1</a:t>
            </a:r>
            <a:r>
              <a:rPr lang="ru-RU" i="1" dirty="0"/>
              <a:t>, Х</a:t>
            </a:r>
            <a:r>
              <a:rPr lang="ru-RU" baseline="-25000" dirty="0"/>
              <a:t>2</a:t>
            </a:r>
            <a:r>
              <a:rPr lang="ru-RU" i="1" dirty="0"/>
              <a:t>,…, Х</a:t>
            </a:r>
            <a:r>
              <a:rPr lang="en-US" i="1" baseline="-25000" dirty="0"/>
              <a:t>n</a:t>
            </a:r>
            <a:r>
              <a:rPr lang="ru-RU" i="1" dirty="0"/>
              <a:t>, ...</a:t>
            </a:r>
            <a:r>
              <a:rPr lang="ru-RU" dirty="0"/>
              <a:t>—</a:t>
            </a:r>
            <a:r>
              <a:rPr lang="ru-RU" i="1" dirty="0"/>
              <a:t>попарно независимые случайные величины, причем дисперсии их равномерно ограничены </a:t>
            </a:r>
            <a:r>
              <a:rPr lang="ru-RU" dirty="0"/>
              <a:t>(</a:t>
            </a:r>
            <a:r>
              <a:rPr lang="ru-RU" i="1" dirty="0"/>
              <a:t>не превышают постоянного числа С</a:t>
            </a:r>
            <a:r>
              <a:rPr lang="ru-RU" dirty="0"/>
              <a:t>)</a:t>
            </a:r>
            <a:r>
              <a:rPr lang="ru-RU" i="1" dirty="0"/>
              <a:t>, то, как бы мало ни было положительное число </a:t>
            </a:r>
            <a:r>
              <a:rPr lang="el-GR" i="1" dirty="0" smtClean="0"/>
              <a:t>ε</a:t>
            </a:r>
            <a:r>
              <a:rPr lang="ru-RU" i="1" dirty="0" smtClean="0"/>
              <a:t>, </a:t>
            </a:r>
            <a:r>
              <a:rPr lang="ru-RU" i="1" dirty="0"/>
              <a:t>вероятность неравенства</a:t>
            </a:r>
            <a:endParaRPr lang="ru-RU" dirty="0"/>
          </a:p>
          <a:p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060848"/>
            <a:ext cx="54768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85293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будет как угодно близка к единице, если число случайных величин достаточно велико</a:t>
            </a:r>
            <a:r>
              <a:rPr lang="ru-RU" dirty="0" smtClean="0"/>
              <a:t>.</a:t>
            </a:r>
            <a:endParaRPr lang="en-US" dirty="0" smtClean="0"/>
          </a:p>
          <a:p>
            <a:pPr indent="360363" algn="just"/>
            <a:r>
              <a:rPr lang="ru-RU" dirty="0"/>
              <a:t>Другими словами, в условиях теоремы</a:t>
            </a:r>
          </a:p>
          <a:p>
            <a:pPr algn="just"/>
            <a:endParaRPr lang="ru-RU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 t="9000"/>
          <a:stretch>
            <a:fillRect/>
          </a:stretch>
        </p:blipFill>
        <p:spPr bwMode="auto">
          <a:xfrm>
            <a:off x="1403648" y="3861048"/>
            <a:ext cx="6477000" cy="72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4797152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/>
              <a:t>Таким образом, теорема Чебышева утверждает, что если рассматривается достаточно большое число независимых случайных величин, имеющих ограниченные дисперсии, то почти достоверным можно считать событие, состоящее в том, что отклонение среднего арифметического случайных величин от среднего арифметического их математических ожиданий будет по абсолютной величине сколь угодно малым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b="1" dirty="0">
                <a:solidFill>
                  <a:srgbClr val="0000FF"/>
                </a:solidFill>
              </a:rPr>
              <a:t>Доказательство. </a:t>
            </a:r>
            <a:r>
              <a:rPr lang="ru-RU" dirty="0"/>
              <a:t>Введем в рассмотрение новую случайную величину — среднее арифметическое случайных величин</a:t>
            </a:r>
          </a:p>
          <a:p>
            <a:pPr indent="452438" algn="just"/>
            <a:endParaRPr lang="en-US" dirty="0" smtClean="0"/>
          </a:p>
          <a:p>
            <a:pPr indent="452438" algn="just"/>
            <a:endParaRPr lang="en-US" dirty="0"/>
          </a:p>
          <a:p>
            <a:pPr indent="452438" algn="just"/>
            <a:r>
              <a:rPr lang="ru-RU" dirty="0" smtClean="0"/>
              <a:t>Найдем </a:t>
            </a:r>
            <a:r>
              <a:rPr lang="ru-RU" dirty="0"/>
              <a:t>математическое </a:t>
            </a:r>
            <a:r>
              <a:rPr lang="ru-RU" dirty="0" smtClean="0"/>
              <a:t>ожидание</a:t>
            </a:r>
            <a:r>
              <a:rPr lang="en-US" dirty="0" smtClean="0"/>
              <a:t>       </a:t>
            </a:r>
            <a:r>
              <a:rPr lang="ru-RU" i="1" dirty="0" smtClean="0"/>
              <a:t>. </a:t>
            </a:r>
            <a:r>
              <a:rPr lang="ru-RU" dirty="0"/>
              <a:t>Пользуясь свойствами математического ожидания (постоянный множитель можно вынести за знак математического ожидания, математическое ожидание суммы равно сумме математических ожиданий слагаемых), получим</a:t>
            </a:r>
          </a:p>
          <a:p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908720"/>
            <a:ext cx="20764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7411" name="Формула" r:id="rId4" imgW="114120" imgH="215640" progId="Equation.3">
              <p:embed/>
            </p:oleObj>
          </a:graphicData>
        </a:graphic>
      </p:graphicFrame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1340768"/>
            <a:ext cx="32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708919"/>
            <a:ext cx="8424936" cy="358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2740</Words>
  <Application>Microsoft Office PowerPoint</Application>
  <PresentationFormat>Экран (4:3)</PresentationFormat>
  <Paragraphs>120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Тема Office</vt:lpstr>
      <vt:lpstr>Формула</vt:lpstr>
      <vt:lpstr>Закон больших чисел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</vt:vector>
  </TitlesOfParts>
  <Company>office 2007 rus ent: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Закон больших чисел</dc:title>
  <dc:creator>Пользователь Windows</dc:creator>
  <cp:lastModifiedBy>Пользователь Windows</cp:lastModifiedBy>
  <cp:revision>34</cp:revision>
  <dcterms:created xsi:type="dcterms:W3CDTF">2020-11-13T11:35:31Z</dcterms:created>
  <dcterms:modified xsi:type="dcterms:W3CDTF">2020-11-14T08:16:50Z</dcterms:modified>
</cp:coreProperties>
</file>