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3EFB-F0C4-48BD-B8D4-7D105694BCA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758AC-562F-4EEB-8175-A1B5AF7130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58AC-562F-4EEB-8175-A1B5AF7130B0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624"/>
            <a:ext cx="9144000" cy="3195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ПЛОТНОСТЬ РАСПРЕДЕЛЕНИЯ ВЕРОЯТНОСТЕЙ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НЕПРЕРЫВНОЙ СЛУЧАЙНОЙ ВЕЛИЧИНЫ</a:t>
            </a:r>
            <a:br>
              <a:rPr lang="ru-RU" b="1" dirty="0" smtClean="0">
                <a:solidFill>
                  <a:srgbClr val="FF0000"/>
                </a:solidFill>
              </a:rPr>
            </a:b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420888"/>
            <a:ext cx="8712968" cy="4176464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Вопросы: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1. Определение плотности распределения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2. Вероятность попадания непрерывной случайной величины в заданный интервал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3. Нахождение функции распределения по известной плотности распределения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4. Свойства плотности распределения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5. Вероятностный смысл плотности распределения</a:t>
            </a:r>
          </a:p>
          <a:p>
            <a:pPr algn="just"/>
            <a:r>
              <a:rPr lang="ru-RU" sz="7000" b="1" dirty="0" smtClean="0">
                <a:solidFill>
                  <a:schemeClr val="tx2">
                    <a:lumMod val="75000"/>
                  </a:schemeClr>
                </a:solidFill>
              </a:rPr>
              <a:t>§ 6. Закон равномерного распределения вероятностей</a:t>
            </a:r>
          </a:p>
          <a:p>
            <a:pPr algn="just"/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30956" y="144016"/>
            <a:ext cx="7869436" cy="6381328"/>
            <a:chOff x="230956" y="0"/>
            <a:chExt cx="8453364" cy="67420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0"/>
              <a:ext cx="8432800" cy="428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956" y="4221088"/>
              <a:ext cx="8445500" cy="252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36512" y="188640"/>
            <a:ext cx="9180512" cy="6408712"/>
            <a:chOff x="-36512" y="188640"/>
            <a:chExt cx="8489950" cy="612541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88640"/>
              <a:ext cx="8432800" cy="337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6512" y="3501008"/>
              <a:ext cx="8489950" cy="281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43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8229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95250"/>
            <a:ext cx="83629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582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§ 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ru-RU" sz="2400" b="1" dirty="0" smtClean="0">
                <a:solidFill>
                  <a:srgbClr val="FF0000"/>
                </a:solidFill>
              </a:rPr>
              <a:t> Закон равномерного распределения вероятностей</a:t>
            </a:r>
          </a:p>
          <a:p>
            <a:pPr indent="452438" algn="just"/>
            <a:endParaRPr lang="en-US" dirty="0" smtClean="0"/>
          </a:p>
          <a:p>
            <a:pPr indent="452438" algn="just"/>
            <a:r>
              <a:rPr lang="ru-RU" dirty="0" smtClean="0"/>
              <a:t>При решении задач, которые выдвигает практика, приходится сталкиваться с различными распределениями непрерывных случайных величин. Плотности распределений непрерывных случайных величин называют также</a:t>
            </a:r>
            <a:r>
              <a:rPr lang="ru-RU" i="1" dirty="0" smtClean="0"/>
              <a:t> законами распределений.</a:t>
            </a:r>
            <a:r>
              <a:rPr lang="ru-RU" dirty="0" smtClean="0"/>
              <a:t> </a:t>
            </a:r>
          </a:p>
          <a:p>
            <a:pPr indent="452438" algn="just"/>
            <a:r>
              <a:rPr lang="ru-RU" dirty="0" smtClean="0"/>
              <a:t>Распределение вероятностей называют</a:t>
            </a:r>
            <a:r>
              <a:rPr lang="ru-RU" i="1" dirty="0" smtClean="0"/>
              <a:t> равномерным, </a:t>
            </a:r>
            <a:r>
              <a:rPr lang="ru-RU" dirty="0" smtClean="0"/>
              <a:t>если на интервале, которому принадлежат все возможные значения случайной величины, плотность распределения сохраняет постоянное значение.</a:t>
            </a:r>
          </a:p>
          <a:p>
            <a:pPr indent="452438" algn="just"/>
            <a:r>
              <a:rPr lang="ru-RU" dirty="0" smtClean="0"/>
              <a:t>Приведем пример равномерно распределенной непрерывной случайной величины.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717032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2000" b="1" dirty="0" smtClean="0">
                <a:solidFill>
                  <a:srgbClr val="0000FF"/>
                </a:solidFill>
              </a:rPr>
              <a:t>Пример. </a:t>
            </a:r>
            <a:r>
              <a:rPr lang="ru-RU" sz="2000" dirty="0" smtClean="0"/>
              <a:t>Шкала измерительного прибора проградуирована в некоторых единицах. Ошибку при округлении отсчета до ближайшего целого деления можно рассматривать как случайную величину X, которая может принимать с постоянной плотностью вероятности любое значение между двумя соседними целыми делениями. Таким образом, X имеет равномерное распределение.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Найдем плотность равномерного распределения</a:t>
            </a:r>
            <a:r>
              <a:rPr lang="ru-RU" i="1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х</a:t>
            </a:r>
            <a:r>
              <a:rPr lang="ru-RU" dirty="0" smtClean="0"/>
              <a:t>), считая, что все возможные значения случайной величины заключены в интервале (а,</a:t>
            </a:r>
            <a:r>
              <a:rPr lang="ru-RU" i="1" dirty="0" smtClean="0"/>
              <a:t> </a:t>
            </a:r>
            <a:r>
              <a:rPr lang="en-US" i="1" dirty="0" smtClean="0"/>
              <a:t>b</a:t>
            </a:r>
            <a:r>
              <a:rPr lang="ru-RU" dirty="0" smtClean="0"/>
              <a:t>), на котором функция</a:t>
            </a:r>
            <a:r>
              <a:rPr lang="ru-RU" i="1" dirty="0" smtClean="0"/>
              <a:t> </a:t>
            </a:r>
            <a:r>
              <a:rPr lang="en-US" i="1" dirty="0" smtClean="0"/>
              <a:t>f </a:t>
            </a:r>
            <a:r>
              <a:rPr lang="ru-RU" i="1" dirty="0" smtClean="0"/>
              <a:t>(</a:t>
            </a:r>
            <a:r>
              <a:rPr lang="ru-RU" i="1" dirty="0" err="1" smtClean="0"/>
              <a:t>х</a:t>
            </a:r>
            <a:r>
              <a:rPr lang="ru-RU" i="1" dirty="0" smtClean="0"/>
              <a:t>)</a:t>
            </a:r>
            <a:r>
              <a:rPr lang="ru-RU" dirty="0" smtClean="0"/>
              <a:t> сохраняет постоянные значения: По условию, X не принимает значений вне интервала (а, </a:t>
            </a:r>
            <a:r>
              <a:rPr lang="en-US" dirty="0" smtClean="0"/>
              <a:t>b</a:t>
            </a:r>
            <a:r>
              <a:rPr lang="ru-RU" dirty="0" smtClean="0"/>
              <a:t>), поэтому </a:t>
            </a:r>
            <a:r>
              <a:rPr lang="en-US" dirty="0" smtClean="0"/>
              <a:t>f</a:t>
            </a:r>
            <a:r>
              <a:rPr lang="ru-RU" dirty="0" smtClean="0"/>
              <a:t> (</a:t>
            </a:r>
            <a:r>
              <a:rPr lang="en-US" dirty="0" smtClean="0"/>
              <a:t>x</a:t>
            </a:r>
            <a:r>
              <a:rPr lang="ru-RU" dirty="0" smtClean="0"/>
              <a:t>) = 0 при</a:t>
            </a:r>
            <a:r>
              <a:rPr lang="ru-RU" i="1" dirty="0" smtClean="0"/>
              <a:t> </a:t>
            </a:r>
            <a:r>
              <a:rPr lang="ru-RU" i="1" dirty="0" err="1" smtClean="0"/>
              <a:t>х</a:t>
            </a:r>
            <a:r>
              <a:rPr lang="ru-RU" i="1" dirty="0" smtClean="0"/>
              <a:t> &lt; а</a:t>
            </a:r>
            <a:r>
              <a:rPr lang="ru-RU" dirty="0" smtClean="0"/>
              <a:t> и</a:t>
            </a:r>
            <a:r>
              <a:rPr lang="ru-RU" i="1" dirty="0" smtClean="0"/>
              <a:t> </a:t>
            </a:r>
            <a:r>
              <a:rPr lang="ru-RU" i="1" dirty="0" err="1" smtClean="0"/>
              <a:t>х</a:t>
            </a:r>
            <a:r>
              <a:rPr lang="ru-RU" dirty="0" smtClean="0"/>
              <a:t> &gt;</a:t>
            </a:r>
            <a:r>
              <a:rPr lang="ru-RU" i="1" dirty="0" smtClean="0"/>
              <a:t> Ь.</a:t>
            </a:r>
            <a:endParaRPr lang="ru-RU" dirty="0" smtClean="0"/>
          </a:p>
          <a:p>
            <a:pPr indent="452438" algn="just"/>
            <a:r>
              <a:rPr lang="ru-RU" dirty="0" smtClean="0"/>
              <a:t>Найдем постоянную</a:t>
            </a:r>
            <a:r>
              <a:rPr lang="ru-RU" i="1" dirty="0" smtClean="0"/>
              <a:t> С.</a:t>
            </a:r>
            <a:r>
              <a:rPr lang="ru-RU" dirty="0" smtClean="0"/>
              <a:t> Так как все возможные значения случайной величины принадлежат интервалу (</a:t>
            </a:r>
            <a:r>
              <a:rPr lang="en-US" dirty="0" smtClean="0"/>
              <a:t>a</a:t>
            </a:r>
            <a:r>
              <a:rPr lang="ru-RU" dirty="0" smtClean="0"/>
              <a:t>, </a:t>
            </a:r>
            <a:r>
              <a:rPr lang="en-US" dirty="0" smtClean="0"/>
              <a:t>b</a:t>
            </a:r>
            <a:r>
              <a:rPr lang="ru-RU" dirty="0" smtClean="0"/>
              <a:t>), то должно выполняться соотношение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45619"/>
          <a:stretch>
            <a:fillRect/>
          </a:stretch>
        </p:blipFill>
        <p:spPr bwMode="auto">
          <a:xfrm>
            <a:off x="323528" y="2060848"/>
            <a:ext cx="8352928" cy="396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52885"/>
          <a:stretch>
            <a:fillRect/>
          </a:stretch>
        </p:blipFill>
        <p:spPr bwMode="auto">
          <a:xfrm>
            <a:off x="107504" y="476672"/>
            <a:ext cx="8784976" cy="361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Тема: </a:t>
            </a:r>
            <a:r>
              <a:rPr lang="ru-RU" sz="2400" b="1" dirty="0" smtClean="0">
                <a:solidFill>
                  <a:srgbClr val="FF0000"/>
                </a:solidFill>
              </a:rPr>
              <a:t>НОРМАЛЬНОЕ </a:t>
            </a:r>
            <a:r>
              <a:rPr lang="ru-RU" sz="2400" b="1" dirty="0" smtClean="0">
                <a:solidFill>
                  <a:srgbClr val="FF0000"/>
                </a:solidFill>
              </a:rPr>
              <a:t>РАСПРЕДЕЛЕНИЕ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FF"/>
                </a:solidFill>
              </a:rPr>
              <a:t>Нормальное распределение. Стандартная запись нормального закона распределения.  Применение закона</a:t>
            </a:r>
            <a:r>
              <a:rPr lang="kk-KZ" b="1" i="1" dirty="0" smtClean="0">
                <a:solidFill>
                  <a:srgbClr val="0000FF"/>
                </a:solidFill>
              </a:rPr>
              <a:t> нормального распределения</a:t>
            </a:r>
            <a:r>
              <a:rPr lang="ru-RU" b="1" i="1" dirty="0" smtClean="0">
                <a:solidFill>
                  <a:srgbClr val="0000FF"/>
                </a:solidFill>
              </a:rPr>
              <a:t>.</a:t>
            </a:r>
            <a:endParaRPr lang="ru-RU" dirty="0" smtClean="0">
              <a:solidFill>
                <a:srgbClr val="0000FF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i="1" dirty="0" smtClean="0"/>
              <a:t>Нормальным</a:t>
            </a:r>
            <a:r>
              <a:rPr lang="ru-RU" i="1" dirty="0" smtClean="0"/>
              <a:t> </a:t>
            </a:r>
            <a:r>
              <a:rPr lang="ru-RU" dirty="0" smtClean="0"/>
              <a:t>называют распределение вероятностей непрерывной случайной величины, которое описывается </a:t>
            </a:r>
            <a:r>
              <a:rPr lang="ru-RU" dirty="0" smtClean="0"/>
              <a:t>плотностью</a:t>
            </a:r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r>
              <a:rPr lang="ru-RU" dirty="0" smtClean="0"/>
              <a:t>Мы видим, что </a:t>
            </a:r>
            <a:r>
              <a:rPr lang="ru-RU" i="1" dirty="0" smtClean="0"/>
              <a:t>нормальное распределение определяется двумя параметрами: а </a:t>
            </a:r>
            <a:r>
              <a:rPr lang="ru-RU" dirty="0" smtClean="0"/>
              <a:t>и</a:t>
            </a:r>
            <a:r>
              <a:rPr lang="ru-RU" i="1" dirty="0" smtClean="0"/>
              <a:t> </a:t>
            </a:r>
            <a:r>
              <a:rPr lang="el-GR" dirty="0" smtClean="0"/>
              <a:t>σ</a:t>
            </a:r>
            <a:r>
              <a:rPr lang="ru-RU" i="1" dirty="0" smtClean="0"/>
              <a:t>. </a:t>
            </a:r>
            <a:r>
              <a:rPr lang="ru-RU" dirty="0" smtClean="0"/>
              <a:t>Достаточно знать эти параметры, чтобы задать нормальное распределение. Покажем, что вероятностный смысл этих параметров таков: </a:t>
            </a:r>
            <a:r>
              <a:rPr lang="ru-RU" i="1" dirty="0" smtClean="0"/>
              <a:t>а </a:t>
            </a:r>
            <a:r>
              <a:rPr lang="ru-RU" dirty="0" smtClean="0"/>
              <a:t>есть математическое ожидание, </a:t>
            </a:r>
            <a:r>
              <a:rPr lang="el-GR" dirty="0" smtClean="0"/>
              <a:t>σ</a:t>
            </a:r>
            <a:r>
              <a:rPr lang="ru-RU" dirty="0" smtClean="0"/>
              <a:t>—среднее </a:t>
            </a:r>
            <a:r>
              <a:rPr lang="ru-RU" dirty="0" err="1" smtClean="0"/>
              <a:t>квадратическое</a:t>
            </a:r>
            <a:r>
              <a:rPr lang="ru-RU" dirty="0" smtClean="0"/>
              <a:t> отклонение нормального распределения.</a:t>
            </a:r>
          </a:p>
          <a:p>
            <a:pPr indent="452438" algn="just"/>
            <a:r>
              <a:rPr lang="ru-RU" dirty="0" smtClean="0"/>
              <a:t>а) По определению математического ожидания непрерывной случайной величины,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058" y="2204864"/>
            <a:ext cx="2733278" cy="77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437112"/>
            <a:ext cx="54197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0678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10694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2000" i="1" dirty="0" smtClean="0"/>
              <a:t>Плотностью распределения</a:t>
            </a:r>
            <a:r>
              <a:rPr lang="ru-RU" sz="2000" dirty="0" smtClean="0"/>
              <a:t> вероятностей непрерывном случайной величины X называют функцию</a:t>
            </a:r>
            <a:r>
              <a:rPr lang="ru-RU" sz="2000" i="1" dirty="0" smtClean="0"/>
              <a:t> </a:t>
            </a:r>
            <a:r>
              <a:rPr lang="en-US" sz="2000" i="1" dirty="0" smtClean="0"/>
              <a:t>f </a:t>
            </a:r>
            <a:r>
              <a:rPr lang="ru-RU" sz="2000" i="1" dirty="0" smtClean="0"/>
              <a:t>(</a:t>
            </a:r>
            <a:r>
              <a:rPr lang="ru-RU" sz="2000" i="1" dirty="0" err="1" smtClean="0"/>
              <a:t>х</a:t>
            </a:r>
            <a:r>
              <a:rPr lang="ru-RU" sz="2000" i="1" dirty="0" smtClean="0"/>
              <a:t>)</a:t>
            </a:r>
            <a:r>
              <a:rPr lang="ru-RU" sz="2000" dirty="0" smtClean="0"/>
              <a:t>— первую производную от функции распределения </a:t>
            </a:r>
            <a:r>
              <a:rPr lang="en-US" sz="2000" dirty="0" smtClean="0"/>
              <a:t>F</a:t>
            </a:r>
            <a:r>
              <a:rPr lang="ru-RU" sz="2000" dirty="0" smtClean="0"/>
              <a:t>(</a:t>
            </a:r>
            <a:r>
              <a:rPr lang="en-US" sz="2000" dirty="0" smtClean="0"/>
              <a:t>x</a:t>
            </a:r>
            <a:r>
              <a:rPr lang="ru-RU" sz="2000" dirty="0" smtClean="0"/>
              <a:t>):</a:t>
            </a:r>
          </a:p>
          <a:p>
            <a:pPr indent="452438" algn="ctr"/>
            <a:r>
              <a:rPr lang="en-US" sz="2000" dirty="0" smtClean="0"/>
              <a:t>f</a:t>
            </a:r>
            <a:r>
              <a:rPr lang="en-US" sz="2000" dirty="0" smtClean="0"/>
              <a:t>(x</a:t>
            </a:r>
            <a:r>
              <a:rPr lang="en-US" sz="2000" dirty="0" smtClean="0"/>
              <a:t>) = F</a:t>
            </a:r>
            <a:r>
              <a:rPr lang="ru-RU" sz="2000" dirty="0" smtClean="0"/>
              <a:t>' (</a:t>
            </a:r>
            <a:r>
              <a:rPr lang="ru-RU" sz="2000" dirty="0" err="1" smtClean="0"/>
              <a:t>х</a:t>
            </a:r>
            <a:r>
              <a:rPr lang="ru-RU" sz="2000" dirty="0" smtClean="0"/>
              <a:t>)</a:t>
            </a:r>
          </a:p>
          <a:p>
            <a:pPr indent="534988" algn="just"/>
            <a:r>
              <a:rPr lang="ru-RU" sz="2000" dirty="0" smtClean="0"/>
              <a:t>Из этого определения следует, что функция распределения является первообразной для плотности распределения.</a:t>
            </a:r>
          </a:p>
          <a:p>
            <a:pPr indent="534988" algn="just"/>
            <a:r>
              <a:rPr lang="ru-RU" sz="2000" dirty="0" smtClean="0"/>
              <a:t>Для описания распределения вероятностей дискретной случайной величины плотность распределения неприменима.</a:t>
            </a:r>
          </a:p>
          <a:p>
            <a:pPr indent="452438" algn="ctr"/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88640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§ 1. Определение плотности распределения</a:t>
            </a:r>
          </a:p>
          <a:p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§ 2. Вероятность попадания непрерывной случайной величины в заданный интервал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29309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i="1" dirty="0" smtClean="0"/>
              <a:t>Теорема.</a:t>
            </a:r>
            <a:r>
              <a:rPr lang="ru-RU" i="1" dirty="0" smtClean="0"/>
              <a:t> Вероятность того, что непрерывная случай­ная величина X примет значение, принадлежащее интер</a:t>
            </a:r>
            <a:r>
              <a:rPr lang="ru-RU" dirty="0" smtClean="0"/>
              <a:t>валу (</a:t>
            </a:r>
            <a:r>
              <a:rPr lang="en-US" dirty="0" smtClean="0"/>
              <a:t>a</a:t>
            </a:r>
            <a:r>
              <a:rPr lang="ru-RU" dirty="0" smtClean="0"/>
              <a:t>, </a:t>
            </a:r>
            <a:r>
              <a:rPr lang="en-US" dirty="0" smtClean="0"/>
              <a:t>b</a:t>
            </a:r>
            <a:r>
              <a:rPr lang="ru-RU" dirty="0" smtClean="0"/>
              <a:t>),</a:t>
            </a:r>
            <a:r>
              <a:rPr lang="ru-RU" i="1" dirty="0" smtClean="0"/>
              <a:t> равна определенному интегралу от плотности распределения, взятому в пределах от а до </a:t>
            </a:r>
            <a:r>
              <a:rPr lang="en-US" i="1" dirty="0" smtClean="0"/>
              <a:t>b</a:t>
            </a:r>
            <a:r>
              <a:rPr lang="ru-RU" i="1" dirty="0" smtClean="0"/>
              <a:t>: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157192"/>
            <a:ext cx="3638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709613"/>
            <a:ext cx="90392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6633"/>
            <a:ext cx="8532440" cy="251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2631459"/>
            <a:ext cx="8280921" cy="422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83568" y="0"/>
            <a:ext cx="7200800" cy="6858000"/>
            <a:chOff x="-36512" y="0"/>
            <a:chExt cx="6221412" cy="616530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184900" cy="445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36512" y="4273004"/>
              <a:ext cx="609600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647700"/>
            <a:ext cx="85248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Нормальная кривая</a:t>
            </a:r>
          </a:p>
          <a:p>
            <a:pPr algn="ctr"/>
            <a:endParaRPr lang="ru-RU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61913"/>
            <a:ext cx="858202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34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1102568"/>
            <a:ext cx="64674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11663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Влияние параметров нормального распределения на форму нормальной кривой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611560" y="188640"/>
            <a:ext cx="8076170" cy="3312368"/>
            <a:chOff x="611560" y="188640"/>
            <a:chExt cx="8076170" cy="3312368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611560" y="188640"/>
              <a:ext cx="8076170" cy="3312368"/>
              <a:chOff x="611560" y="188640"/>
              <a:chExt cx="6496050" cy="2664296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3568" y="188640"/>
                <a:ext cx="6305550" cy="962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11560" y="1052711"/>
                <a:ext cx="6496050" cy="1800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211960" y="764704"/>
              <a:ext cx="20162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3528" y="116632"/>
            <a:ext cx="8640960" cy="4464496"/>
            <a:chOff x="323528" y="404664"/>
            <a:chExt cx="8640960" cy="4752528"/>
          </a:xfrm>
        </p:grpSpPr>
        <p:sp>
          <p:nvSpPr>
            <p:cNvPr id="2" name="TextBox 1"/>
            <p:cNvSpPr txBox="1"/>
            <p:nvPr/>
          </p:nvSpPr>
          <p:spPr>
            <a:xfrm>
              <a:off x="323528" y="40466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b="1" dirty="0" smtClean="0">
                  <a:solidFill>
                    <a:srgbClr val="0000FF"/>
                  </a:solidFill>
                </a:rPr>
                <a:t>Доказательство. </a:t>
              </a:r>
              <a:r>
                <a:rPr lang="ru-RU" dirty="0" smtClean="0"/>
                <a:t>Используем соотношение </a:t>
              </a:r>
              <a:endParaRPr lang="en-US" dirty="0" smtClean="0"/>
            </a:p>
            <a:p>
              <a:pPr algn="ctr"/>
              <a:r>
                <a:rPr lang="ru-RU" dirty="0" smtClean="0"/>
                <a:t>Р(</a:t>
              </a:r>
              <a:r>
                <a:rPr lang="ru-RU" dirty="0" err="1" smtClean="0"/>
                <a:t>а</a:t>
              </a:r>
              <a:r>
                <a:rPr lang="ru-RU" dirty="0" err="1" smtClean="0">
                  <a:sym typeface="Symbol"/>
                </a:rPr>
                <a:t></a:t>
              </a:r>
              <a:r>
                <a:rPr lang="ru-RU" dirty="0" err="1" smtClean="0"/>
                <a:t>Х</a:t>
              </a:r>
              <a:r>
                <a:rPr lang="ru-RU" dirty="0" smtClean="0"/>
                <a:t>&lt;</a:t>
              </a:r>
              <a:r>
                <a:rPr lang="en-US" dirty="0" smtClean="0"/>
                <a:t>b</a:t>
              </a:r>
              <a:r>
                <a:rPr lang="ru-RU" dirty="0" smtClean="0"/>
                <a:t>) = </a:t>
              </a:r>
              <a:r>
                <a:rPr lang="en-US" dirty="0" smtClean="0"/>
                <a:t>F</a:t>
              </a:r>
              <a:r>
                <a:rPr lang="ru-RU" dirty="0" smtClean="0"/>
                <a:t>(</a:t>
              </a:r>
              <a:r>
                <a:rPr lang="en-US" dirty="0" smtClean="0"/>
                <a:t>b</a:t>
              </a:r>
              <a:r>
                <a:rPr lang="ru-RU" dirty="0" smtClean="0"/>
                <a:t>)—</a:t>
              </a:r>
              <a:r>
                <a:rPr lang="en-US" dirty="0" smtClean="0"/>
                <a:t>F(a</a:t>
              </a:r>
              <a:r>
                <a:rPr lang="ru-RU" dirty="0" smtClean="0"/>
                <a:t>)</a:t>
              </a:r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r>
                <a:rPr lang="ru-RU" dirty="0" smtClean="0"/>
                <a:t>По формуле Ньютона — Лейбница,</a:t>
              </a:r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r>
                <a:rPr lang="ru-RU" dirty="0" smtClean="0"/>
                <a:t>Таким образом,</a:t>
              </a:r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endParaRPr lang="en-US" dirty="0" smtClean="0"/>
            </a:p>
            <a:p>
              <a:pPr algn="just"/>
              <a:r>
                <a:rPr lang="ru-RU" dirty="0" smtClean="0"/>
                <a:t>Так как Р (а </a:t>
              </a:r>
              <a:r>
                <a:rPr lang="ru-RU" dirty="0" smtClean="0">
                  <a:sym typeface="Symbol"/>
                </a:rPr>
                <a:t></a:t>
              </a:r>
              <a:r>
                <a:rPr lang="ru-RU" dirty="0" smtClean="0"/>
                <a:t> X &lt; </a:t>
              </a:r>
              <a:r>
                <a:rPr lang="en-US" dirty="0" smtClean="0"/>
                <a:t>b</a:t>
              </a:r>
              <a:r>
                <a:rPr lang="ru-RU" dirty="0" smtClean="0"/>
                <a:t>) = Р (а &lt; X &lt; </a:t>
              </a:r>
              <a:r>
                <a:rPr lang="en-US" dirty="0" smtClean="0"/>
                <a:t>b</a:t>
              </a:r>
              <a:r>
                <a:rPr lang="ru-RU" dirty="0" smtClean="0"/>
                <a:t>), то окончательно получим</a:t>
              </a:r>
            </a:p>
            <a:p>
              <a:pPr algn="just"/>
              <a:endParaRPr lang="ru-RU" dirty="0" smtClean="0"/>
            </a:p>
            <a:p>
              <a:pPr algn="just"/>
              <a:endParaRPr lang="ru-RU" dirty="0" smtClean="0"/>
            </a:p>
            <a:p>
              <a:pPr algn="ctr"/>
              <a:endParaRPr lang="ru-RU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48222" y="1455812"/>
              <a:ext cx="4972050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2636912"/>
              <a:ext cx="2689845" cy="94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59832" y="3926389"/>
              <a:ext cx="2808312" cy="1230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251520" y="443711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dirty="0" smtClean="0"/>
              <a:t>Геометрически полученный результат можно истолковать так: вероятность того, что непрерывная случайная величина примет значение, принадлежащее интервалу (а, </a:t>
            </a:r>
            <a:r>
              <a:rPr lang="en-US" dirty="0" smtClean="0"/>
              <a:t>b</a:t>
            </a:r>
            <a:r>
              <a:rPr lang="ru-RU" dirty="0" smtClean="0"/>
              <a:t>), равна площади криволинейной трапеции, ограниченной осью Ох, кривой распределения </a:t>
            </a:r>
            <a:r>
              <a:rPr lang="en-US" dirty="0" smtClean="0"/>
              <a:t>f</a:t>
            </a:r>
            <a:r>
              <a:rPr lang="ru-RU" dirty="0" smtClean="0"/>
              <a:t> (</a:t>
            </a:r>
            <a:r>
              <a:rPr lang="ru-RU" dirty="0" err="1" smtClean="0"/>
              <a:t>х</a:t>
            </a:r>
            <a:r>
              <a:rPr lang="ru-RU" dirty="0" smtClean="0"/>
              <a:t>) и прямыми </a:t>
            </a:r>
            <a:r>
              <a:rPr lang="ru-RU" i="1" dirty="0" err="1" smtClean="0"/>
              <a:t>х=а</a:t>
            </a:r>
            <a:r>
              <a:rPr lang="ru-RU" dirty="0" smtClean="0"/>
              <a:t> и</a:t>
            </a:r>
            <a:r>
              <a:rPr lang="ru-RU" i="1" dirty="0" smtClean="0"/>
              <a:t> </a:t>
            </a:r>
            <a:r>
              <a:rPr lang="ru-RU" i="1" dirty="0" err="1" smtClean="0"/>
              <a:t>х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Ь.</a:t>
            </a:r>
            <a:endParaRPr lang="ru-RU" dirty="0" smtClean="0"/>
          </a:p>
          <a:p>
            <a:pPr indent="452438" algn="just"/>
            <a:r>
              <a:rPr lang="ru-RU" b="1" dirty="0" smtClean="0">
                <a:solidFill>
                  <a:srgbClr val="0000FF"/>
                </a:solidFill>
              </a:rPr>
              <a:t>Замечание</a:t>
            </a:r>
            <a:r>
              <a:rPr lang="ru-RU" dirty="0" smtClean="0"/>
              <a:t> В частности, если</a:t>
            </a:r>
            <a:r>
              <a:rPr lang="en-US" dirty="0" smtClean="0"/>
              <a:t> f(</a:t>
            </a:r>
            <a:r>
              <a:rPr lang="ru-RU" dirty="0" err="1" smtClean="0"/>
              <a:t>х</a:t>
            </a:r>
            <a:r>
              <a:rPr lang="ru-RU" dirty="0" smtClean="0"/>
              <a:t>) — четная функция и концы интервала симметричны относительно начала координат, то</a:t>
            </a:r>
          </a:p>
          <a:p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5991225"/>
            <a:ext cx="4552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696"/>
          <a:stretch>
            <a:fillRect/>
          </a:stretch>
        </p:blipFill>
        <p:spPr bwMode="auto">
          <a:xfrm>
            <a:off x="251520" y="188640"/>
            <a:ext cx="8572500" cy="292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§ 3. Нахождение функции распределения по известной плотности распределения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204913"/>
            <a:ext cx="85820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6963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67544" y="188640"/>
            <a:ext cx="7992888" cy="6552728"/>
            <a:chOff x="539552" y="332656"/>
            <a:chExt cx="8382000" cy="712879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32656"/>
              <a:ext cx="824865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2946598"/>
              <a:ext cx="8382000" cy="451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60648"/>
            <a:ext cx="46301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27089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§ 4. Свойства плотности распределения</a:t>
            </a:r>
          </a:p>
          <a:p>
            <a:pPr algn="ctr"/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64095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just"/>
            <a:r>
              <a:rPr lang="ru-RU" b="1" i="1" dirty="0" smtClean="0">
                <a:solidFill>
                  <a:srgbClr val="0000FF"/>
                </a:solidFill>
              </a:rPr>
              <a:t>Свойство 1. </a:t>
            </a:r>
            <a:r>
              <a:rPr lang="ru-RU" i="1" dirty="0" smtClean="0"/>
              <a:t>Плотность распределения—неотрицательная функция:</a:t>
            </a:r>
          </a:p>
          <a:p>
            <a:pPr indent="534988" algn="ctr"/>
            <a:r>
              <a:rPr lang="en-US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x)≥ 0.</a:t>
            </a:r>
            <a:endParaRPr lang="ru-RU" i="1" dirty="0" smtClean="0"/>
          </a:p>
          <a:p>
            <a:pPr indent="534988" algn="just"/>
            <a:r>
              <a:rPr lang="ru-RU" b="1" dirty="0" smtClean="0">
                <a:solidFill>
                  <a:srgbClr val="0000FF"/>
                </a:solidFill>
              </a:rPr>
              <a:t>Доказательство. </a:t>
            </a:r>
            <a:r>
              <a:rPr lang="ru-RU" dirty="0" smtClean="0"/>
              <a:t>Функция распределения — неубывающая функция, следовательно, ее производная </a:t>
            </a:r>
            <a:r>
              <a:rPr lang="en-US" dirty="0" smtClean="0"/>
              <a:t>F</a:t>
            </a:r>
            <a:r>
              <a:rPr lang="ru-RU" dirty="0" smtClean="0"/>
              <a:t>'(</a:t>
            </a:r>
            <a:r>
              <a:rPr lang="ru-RU" dirty="0" err="1" smtClean="0"/>
              <a:t>х</a:t>
            </a:r>
            <a:r>
              <a:rPr lang="ru-RU" dirty="0" smtClean="0"/>
              <a:t>) = </a:t>
            </a:r>
            <a:r>
              <a:rPr lang="en-US" dirty="0" smtClean="0"/>
              <a:t>f</a:t>
            </a:r>
            <a:r>
              <a:rPr lang="ru-RU" dirty="0" smtClean="0"/>
              <a:t> (</a:t>
            </a:r>
            <a:r>
              <a:rPr lang="en-US" dirty="0" smtClean="0"/>
              <a:t>x</a:t>
            </a:r>
            <a:r>
              <a:rPr lang="ru-RU" dirty="0" smtClean="0"/>
              <a:t>)— функция неотрицательная.</a:t>
            </a:r>
          </a:p>
          <a:p>
            <a:pPr indent="534988" algn="just"/>
            <a:r>
              <a:rPr lang="ru-RU" dirty="0" smtClean="0"/>
              <a:t>Геометрически это свойство означает, что точки, принадлежащие графику плотности распределения, расположены либо над осью</a:t>
            </a:r>
            <a:r>
              <a:rPr lang="ru-RU" i="1" dirty="0" smtClean="0"/>
              <a:t> Ох,</a:t>
            </a:r>
            <a:r>
              <a:rPr lang="ru-RU" dirty="0" smtClean="0"/>
              <a:t> либо на этой оси.</a:t>
            </a:r>
          </a:p>
          <a:p>
            <a:pPr indent="534988" algn="just"/>
            <a:r>
              <a:rPr lang="ru-RU" dirty="0" smtClean="0"/>
              <a:t>График плотности распределения называют</a:t>
            </a:r>
            <a:r>
              <a:rPr lang="ru-RU" i="1" dirty="0" smtClean="0"/>
              <a:t> кривой распределения.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0000FF"/>
                </a:solidFill>
              </a:rPr>
              <a:t>Свойство 2. </a:t>
            </a:r>
            <a:r>
              <a:rPr lang="ru-RU" i="1" dirty="0" smtClean="0"/>
              <a:t>Несобственный интеграл от плотности распределения е пределах от  - ∞ до ∞ равен единице: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692696"/>
            <a:ext cx="1656184" cy="88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6" y="980728"/>
            <a:ext cx="9108504" cy="573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670</Words>
  <Application>Microsoft Office PowerPoint</Application>
  <PresentationFormat>Экран (4:3)</PresentationFormat>
  <Paragraphs>58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ПЛОТНОСТЬ РАСПРЕДЕЛЕНИЯ ВЕРОЯТНОСТЕЙ НЕПРЕРЫВНОЙ СЛУЧАЙНОЙ ВЕЛИЧИНЫ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ПЛОТНОСТЬ РАСПРЕДЕЛЕНИЯ ВЕРОЯТНОСТЕЙ НЕПРЕРЫВНОЙ СЛУЧАЙНОЙ ВЕЛИЧИНЫ</dc:title>
  <dc:creator>User</dc:creator>
  <cp:lastModifiedBy>Пользователь Windows</cp:lastModifiedBy>
  <cp:revision>114</cp:revision>
  <dcterms:created xsi:type="dcterms:W3CDTF">2020-11-20T05:03:04Z</dcterms:created>
  <dcterms:modified xsi:type="dcterms:W3CDTF">2020-11-23T03:10:47Z</dcterms:modified>
</cp:coreProperties>
</file>