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FC7C-37BC-4A69-BB26-CA7B42702DA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4B05-64A0-457A-BDF6-469C17B8F5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FC7C-37BC-4A69-BB26-CA7B42702DA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4B05-64A0-457A-BDF6-469C17B8F5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FC7C-37BC-4A69-BB26-CA7B42702DA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4B05-64A0-457A-BDF6-469C17B8F5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FC7C-37BC-4A69-BB26-CA7B42702DA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4B05-64A0-457A-BDF6-469C17B8F5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FC7C-37BC-4A69-BB26-CA7B42702DA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4B05-64A0-457A-BDF6-469C17B8F5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FC7C-37BC-4A69-BB26-CA7B42702DA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4B05-64A0-457A-BDF6-469C17B8F5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FC7C-37BC-4A69-BB26-CA7B42702DA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4B05-64A0-457A-BDF6-469C17B8F5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FC7C-37BC-4A69-BB26-CA7B42702DA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4B05-64A0-457A-BDF6-469C17B8F5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FC7C-37BC-4A69-BB26-CA7B42702DA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4B05-64A0-457A-BDF6-469C17B8F5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FC7C-37BC-4A69-BB26-CA7B42702DA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4B05-64A0-457A-BDF6-469C17B8F5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FC7C-37BC-4A69-BB26-CA7B42702DA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4B05-64A0-457A-BDF6-469C17B8F5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9FC7C-37BC-4A69-BB26-CA7B42702DA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4B05-64A0-457A-BDF6-469C17B8F5F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784976" cy="165618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ПЛОТНОСТЬ РАСПРЕДЕЛЕНИЯ ВЕРОЯТНОСТЕЙ</a:t>
            </a:r>
            <a:br>
              <a:rPr lang="ru-RU" sz="3200" b="1" dirty="0" smtClean="0">
                <a:solidFill>
                  <a:srgbClr val="FF0000"/>
                </a:solidFill>
              </a:rPr>
            </a:br>
            <a:r>
              <a:rPr lang="ru-RU" sz="3200" b="1" dirty="0" smtClean="0">
                <a:solidFill>
                  <a:srgbClr val="FF0000"/>
                </a:solidFill>
              </a:rPr>
              <a:t>НЕПРЕРЫВНОЙ СЛУЧАЙНОЙ ВЕЛИЧИНЫ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844824"/>
            <a:ext cx="8784976" cy="175260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solidFill>
                  <a:srgbClr val="0000FF"/>
                </a:solidFill>
              </a:rPr>
              <a:t>Вероятность  попадания в заданный интервал нормальной случайной величины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solidFill>
                  <a:srgbClr val="0000FF"/>
                </a:solidFill>
              </a:rPr>
              <a:t>Вычисление вероятности заданного отклонения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solidFill>
                  <a:srgbClr val="0000FF"/>
                </a:solidFill>
              </a:rPr>
              <a:t>Правило трех сигм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solidFill>
                  <a:srgbClr val="0000FF"/>
                </a:solidFill>
              </a:rPr>
              <a:t>Оценка отклонения теоретического распределения от нормального. Асимметрия и эксцесс.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solidFill>
                  <a:srgbClr val="0000FF"/>
                </a:solidFill>
              </a:rPr>
              <a:t>Распределение «</a:t>
            </a:r>
            <a:r>
              <a:rPr lang="ru-RU" sz="2400" dirty="0" err="1" smtClean="0">
                <a:solidFill>
                  <a:srgbClr val="0000FF"/>
                </a:solidFill>
              </a:rPr>
              <a:t>хи-квадрат</a:t>
            </a:r>
            <a:r>
              <a:rPr lang="ru-RU" sz="2400" dirty="0" smtClean="0">
                <a:solidFill>
                  <a:srgbClr val="0000FF"/>
                </a:solidFill>
              </a:rPr>
              <a:t>»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solidFill>
                  <a:srgbClr val="0000FF"/>
                </a:solidFill>
              </a:rPr>
              <a:t>Распределение Стьюдента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solidFill>
                  <a:srgbClr val="0000FF"/>
                </a:solidFill>
              </a:rPr>
              <a:t>Распределение </a:t>
            </a:r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ru-RU" sz="2400" dirty="0" smtClean="0">
                <a:solidFill>
                  <a:srgbClr val="0000FF"/>
                </a:solidFill>
              </a:rPr>
              <a:t> </a:t>
            </a:r>
            <a:r>
              <a:rPr lang="ru-RU" sz="2400" dirty="0" err="1" smtClean="0">
                <a:solidFill>
                  <a:srgbClr val="0000FF"/>
                </a:solidFill>
              </a:rPr>
              <a:t>Фишера-Снедекора</a:t>
            </a:r>
            <a:endParaRPr lang="ru-RU" sz="2400" dirty="0" smtClean="0">
              <a:solidFill>
                <a:srgbClr val="0000FF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ru-RU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2656"/>
            <a:ext cx="8159423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632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>
                <a:solidFill>
                  <a:srgbClr val="FF0000"/>
                </a:solidFill>
              </a:rPr>
              <a:t>Оценка отклонения теоретического распределения от </a:t>
            </a:r>
            <a:r>
              <a:rPr lang="ru-RU" sz="2400" b="1" dirty="0" smtClean="0">
                <a:solidFill>
                  <a:srgbClr val="FF0000"/>
                </a:solidFill>
              </a:rPr>
              <a:t>нормального. Асимметрия </a:t>
            </a:r>
            <a:r>
              <a:rPr lang="ru-RU" sz="2400" b="1" dirty="0">
                <a:solidFill>
                  <a:srgbClr val="FF0000"/>
                </a:solidFill>
              </a:rPr>
              <a:t>и </a:t>
            </a:r>
            <a:r>
              <a:rPr lang="ru-RU" sz="2400" b="1" dirty="0" smtClean="0">
                <a:solidFill>
                  <a:srgbClr val="FF0000"/>
                </a:solidFill>
              </a:rPr>
              <a:t>эксцесс.</a:t>
            </a:r>
            <a:endParaRPr lang="ru-RU" sz="2400" b="1" dirty="0">
              <a:solidFill>
                <a:srgbClr val="FF0000"/>
              </a:solidFill>
            </a:endParaRPr>
          </a:p>
          <a:p>
            <a:pPr algn="ctr"/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908720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i="1" dirty="0"/>
              <a:t>Эмпирическим</a:t>
            </a:r>
            <a:r>
              <a:rPr lang="ru-RU" dirty="0"/>
              <a:t> называют распределение относи­тельных частот. Эмпирические распределения изучает математическая статистика.</a:t>
            </a:r>
          </a:p>
          <a:p>
            <a:pPr indent="452438" algn="just"/>
            <a:r>
              <a:rPr lang="ru-RU" i="1" dirty="0"/>
              <a:t>Теоретическим</a:t>
            </a:r>
            <a:r>
              <a:rPr lang="ru-RU" dirty="0"/>
              <a:t> называют распределение вероятностей. Теоретические распределения изучает теория вероятностей. В этом параграфе рассматриваются теоретические распре­деления.</a:t>
            </a:r>
          </a:p>
          <a:p>
            <a:pPr indent="452438" algn="just"/>
            <a:r>
              <a:rPr lang="ru-RU" dirty="0"/>
              <a:t>При изучении распределений, отличных от нормаль­ного, возникает необходимость количественно оценить это различие. С этой целью вводят специальные характери­стики, в частности асимметрию и эксцесс. Для нормаль­ного распределения эти характеристики равны нулю. Поэтому если для изучаемого распределения асимметрия и</a:t>
            </a:r>
            <a:r>
              <a:rPr lang="ru-RU" b="1" dirty="0"/>
              <a:t> </a:t>
            </a:r>
            <a:r>
              <a:rPr lang="ru-RU" dirty="0"/>
              <a:t>эксцесс имеют небольшие значения, то можно предпо­ложить близость этого распределения к нормальному. Наоборот, большие значения асимметрии и эксцесса ука­зывают на значительное отклонение от нормального.</a:t>
            </a:r>
          </a:p>
          <a:p>
            <a:pPr indent="452438" algn="just"/>
            <a:r>
              <a:rPr lang="ru-RU" dirty="0"/>
              <a:t>Как оценить асимметрию? Можно доказать, что для симметричного распределения (график такого распреде­ления симметричен относительно прямой </a:t>
            </a:r>
            <a:r>
              <a:rPr lang="ru-RU" i="1" dirty="0" err="1"/>
              <a:t>х</a:t>
            </a:r>
            <a:r>
              <a:rPr lang="ru-RU" i="1" dirty="0"/>
              <a:t> = М</a:t>
            </a:r>
            <a:r>
              <a:rPr lang="ru-RU" dirty="0"/>
              <a:t> (X)) каждый центральный момент нечетного порядка равен нулю. Для несимметричных распределений центральные моменты не­четного порядка отличны от нуля. Поэтому любой из этих моментов (кроме момента первого порядка, который равен нулю для любого распределения) может служить для оценки асимметрии; естественно выбрать простейший из них, т. е. момент третьего порядка р</a:t>
            </a:r>
            <a:r>
              <a:rPr lang="ru-RU" baseline="-25000" dirty="0"/>
              <a:t>3</a:t>
            </a:r>
            <a:r>
              <a:rPr lang="ru-RU" dirty="0"/>
              <a:t>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dirty="0" smtClean="0"/>
              <a:t>Однако принять этот момент для оценки асимметрии неудобно потому, что</a:t>
            </a:r>
            <a:r>
              <a:rPr lang="ru-RU" dirty="0"/>
              <a:t> его величина зависит от единиц, в которых измеряется случайная величина. Чтобы устранить этот недостаток, р,</a:t>
            </a:r>
            <a:r>
              <a:rPr lang="ru-RU" baseline="-25000" dirty="0"/>
              <a:t>3</a:t>
            </a:r>
            <a:r>
              <a:rPr lang="ru-RU" dirty="0"/>
              <a:t> делят на σ</a:t>
            </a:r>
            <a:r>
              <a:rPr lang="ru-RU" baseline="30000" dirty="0"/>
              <a:t>3</a:t>
            </a:r>
            <a:r>
              <a:rPr lang="ru-RU" dirty="0"/>
              <a:t> и таким образом получают безразмерную характеристику.</a:t>
            </a:r>
          </a:p>
          <a:p>
            <a:pPr indent="452438" algn="just"/>
            <a:r>
              <a:rPr lang="ru-RU" i="1" dirty="0"/>
              <a:t>Асимметрией теоретического распределения</a:t>
            </a:r>
            <a:r>
              <a:rPr lang="ru-RU" dirty="0"/>
              <a:t> называют отношение центрального момента третьего порядка к кубу среднего </a:t>
            </a:r>
            <a:r>
              <a:rPr lang="ru-RU" dirty="0" err="1"/>
              <a:t>квадратического</a:t>
            </a:r>
            <a:r>
              <a:rPr lang="ru-RU" dirty="0"/>
              <a:t> отклонения:</a:t>
            </a:r>
          </a:p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762"/>
          <a:stretch>
            <a:fillRect/>
          </a:stretch>
        </p:blipFill>
        <p:spPr bwMode="auto">
          <a:xfrm>
            <a:off x="584331" y="2132856"/>
            <a:ext cx="7233603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467544" y="260648"/>
            <a:ext cx="7632848" cy="6264696"/>
            <a:chOff x="179512" y="188640"/>
            <a:chExt cx="6459091" cy="5831532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188640"/>
              <a:ext cx="6353175" cy="391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8" y="4077072"/>
              <a:ext cx="6315075" cy="194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4624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>
                <a:solidFill>
                  <a:srgbClr val="FF0000"/>
                </a:solidFill>
              </a:rPr>
              <a:t>Распределение «</a:t>
            </a:r>
            <a:r>
              <a:rPr lang="ru-RU" sz="2400" b="1" dirty="0" err="1">
                <a:solidFill>
                  <a:srgbClr val="FF0000"/>
                </a:solidFill>
              </a:rPr>
              <a:t>хи</a:t>
            </a:r>
            <a:r>
              <a:rPr lang="ru-RU" sz="2400" b="1" dirty="0">
                <a:solidFill>
                  <a:srgbClr val="FF0000"/>
                </a:solidFill>
              </a:rPr>
              <a:t> квадрат»</a:t>
            </a:r>
          </a:p>
          <a:p>
            <a:pPr algn="ctr"/>
            <a:endParaRPr lang="ru-RU" sz="2400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145" y="620688"/>
            <a:ext cx="62198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99145" y="2561034"/>
            <a:ext cx="6353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88640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>
                <a:solidFill>
                  <a:srgbClr val="FF0000"/>
                </a:solidFill>
              </a:rPr>
              <a:t>Распределение Стьюдента</a:t>
            </a:r>
          </a:p>
          <a:p>
            <a:pPr algn="ctr"/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76470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dirty="0"/>
              <a:t>Пусть </a:t>
            </a:r>
            <a:r>
              <a:rPr lang="en-US" i="1" dirty="0"/>
              <a:t>Z</a:t>
            </a:r>
            <a:r>
              <a:rPr lang="ru-RU" dirty="0"/>
              <a:t>—нормальная случайная величина, причем </a:t>
            </a:r>
            <a:r>
              <a:rPr lang="en-US" i="1" dirty="0"/>
              <a:t>M</a:t>
            </a:r>
            <a:r>
              <a:rPr lang="ru-RU" dirty="0"/>
              <a:t>(</a:t>
            </a:r>
            <a:r>
              <a:rPr lang="en-US" i="1" dirty="0"/>
              <a:t>Z</a:t>
            </a:r>
            <a:r>
              <a:rPr lang="ru-RU" dirty="0"/>
              <a:t>)</a:t>
            </a:r>
            <a:r>
              <a:rPr lang="ru-RU" i="1" dirty="0"/>
              <a:t> = </a:t>
            </a:r>
            <a:r>
              <a:rPr lang="ru-RU" dirty="0"/>
              <a:t>0</a:t>
            </a:r>
            <a:r>
              <a:rPr lang="ru-RU" i="1" dirty="0"/>
              <a:t>, </a:t>
            </a:r>
            <a:r>
              <a:rPr lang="en-US" dirty="0"/>
              <a:t>s</a:t>
            </a:r>
            <a:r>
              <a:rPr lang="ru-RU" dirty="0"/>
              <a:t>(</a:t>
            </a:r>
            <a:r>
              <a:rPr lang="en-US" i="1" dirty="0"/>
              <a:t>Z</a:t>
            </a:r>
            <a:r>
              <a:rPr lang="ru-RU" dirty="0"/>
              <a:t>)</a:t>
            </a:r>
            <a:r>
              <a:rPr lang="ru-RU" i="1" dirty="0"/>
              <a:t>=</a:t>
            </a:r>
            <a:r>
              <a:rPr lang="ru-RU" dirty="0"/>
              <a:t>1</a:t>
            </a:r>
            <a:r>
              <a:rPr lang="ru-RU" i="1" dirty="0"/>
              <a:t>, </a:t>
            </a:r>
            <a:r>
              <a:rPr lang="en-US" dirty="0"/>
              <a:t>a </a:t>
            </a:r>
            <a:r>
              <a:rPr lang="en-US" i="1" dirty="0"/>
              <a:t>V</a:t>
            </a:r>
            <a:r>
              <a:rPr lang="ru-RU" dirty="0"/>
              <a:t>—независимая от </a:t>
            </a:r>
            <a:r>
              <a:rPr lang="en-US" i="1" dirty="0"/>
              <a:t>Z </a:t>
            </a:r>
            <a:r>
              <a:rPr lang="ru-RU" dirty="0"/>
              <a:t>величина, которая распределена по закону </a:t>
            </a:r>
            <a:r>
              <a:rPr lang="ru-RU" i="1" dirty="0"/>
              <a:t> </a:t>
            </a:r>
            <a:r>
              <a:rPr lang="ru-RU" dirty="0"/>
              <a:t>с</a:t>
            </a:r>
            <a:r>
              <a:rPr lang="ru-RU" i="1" dirty="0"/>
              <a:t> </a:t>
            </a:r>
            <a:r>
              <a:rPr lang="en-US" i="1" dirty="0"/>
              <a:t>k </a:t>
            </a:r>
            <a:r>
              <a:rPr lang="ru-RU" dirty="0"/>
              <a:t>степенями свободы. Тогда величина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340768"/>
            <a:ext cx="1872208" cy="726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536" y="2132856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dirty="0"/>
              <a:t>имеет распределение, которое называют </a:t>
            </a:r>
            <a:r>
              <a:rPr lang="en-US" i="1" dirty="0"/>
              <a:t>t</a:t>
            </a:r>
            <a:r>
              <a:rPr lang="ru-RU" i="1" dirty="0"/>
              <a:t>-</a:t>
            </a:r>
            <a:r>
              <a:rPr lang="ru-RU" dirty="0"/>
              <a:t>распределением или распределением Стьюдента, с </a:t>
            </a:r>
            <a:r>
              <a:rPr lang="en-US" i="1" dirty="0"/>
              <a:t>k </a:t>
            </a:r>
            <a:r>
              <a:rPr lang="ru-RU" dirty="0"/>
              <a:t>степенями свободы.</a:t>
            </a:r>
          </a:p>
          <a:p>
            <a:pPr indent="360363" algn="just"/>
            <a:r>
              <a:rPr lang="ru-RU" dirty="0"/>
              <a:t>Итак, отношение нормированной нормальной величины к квадратному корню из независимой случайной величины, распределенной по закону «</a:t>
            </a:r>
            <a:r>
              <a:rPr lang="ru-RU" dirty="0" err="1"/>
              <a:t>хи</a:t>
            </a:r>
            <a:r>
              <a:rPr lang="ru-RU" dirty="0"/>
              <a:t> квадрат» с </a:t>
            </a:r>
            <a:r>
              <a:rPr lang="en-US" i="1" dirty="0"/>
              <a:t>k </a:t>
            </a:r>
            <a:r>
              <a:rPr lang="ru-RU" dirty="0"/>
              <a:t>степенями свободы, деленной на </a:t>
            </a:r>
            <a:r>
              <a:rPr lang="en-US" i="1" dirty="0"/>
              <a:t>k</a:t>
            </a:r>
            <a:r>
              <a:rPr lang="ru-RU" i="1" dirty="0"/>
              <a:t>, </a:t>
            </a:r>
            <a:r>
              <a:rPr lang="ru-RU" dirty="0"/>
              <a:t>распределено по закону Стьюдента с </a:t>
            </a:r>
            <a:r>
              <a:rPr lang="en-US" i="1" dirty="0"/>
              <a:t>k </a:t>
            </a:r>
            <a:r>
              <a:rPr lang="ru-RU" dirty="0"/>
              <a:t>степенями свободы.</a:t>
            </a:r>
          </a:p>
          <a:p>
            <a:pPr indent="360363" algn="just"/>
            <a:r>
              <a:rPr lang="ru-RU" dirty="0"/>
              <a:t>С возрастанием числа степеней свободы распределение Стьюдента быстро приближается к нормальному. </a:t>
            </a:r>
          </a:p>
          <a:p>
            <a:pPr algn="just"/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800" b="1" dirty="0">
                <a:solidFill>
                  <a:srgbClr val="FF0000"/>
                </a:solidFill>
              </a:rPr>
              <a:t>Распределение </a:t>
            </a:r>
            <a:r>
              <a:rPr lang="en-US" sz="2800" b="1" dirty="0">
                <a:solidFill>
                  <a:srgbClr val="FF0000"/>
                </a:solidFill>
              </a:rPr>
              <a:t>F </a:t>
            </a:r>
            <a:r>
              <a:rPr lang="ru-RU" sz="2800" b="1" dirty="0">
                <a:solidFill>
                  <a:srgbClr val="FF0000"/>
                </a:solidFill>
              </a:rPr>
              <a:t>Фишера — </a:t>
            </a:r>
            <a:r>
              <a:rPr lang="ru-RU" sz="2800" b="1" dirty="0" err="1">
                <a:solidFill>
                  <a:srgbClr val="FF0000"/>
                </a:solidFill>
              </a:rPr>
              <a:t>Снедекора</a:t>
            </a:r>
            <a:endParaRPr lang="ru-RU" sz="2800" b="1" dirty="0">
              <a:solidFill>
                <a:srgbClr val="FF0000"/>
              </a:solidFill>
            </a:endParaRPr>
          </a:p>
          <a:p>
            <a:pPr algn="ctr"/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764704"/>
            <a:ext cx="66008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1043608" y="4942909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Мы видим, что распределение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ru-RU" dirty="0"/>
              <a:t>определяется двумя </a:t>
            </a:r>
            <a:r>
              <a:rPr lang="ru-RU" dirty="0" smtClean="0"/>
              <a:t>параметрами</a:t>
            </a:r>
            <a:r>
              <a:rPr lang="ru-RU" dirty="0"/>
              <a:t>— числами степеней свободы.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</a:rPr>
              <a:t>ПОКАЗАТЕЛЬНОЕ РАСПРЕДЕЛЕНИЕ</a:t>
            </a:r>
          </a:p>
          <a:p>
            <a:pPr algn="ctr"/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0872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00FF"/>
                </a:solidFill>
              </a:rPr>
              <a:t>Определение показательного распределения</a:t>
            </a:r>
          </a:p>
          <a:p>
            <a:pPr algn="ctr"/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i="1" dirty="0"/>
              <a:t>Показательным (экспоненциальным)</a:t>
            </a:r>
            <a:r>
              <a:rPr lang="ru-RU" dirty="0"/>
              <a:t> называют распределение вероятностей непрерывной случайной </a:t>
            </a:r>
            <a:r>
              <a:rPr lang="ru-RU" dirty="0" smtClean="0"/>
              <a:t>величины </a:t>
            </a:r>
            <a:r>
              <a:rPr lang="ru-RU" dirty="0"/>
              <a:t>X, которое описывается плотностью</a:t>
            </a:r>
          </a:p>
          <a:p>
            <a:pPr algn="just"/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9" y="2060848"/>
            <a:ext cx="2376264" cy="81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536" y="2776860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dirty="0" smtClean="0"/>
              <a:t>Где </a:t>
            </a:r>
            <a:r>
              <a:rPr lang="ru-RU" dirty="0" smtClean="0">
                <a:sym typeface="Symbol"/>
              </a:rPr>
              <a:t></a:t>
            </a:r>
            <a:r>
              <a:rPr lang="ru-RU" dirty="0" smtClean="0"/>
              <a:t>— </a:t>
            </a:r>
            <a:r>
              <a:rPr lang="ru-RU" dirty="0"/>
              <a:t>постоянная положительная величина.</a:t>
            </a:r>
          </a:p>
          <a:p>
            <a:pPr indent="452438" algn="just"/>
            <a:r>
              <a:rPr lang="kk-KZ" dirty="0"/>
              <a:t>П</a:t>
            </a:r>
            <a:r>
              <a:rPr lang="ru-RU" dirty="0" err="1"/>
              <a:t>оказательное</a:t>
            </a:r>
            <a:r>
              <a:rPr lang="ru-RU" dirty="0"/>
              <a:t> распределение определяется одним параметром </a:t>
            </a:r>
            <a:r>
              <a:rPr lang="ru-RU" dirty="0" smtClean="0">
                <a:sym typeface="Symbol"/>
              </a:rPr>
              <a:t></a:t>
            </a:r>
            <a:r>
              <a:rPr lang="ru-RU" i="1" dirty="0" smtClean="0"/>
              <a:t>. </a:t>
            </a:r>
            <a:r>
              <a:rPr lang="ru-RU" dirty="0"/>
              <a:t>Эта особенность показательного распределения указывает на его преимущество по сравнению с распределениями, зависящими от большею числа параметров. Обычно параметры неизвестны и приходится находить их оценки (приближенные значения); разумеется, проще оценить один параметр, чем два или три и т. д. Найдем функцию распределения показательного закона :</a:t>
            </a:r>
          </a:p>
          <a:p>
            <a:endParaRPr lang="ru-RU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 t="3062"/>
          <a:stretch>
            <a:fillRect/>
          </a:stretch>
        </p:blipFill>
        <p:spPr bwMode="auto">
          <a:xfrm>
            <a:off x="1043608" y="4869160"/>
            <a:ext cx="6623273" cy="159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8" y="366713"/>
            <a:ext cx="8924925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dirty="0"/>
              <a:t>Мы определили показательный закон с помощью плотности распределения; ясно, что его можно определить, используя функцию распределения.</a:t>
            </a:r>
          </a:p>
          <a:p>
            <a:pPr indent="452438" algn="just"/>
            <a:r>
              <a:rPr lang="ru-RU" dirty="0"/>
              <a:t>Графики плотности и функции распределения показа­тельного закона изображены на рис. 12.</a:t>
            </a:r>
          </a:p>
          <a:p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412776"/>
            <a:ext cx="5046315" cy="2781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149080"/>
            <a:ext cx="847948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44624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Вероятность  попадания в заданный интервал нормальной случайной величины</a:t>
            </a:r>
          </a:p>
          <a:p>
            <a:endParaRPr lang="ru-RU" sz="2400" b="1" dirty="0">
              <a:solidFill>
                <a:srgbClr val="FF0000"/>
              </a:solidFill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251520" y="836712"/>
            <a:ext cx="8640960" cy="4200858"/>
            <a:chOff x="251520" y="1281534"/>
            <a:chExt cx="8640960" cy="4200858"/>
          </a:xfrm>
        </p:grpSpPr>
        <p:sp>
          <p:nvSpPr>
            <p:cNvPr id="2" name="TextBox 1"/>
            <p:cNvSpPr txBox="1"/>
            <p:nvPr/>
          </p:nvSpPr>
          <p:spPr>
            <a:xfrm>
              <a:off x="251520" y="1281534"/>
              <a:ext cx="86409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534988"/>
              <a:r>
                <a:rPr lang="ru-RU" dirty="0"/>
                <a:t>Уже известно, что если случайная величина </a:t>
              </a:r>
              <a:r>
                <a:rPr lang="ru-RU" i="1" dirty="0" smtClean="0"/>
                <a:t>X </a:t>
              </a:r>
              <a:r>
                <a:rPr lang="ru-RU" dirty="0" smtClean="0"/>
                <a:t>задана </a:t>
              </a:r>
              <a:r>
                <a:rPr lang="ru-RU" dirty="0"/>
                <a:t>плотностью распределения </a:t>
              </a:r>
              <a:r>
                <a:rPr lang="en-US" i="1" dirty="0"/>
                <a:t>f</a:t>
              </a:r>
              <a:r>
                <a:rPr lang="en-US" dirty="0"/>
                <a:t> </a:t>
              </a:r>
              <a:r>
                <a:rPr lang="ru-RU" dirty="0"/>
                <a:t>(</a:t>
              </a:r>
              <a:r>
                <a:rPr lang="ru-RU" dirty="0" err="1"/>
                <a:t>х</a:t>
              </a:r>
              <a:r>
                <a:rPr lang="ru-RU" dirty="0"/>
                <a:t>), то вероятность того, что </a:t>
              </a:r>
              <a:r>
                <a:rPr lang="ru-RU" i="1" dirty="0"/>
                <a:t>X</a:t>
              </a:r>
              <a:r>
                <a:rPr lang="ru-RU" dirty="0"/>
                <a:t> примет значение, принадлежащее интервалу (</a:t>
              </a:r>
              <a:r>
                <a:rPr lang="ru-RU" dirty="0" err="1"/>
                <a:t>α</a:t>
              </a:r>
              <a:r>
                <a:rPr lang="ru-RU" dirty="0"/>
                <a:t>, </a:t>
              </a:r>
              <a:r>
                <a:rPr lang="ru-RU" dirty="0" err="1"/>
                <a:t>β</a:t>
              </a:r>
              <a:r>
                <a:rPr lang="ru-RU" dirty="0"/>
                <a:t>), такова:</a:t>
              </a:r>
            </a:p>
            <a:p>
              <a:endParaRPr lang="ru-RU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83768" y="1844825"/>
              <a:ext cx="291596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323528" y="2492896"/>
              <a:ext cx="84969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2438" algn="just"/>
              <a:r>
                <a:rPr lang="ru-RU" dirty="0"/>
                <a:t>Пусть случайная величина </a:t>
              </a:r>
              <a:r>
                <a:rPr lang="ru-RU" i="1" dirty="0"/>
                <a:t>X</a:t>
              </a:r>
              <a:r>
                <a:rPr lang="ru-RU" dirty="0"/>
                <a:t> распределена по нор­мальному закону. Тогда вероятность того, что </a:t>
              </a:r>
              <a:r>
                <a:rPr lang="ru-RU" i="1" dirty="0"/>
                <a:t>X</a:t>
              </a:r>
              <a:r>
                <a:rPr lang="ru-RU" dirty="0"/>
                <a:t> примет значение, принадлежащее интервалу (</a:t>
              </a:r>
              <a:r>
                <a:rPr lang="ru-RU" dirty="0" err="1"/>
                <a:t>α</a:t>
              </a:r>
              <a:r>
                <a:rPr lang="ru-RU" dirty="0"/>
                <a:t>, </a:t>
              </a:r>
              <a:r>
                <a:rPr lang="ru-RU" dirty="0" err="1"/>
                <a:t>β</a:t>
              </a:r>
              <a:r>
                <a:rPr lang="ru-RU" dirty="0"/>
                <a:t>), равна</a:t>
              </a:r>
            </a:p>
            <a:p>
              <a:pPr algn="just"/>
              <a:endParaRPr lang="ru-RU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50145" y="3140968"/>
              <a:ext cx="4422055" cy="767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95536" y="4005064"/>
              <a:ext cx="842493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dirty="0"/>
                <a:t>Преобразуем эту формулу так, чтобы можно было пользоваться готовыми таблицами. Введем новую пере­менную </a:t>
              </a:r>
              <a:r>
                <a:rPr lang="en-US" dirty="0"/>
                <a:t>z</a:t>
              </a:r>
              <a:r>
                <a:rPr lang="ru-RU" dirty="0"/>
                <a:t> = (</a:t>
              </a:r>
              <a:r>
                <a:rPr lang="en-US" dirty="0"/>
                <a:t>x</a:t>
              </a:r>
              <a:r>
                <a:rPr lang="ru-RU" dirty="0"/>
                <a:t> - </a:t>
              </a:r>
              <a:r>
                <a:rPr lang="ru-RU" i="1" dirty="0" err="1"/>
                <a:t>α)/σ.</a:t>
              </a:r>
              <a:r>
                <a:rPr lang="ru-RU" dirty="0"/>
                <a:t> Отсюда </a:t>
              </a:r>
              <a:r>
                <a:rPr lang="en-US" i="1" dirty="0"/>
                <a:t>x </a:t>
              </a:r>
              <a:r>
                <a:rPr lang="ru-RU" i="1" dirty="0"/>
                <a:t>= </a:t>
              </a:r>
              <a:r>
                <a:rPr lang="en-US" i="1" dirty="0" err="1"/>
                <a:t>σz</a:t>
              </a:r>
              <a:r>
                <a:rPr lang="ru-RU" i="1" dirty="0"/>
                <a:t>+</a:t>
              </a:r>
              <a:r>
                <a:rPr lang="en-US" i="1" dirty="0"/>
                <a:t>a</a:t>
              </a:r>
              <a:r>
                <a:rPr lang="ru-RU" i="1" dirty="0"/>
                <a:t>, </a:t>
              </a:r>
              <a:r>
                <a:rPr lang="en-US" i="1" dirty="0" err="1"/>
                <a:t>dx</a:t>
              </a:r>
              <a:r>
                <a:rPr lang="ru-RU" i="1" dirty="0"/>
                <a:t> = </a:t>
              </a:r>
              <a:r>
                <a:rPr lang="en-US" i="1" dirty="0" err="1"/>
                <a:t>σdz</a:t>
              </a:r>
              <a:r>
                <a:rPr lang="ru-RU" i="1" dirty="0"/>
                <a:t>.</a:t>
              </a:r>
              <a:r>
                <a:rPr lang="ru-RU" dirty="0"/>
                <a:t> Найдем новые пределы интегрирования. Если </a:t>
              </a:r>
              <a:r>
                <a:rPr lang="ru-RU" dirty="0" err="1"/>
                <a:t>х=а</a:t>
              </a:r>
              <a:r>
                <a:rPr lang="ru-RU" dirty="0"/>
                <a:t>, то </a:t>
              </a:r>
              <a:r>
                <a:rPr lang="en-US" i="1" dirty="0"/>
                <a:t>z</a:t>
              </a:r>
              <a:r>
                <a:rPr lang="ru-RU" i="1" dirty="0"/>
                <a:t> = (</a:t>
              </a:r>
              <a:r>
                <a:rPr lang="en-US" i="1" dirty="0"/>
                <a:t>α</a:t>
              </a:r>
              <a:r>
                <a:rPr lang="ru-RU" i="1" dirty="0"/>
                <a:t>—</a:t>
              </a:r>
              <a:r>
                <a:rPr lang="en-US" i="1" dirty="0"/>
                <a:t>α</a:t>
              </a:r>
              <a:r>
                <a:rPr lang="ru-RU" i="1" dirty="0"/>
                <a:t>)/</a:t>
              </a:r>
              <a:r>
                <a:rPr lang="en-US" i="1" dirty="0"/>
                <a:t>σ </a:t>
              </a:r>
              <a:r>
                <a:rPr lang="ru-RU" dirty="0"/>
                <a:t>если </a:t>
              </a:r>
              <a:r>
                <a:rPr lang="ru-RU" dirty="0" err="1"/>
                <a:t>х</a:t>
              </a:r>
              <a:r>
                <a:rPr lang="ru-RU" dirty="0"/>
                <a:t> = </a:t>
              </a:r>
              <a:r>
                <a:rPr lang="ru-RU" dirty="0" err="1"/>
                <a:t>β</a:t>
              </a:r>
              <a:r>
                <a:rPr lang="ru-RU" dirty="0"/>
                <a:t>, </a:t>
              </a:r>
              <a:r>
                <a:rPr lang="en-US" dirty="0"/>
                <a:t>z</a:t>
              </a:r>
              <a:r>
                <a:rPr lang="ru-RU" dirty="0"/>
                <a:t>=(</a:t>
              </a:r>
              <a:r>
                <a:rPr lang="en-US" dirty="0"/>
                <a:t>β</a:t>
              </a:r>
              <a:r>
                <a:rPr lang="ru-RU" dirty="0"/>
                <a:t>- </a:t>
              </a:r>
              <a:r>
                <a:rPr lang="ru-RU" i="1" dirty="0" err="1"/>
                <a:t>α)/α.</a:t>
              </a:r>
              <a:r>
                <a:rPr lang="ru-RU" dirty="0"/>
                <a:t> Таким образом, имеем</a:t>
              </a:r>
            </a:p>
            <a:p>
              <a:pPr algn="just"/>
              <a:endParaRPr lang="ru-RU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4401108"/>
            <a:ext cx="4716760" cy="235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712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>
                <a:solidFill>
                  <a:srgbClr val="FF0000"/>
                </a:solidFill>
              </a:rPr>
              <a:t>Вероятность попадания в заданный интервал показательно распределенной случайной величины</a:t>
            </a:r>
            <a:endParaRPr lang="ru-RU" sz="2400" dirty="0">
              <a:solidFill>
                <a:srgbClr val="FF0000"/>
              </a:solidFill>
            </a:endParaRPr>
          </a:p>
          <a:p>
            <a:endParaRPr lang="ru-R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69218"/>
            <a:ext cx="6953250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>
                <a:solidFill>
                  <a:srgbClr val="FF0000"/>
                </a:solidFill>
              </a:rPr>
              <a:t>Числовые характеристики показательного распределения</a:t>
            </a:r>
          </a:p>
          <a:p>
            <a:pPr algn="ctr"/>
            <a:endParaRPr lang="ru-RU" sz="2400" dirty="0">
              <a:solidFill>
                <a:srgbClr val="FF000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766763"/>
            <a:ext cx="65151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755576" y="260648"/>
            <a:ext cx="7704856" cy="6120680"/>
            <a:chOff x="395536" y="188640"/>
            <a:chExt cx="6741790" cy="5130874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4667"/>
            <a:stretch>
              <a:fillRect/>
            </a:stretch>
          </p:blipFill>
          <p:spPr bwMode="auto">
            <a:xfrm>
              <a:off x="395536" y="188640"/>
              <a:ext cx="6648450" cy="2942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068960"/>
              <a:ext cx="62579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5576" y="4005064"/>
              <a:ext cx="6381750" cy="1314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171450" y="276225"/>
            <a:ext cx="8801100" cy="6305550"/>
            <a:chOff x="171450" y="276225"/>
            <a:chExt cx="8801100" cy="6305550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171450" y="276225"/>
              <a:ext cx="8801100" cy="6305550"/>
              <a:chOff x="171450" y="276225"/>
              <a:chExt cx="8801100" cy="6305550"/>
            </a:xfrm>
          </p:grpSpPr>
          <p:pic>
            <p:nvPicPr>
              <p:cNvPr id="20482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71450" y="276225"/>
                <a:ext cx="8801100" cy="6305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" name="Прямоугольник 2"/>
              <p:cNvSpPr/>
              <p:nvPr/>
            </p:nvSpPr>
            <p:spPr>
              <a:xfrm>
                <a:off x="3347864" y="1340768"/>
                <a:ext cx="2232248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Прямоугольник 4"/>
            <p:cNvSpPr/>
            <p:nvPr/>
          </p:nvSpPr>
          <p:spPr>
            <a:xfrm>
              <a:off x="3851920" y="3604771"/>
              <a:ext cx="295232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1663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>
                <a:solidFill>
                  <a:srgbClr val="FF0000"/>
                </a:solidFill>
              </a:rPr>
              <a:t>Функция надежности</a:t>
            </a:r>
          </a:p>
          <a:p>
            <a:pPr algn="ctr"/>
            <a:endParaRPr lang="ru-RU" sz="2400" dirty="0">
              <a:solidFill>
                <a:srgbClr val="FF0000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8" y="548680"/>
            <a:ext cx="88106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281964"/>
            <a:ext cx="7668344" cy="1576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>
                <a:solidFill>
                  <a:srgbClr val="FF0000"/>
                </a:solidFill>
              </a:rPr>
              <a:t>Показательный закон надежности</a:t>
            </a:r>
          </a:p>
          <a:p>
            <a:pPr algn="ctr"/>
            <a:endParaRPr lang="ru-RU" sz="2400" dirty="0">
              <a:solidFill>
                <a:srgbClr val="FF0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578" y="692696"/>
            <a:ext cx="8134870" cy="43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Группа 5"/>
          <p:cNvGrpSpPr/>
          <p:nvPr/>
        </p:nvGrpSpPr>
        <p:grpSpPr>
          <a:xfrm>
            <a:off x="107504" y="5013176"/>
            <a:ext cx="8404101" cy="1731180"/>
            <a:chOff x="107504" y="5013176"/>
            <a:chExt cx="8404101" cy="1731180"/>
          </a:xfrm>
        </p:grpSpPr>
        <p:pic>
          <p:nvPicPr>
            <p:cNvPr id="2253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5576" y="5013176"/>
              <a:ext cx="7756029" cy="1731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Прямоугольник 4"/>
            <p:cNvSpPr/>
            <p:nvPr/>
          </p:nvSpPr>
          <p:spPr>
            <a:xfrm>
              <a:off x="107504" y="5648549"/>
              <a:ext cx="2052736" cy="266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6632"/>
            <a:ext cx="87439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Характеристическое свойство показательного закона надежности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sz="2800" dirty="0"/>
              <a:t>Показательный закон надежности весьма прост и удобен для решения задач, возникающих на практике. Очень многие формулы теории надежности значительно упрощаются. Объясняется это тем, что этот закон обла­дает следующим важным свойством: </a:t>
            </a:r>
            <a:r>
              <a:rPr lang="ru-RU" sz="2800" i="1" dirty="0"/>
              <a:t>вероятность безот­казной работы элемента на интервале времени длитель­ностью </a:t>
            </a:r>
            <a:r>
              <a:rPr lang="en-US" sz="2800" i="1" dirty="0"/>
              <a:t>t </a:t>
            </a:r>
            <a:r>
              <a:rPr lang="ru-RU" sz="2800" i="1" dirty="0"/>
              <a:t>не зависит от времени предшествующей работы до начала рассматриваемого интервала, а зависит только от длительности времени </a:t>
            </a:r>
            <a:r>
              <a:rPr lang="en-US" sz="2800" i="1" dirty="0"/>
              <a:t>t</a:t>
            </a:r>
            <a:r>
              <a:rPr lang="en-US" sz="2800" dirty="0"/>
              <a:t> </a:t>
            </a:r>
            <a:r>
              <a:rPr lang="ru-RU" sz="2800" dirty="0"/>
              <a:t>(при заданной </a:t>
            </a:r>
            <a:r>
              <a:rPr lang="ru-RU" sz="2800" dirty="0" smtClean="0"/>
              <a:t>интенсивности </a:t>
            </a:r>
            <a:r>
              <a:rPr lang="ru-RU" sz="2800" dirty="0"/>
              <a:t>отказов </a:t>
            </a:r>
            <a:r>
              <a:rPr lang="ru-RU" sz="2800" dirty="0" smtClean="0">
                <a:sym typeface="Symbol"/>
              </a:rPr>
              <a:t></a:t>
            </a:r>
            <a:r>
              <a:rPr lang="ru-RU" sz="2800" dirty="0" smtClean="0"/>
              <a:t>).</a:t>
            </a:r>
            <a:endParaRPr lang="ru-RU" sz="2800" dirty="0"/>
          </a:p>
          <a:p>
            <a:endParaRPr lang="ru-RU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714375"/>
            <a:ext cx="84963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0648"/>
            <a:ext cx="7200800" cy="307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3429000"/>
            <a:ext cx="8640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4988" algn="just"/>
            <a:r>
              <a:rPr lang="ru-RU" dirty="0"/>
              <a:t>Итак, в случае показательного закона надежности безотказная работа элемента «в </a:t>
            </a:r>
            <a:r>
              <a:rPr lang="ru-RU" dirty="0" smtClean="0"/>
              <a:t>прошлом» </a:t>
            </a:r>
            <a:r>
              <a:rPr lang="ru-RU" dirty="0"/>
              <a:t>не сказывается на величине вероятности его безотказной работы «в </a:t>
            </a:r>
            <a:r>
              <a:rPr lang="ru-RU" dirty="0" smtClean="0"/>
              <a:t>ближайшем будущем».</a:t>
            </a:r>
            <a:endParaRPr lang="ru-RU" dirty="0"/>
          </a:p>
          <a:p>
            <a:pPr indent="534988" algn="just"/>
            <a:r>
              <a:rPr lang="ru-RU" dirty="0"/>
              <a:t>Замечание. Можно доказать, что рассматриваемым свойством обладает только показательное распределение. Поэтому если на практике изучаемая случайная величина этим свойством обладает, то она распределена по показательному закону. Например, при </a:t>
            </a:r>
            <a:r>
              <a:rPr lang="ru-RU" dirty="0" smtClean="0"/>
              <a:t>допущении</a:t>
            </a:r>
            <a:r>
              <a:rPr lang="ru-RU" dirty="0"/>
              <a:t>, что метеориты распределены равномерно в пространстве и во времени, вероятность попадания метеорита в космический корабль не зависит от того, попадали или не попадали метеориты в корабль до начала рассматриваемого интервала времени. Следовательно, </a:t>
            </a:r>
            <a:r>
              <a:rPr lang="ru-RU" dirty="0" smtClean="0"/>
              <a:t>случайные </a:t>
            </a:r>
            <a:r>
              <a:rPr lang="ru-RU" dirty="0"/>
              <a:t>моменты времени попадания метеоритов в космический корабль распределены по показательному закону.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8" y="552450"/>
            <a:ext cx="8924925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>
                <a:solidFill>
                  <a:srgbClr val="FF0000"/>
                </a:solidFill>
              </a:rPr>
              <a:t>Вычисление вероятности заданного отклонения</a:t>
            </a:r>
          </a:p>
          <a:p>
            <a:pPr algn="ctr"/>
            <a:endParaRPr lang="ru-RU" sz="24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908720"/>
            <a:ext cx="7368877" cy="580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388" y="257175"/>
            <a:ext cx="6753225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4624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>
                <a:solidFill>
                  <a:srgbClr val="FF0000"/>
                </a:solidFill>
              </a:rPr>
              <a:t>Правило трех сигм</a:t>
            </a:r>
          </a:p>
          <a:p>
            <a:pPr algn="ctr"/>
            <a:endParaRPr lang="ru-RU" sz="24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2924" b="31226"/>
          <a:stretch>
            <a:fillRect/>
          </a:stretch>
        </p:blipFill>
        <p:spPr bwMode="auto">
          <a:xfrm>
            <a:off x="899592" y="908720"/>
            <a:ext cx="626469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55576" y="550421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Преобразуем формулу </a:t>
            </a:r>
            <a:r>
              <a:rPr lang="ru-RU" dirty="0" smtClean="0"/>
              <a:t>выше</a:t>
            </a:r>
            <a:endParaRPr lang="ru-RU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564904"/>
            <a:ext cx="87129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dirty="0"/>
              <a:t>т. е. вероятность того, что отклонение по абсолютной величине будет меньше утроенного среднего </a:t>
            </a:r>
            <a:r>
              <a:rPr lang="ru-RU" dirty="0" err="1" smtClean="0"/>
              <a:t>квадратического</a:t>
            </a:r>
            <a:r>
              <a:rPr lang="ru-RU" dirty="0" smtClean="0"/>
              <a:t> </a:t>
            </a:r>
            <a:r>
              <a:rPr lang="ru-RU" dirty="0"/>
              <a:t>отклонения, равна 0,9973.</a:t>
            </a:r>
          </a:p>
          <a:p>
            <a:pPr indent="452438" algn="just"/>
            <a:r>
              <a:rPr lang="ru-RU" dirty="0" smtClean="0"/>
              <a:t>Другими </a:t>
            </a:r>
            <a:r>
              <a:rPr lang="ru-RU" dirty="0"/>
              <a:t>словами, вероятность того, что абсолютная величина отклонения превысит утроенное среднее </a:t>
            </a:r>
            <a:r>
              <a:rPr lang="ru-RU" dirty="0" err="1"/>
              <a:t>квадратическое</a:t>
            </a:r>
            <a:r>
              <a:rPr lang="ru-RU" dirty="0"/>
              <a:t> отклонение, очень мала, а именно равна 0,0027. Это означает, что лишь в 0,27% случаев так может произойти. Такие события исходя из принципа </a:t>
            </a:r>
            <a:r>
              <a:rPr lang="ru-RU" dirty="0" smtClean="0"/>
              <a:t>невозможности </a:t>
            </a:r>
            <a:r>
              <a:rPr lang="ru-RU" dirty="0"/>
              <a:t>маловероятных событий можно считать практически невозможными. В этом и состоит сущность правила трех сигм: </a:t>
            </a:r>
            <a:r>
              <a:rPr lang="ru-RU" i="1" dirty="0"/>
              <a:t>если случайная величина распределена </a:t>
            </a:r>
            <a:r>
              <a:rPr lang="ru-RU" i="1" dirty="0" smtClean="0"/>
              <a:t>нормально, </a:t>
            </a:r>
            <a:r>
              <a:rPr lang="ru-RU" i="1" dirty="0"/>
              <a:t>то абсолютная величина ее отклонения от математиче­ского ожидания не превосходит утроенного среднего </a:t>
            </a:r>
            <a:r>
              <a:rPr lang="ru-RU" i="1" dirty="0" err="1" smtClean="0"/>
              <a:t>квадратического</a:t>
            </a:r>
            <a:r>
              <a:rPr lang="ru-RU" i="1" dirty="0" smtClean="0"/>
              <a:t> </a:t>
            </a:r>
            <a:r>
              <a:rPr lang="ru-RU" i="1" dirty="0"/>
              <a:t>отклонения.</a:t>
            </a:r>
            <a:endParaRPr lang="ru-RU" dirty="0"/>
          </a:p>
          <a:p>
            <a:pPr indent="452438" algn="just"/>
            <a:r>
              <a:rPr lang="ru-RU" dirty="0"/>
              <a:t>На практике правило трех сигм применяют так: если распределение изучаемой случайной величины неизвестно, но условие, указанное в приведенном правиле, </a:t>
            </a:r>
            <a:r>
              <a:rPr lang="ru-RU" dirty="0" smtClean="0"/>
              <a:t>выполняется</a:t>
            </a:r>
            <a:r>
              <a:rPr lang="ru-RU" dirty="0"/>
              <a:t>, то есть основание предполагать, что изучаемая величина распределена нормально; в противном случае она не распределена нормально.</a:t>
            </a:r>
          </a:p>
          <a:p>
            <a:pPr indent="452438" algn="just"/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>
                <a:solidFill>
                  <a:srgbClr val="FF0000"/>
                </a:solidFill>
              </a:rPr>
              <a:t>Понятие о теореме Ляпунова. Формулировка центральной предельной теоремы</a:t>
            </a:r>
          </a:p>
          <a:p>
            <a:pPr algn="ctr"/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052736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dirty="0"/>
              <a:t>Известно, что нормально распределенные случай­ные величины широко распространены на практике. Чем это объясняется? Ответ на этот вопрос был дан выдаю­щимся русским математиком А. М. Ляпуновым (</a:t>
            </a:r>
            <a:r>
              <a:rPr lang="ru-RU" dirty="0" smtClean="0"/>
              <a:t>центральная </a:t>
            </a:r>
            <a:r>
              <a:rPr lang="ru-RU" dirty="0"/>
              <a:t>предельная теорема): </a:t>
            </a:r>
            <a:r>
              <a:rPr lang="ru-RU" i="1" dirty="0"/>
              <a:t>если случайная величина X </a:t>
            </a:r>
            <a:r>
              <a:rPr lang="ru-RU" i="1" dirty="0" smtClean="0"/>
              <a:t>представляет </a:t>
            </a:r>
            <a:r>
              <a:rPr lang="ru-RU" i="1" dirty="0"/>
              <a:t>собой сумму очень большого числа взаимно </a:t>
            </a:r>
            <a:r>
              <a:rPr lang="ru-RU" i="1" dirty="0" smtClean="0"/>
              <a:t>независимых </a:t>
            </a:r>
            <a:r>
              <a:rPr lang="ru-RU" i="1" dirty="0"/>
              <a:t>случайных величин, влияние каждой из которых на всю сумму ничтожно мало, то X имеет распределение, близкое к нормальному.</a:t>
            </a:r>
            <a:endParaRPr lang="ru-RU" dirty="0"/>
          </a:p>
          <a:p>
            <a:pPr indent="452438" algn="just"/>
            <a:r>
              <a:rPr lang="ru-RU" dirty="0"/>
              <a:t>Пример. Пусть производится измерение некоторой физической величины. Любое измерение дает лишь приближенное значение </a:t>
            </a:r>
            <a:r>
              <a:rPr lang="ru-RU" dirty="0" smtClean="0"/>
              <a:t>измеряемой </a:t>
            </a:r>
            <a:r>
              <a:rPr lang="ru-RU" dirty="0"/>
              <a:t>величины, так как на результат измерения влияют очень многие независимые случайные факторы (температура, колебания прибора, влажность и др.). Каждый из этих факторов порождает ничтожную «частную ошибку». Однако, поскольку число этих факторов очень велико, </a:t>
            </a:r>
            <a:r>
              <a:rPr lang="ru-RU" dirty="0" err="1"/>
              <a:t>нх</a:t>
            </a:r>
            <a:r>
              <a:rPr lang="ru-RU" dirty="0"/>
              <a:t> совокупное действие порождает уже заметную «</a:t>
            </a:r>
            <a:r>
              <a:rPr lang="ru-RU" dirty="0" smtClean="0"/>
              <a:t>суммарную </a:t>
            </a:r>
            <a:r>
              <a:rPr lang="ru-RU" dirty="0"/>
              <a:t>ошибку».</a:t>
            </a:r>
          </a:p>
          <a:p>
            <a:pPr indent="452438" algn="just"/>
            <a:r>
              <a:rPr lang="ru-RU" dirty="0"/>
              <a:t>Рассматривая суммарную ошибку как сумму очень большого числа взаимно независимых частных ошибок, мы вправе заключить, что суммарная ошибка имеет распределение, близкое к нормальному. Опыт подтверждает справедливость такого заключения.</a:t>
            </a:r>
          </a:p>
          <a:p>
            <a:pPr indent="452438" algn="just"/>
            <a:r>
              <a:rPr lang="ru-RU" dirty="0"/>
              <a:t>Приведем формулировку центральной предельной тео­ремы, которая устанавливает условия, при которых сумма большого числа независимых слагаемых имеет распреде­ление, близкое к нормальному.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88640"/>
            <a:ext cx="8341045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4016"/>
            <a:ext cx="8593765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1237</Words>
  <Application>Microsoft Office PowerPoint</Application>
  <PresentationFormat>Экран (4:3)</PresentationFormat>
  <Paragraphs>53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ПЛОТНОСТЬ РАСПРЕДЕЛЕНИЯ ВЕРОЯТНОСТЕЙ НЕПРЕРЫВНОЙ СЛУЧАЙНОЙ ВЕЛИЧИНЫ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</vt:vector>
  </TitlesOfParts>
  <Company>office 2007 rus ent: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ПЛОТНОСТЬ РАСПРЕДЕЛЕНИЯ ВЕРОЯТНОСТЕЙ НЕПРЕРЫВНОЙ СЛУЧАЙНОЙ ВЕЛИЧИНЫ</dc:title>
  <dc:creator>Пользователь Windows</dc:creator>
  <cp:lastModifiedBy>Пользователь Windows</cp:lastModifiedBy>
  <cp:revision>18</cp:revision>
  <dcterms:created xsi:type="dcterms:W3CDTF">2020-11-27T13:42:59Z</dcterms:created>
  <dcterms:modified xsi:type="dcterms:W3CDTF">2020-11-27T16:03:01Z</dcterms:modified>
</cp:coreProperties>
</file>