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>
      <p:cViewPr>
        <p:scale>
          <a:sx n="66" d="100"/>
          <a:sy n="66" d="100"/>
        </p:scale>
        <p:origin x="-11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ADCE-7497-4527-8601-EF931BCD17E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B034-A1E7-4E78-9005-9EE6999FD9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0215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7F755-70BB-4618-87C5-1F8EDB0337DC}" type="datetimeFigureOut">
              <a:rPr lang="ru-RU" smtClean="0"/>
              <a:pPr/>
              <a:t>12.09.2020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DDDE15-4090-44E4-903B-3DC77BB1BDB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8629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</a:rPr>
              <a:t>Классическое и статистическое, геометрическое определения вероятности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403484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Вероятность - одно из основных понятий теории вероятностей.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215881"/>
            <a:ext cx="8784976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b="1" u="sng" dirty="0" smtClean="0"/>
              <a:t>Рассмотрим пример. </a:t>
            </a:r>
            <a:r>
              <a:rPr lang="ru-RU" dirty="0" smtClean="0"/>
              <a:t>Пусть в урне содержится 6 одинаковых, тщательно перемешанных шаров, причем 2 из них — красные, 3 - синие и 1 - белый. Очевидно, возможность вынуть наудачу из урны цветной (т. е. красный или синий) шар больше, чем возможность извлечь белый шар. Можно ли охарактеризовать эту возможность числом? Оказывается, можно. Это число и называют вероятностью события (появления цветного шара). Таким образом, вероятность есть число, характеризующее степень возможности появления события.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663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Геометрические вероятности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Пусть, например, плоская фигура </a:t>
            </a:r>
            <a:r>
              <a:rPr lang="ru-RU" i="1" dirty="0" err="1" smtClean="0"/>
              <a:t>g</a:t>
            </a:r>
            <a:r>
              <a:rPr lang="ru-RU" i="1" dirty="0" smtClean="0"/>
              <a:t> составляет часть плоской </a:t>
            </a:r>
            <a:r>
              <a:rPr lang="ru-RU" dirty="0" smtClean="0"/>
              <a:t>фигуры G. На фигуру G наудачу бросается точка. Это означает, что все точки области G «равноправны» в отношении попадания туда брошенной случайной точки. Полагая, что вероятность события А - попадания брошенной точки на фигуру </a:t>
            </a:r>
            <a:r>
              <a:rPr lang="ru-RU" i="1" dirty="0" err="1" smtClean="0"/>
              <a:t>g</a:t>
            </a:r>
            <a:r>
              <a:rPr lang="ru-RU" i="1" dirty="0" smtClean="0"/>
              <a:t> - пропорциональна площади </a:t>
            </a:r>
            <a:r>
              <a:rPr lang="ru-RU" dirty="0" smtClean="0"/>
              <a:t>этой фигуры и не зависит ни от ее расположения относительно G, ни от формы </a:t>
            </a:r>
            <a:r>
              <a:rPr lang="ru-RU" i="1" dirty="0" err="1" smtClean="0"/>
              <a:t>g</a:t>
            </a:r>
            <a:r>
              <a:rPr lang="ru-RU" i="1" dirty="0" smtClean="0"/>
              <a:t>, найдем</a:t>
            </a:r>
          </a:p>
          <a:p>
            <a:pPr indent="452438" algn="just"/>
            <a:endParaRPr lang="ru-RU" i="1" dirty="0" smtClean="0"/>
          </a:p>
          <a:p>
            <a:pPr indent="452438" algn="just"/>
            <a:r>
              <a:rPr lang="ru-RU" dirty="0" smtClean="0"/>
              <a:t>Где  </a:t>
            </a:r>
            <a:r>
              <a:rPr lang="ru-RU" i="1" dirty="0" smtClean="0"/>
              <a:t>S</a:t>
            </a:r>
            <a:r>
              <a:rPr lang="en-US" i="1" baseline="-25000" dirty="0" smtClean="0"/>
              <a:t>g</a:t>
            </a:r>
            <a:r>
              <a:rPr lang="ru-RU" i="1" dirty="0" smtClean="0"/>
              <a:t> и S</a:t>
            </a:r>
            <a:r>
              <a:rPr lang="en-US" i="1" baseline="-25000" dirty="0" smtClean="0"/>
              <a:t>G</a:t>
            </a:r>
            <a:r>
              <a:rPr lang="ru-RU" i="1" dirty="0" smtClean="0"/>
              <a:t> - соответственно площади областей </a:t>
            </a:r>
            <a:r>
              <a:rPr lang="ru-RU" i="1" dirty="0" err="1" smtClean="0"/>
              <a:t>g</a:t>
            </a:r>
            <a:r>
              <a:rPr lang="ru-RU" i="1" dirty="0" smtClean="0"/>
              <a:t> и G (рис. 1.1 ).</a:t>
            </a:r>
            <a:endParaRPr lang="ru-RU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6872"/>
            <a:ext cx="1400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84984"/>
            <a:ext cx="29723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4870450"/>
            <a:ext cx="62484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96752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/>
              <a:t>Определение. </a:t>
            </a:r>
            <a:r>
              <a:rPr lang="ru-RU" dirty="0" smtClean="0"/>
              <a:t>Геометрической вероятностью события А называется отношение меры области, благоприятствующей появлению события А, к мере всей области, т.е.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2016224" cy="89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3" y="71438"/>
            <a:ext cx="82581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052736"/>
            <a:ext cx="5904656" cy="533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04" y="1052736"/>
            <a:ext cx="89535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7805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48680"/>
            <a:ext cx="8928992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Поставим перед собой задачу дать количественную оценку возможности того, что взятый наудачу шар цветной. Появление цветного шара будем рассматривать в качестве события </a:t>
            </a:r>
            <a:r>
              <a:rPr lang="ru-RU" i="1" dirty="0" smtClean="0"/>
              <a:t>А. </a:t>
            </a:r>
            <a:r>
              <a:rPr lang="ru-RU" dirty="0" smtClean="0"/>
              <a:t>Каждый из возможных результатов испытания, (испытание состоит в извлечении шара из урны) назовем </a:t>
            </a:r>
            <a:r>
              <a:rPr lang="ru-RU" i="1" u="sng" dirty="0" smtClean="0"/>
              <a:t>элементарным исходом </a:t>
            </a:r>
            <a:r>
              <a:rPr lang="ru-RU" i="1" dirty="0" smtClean="0"/>
              <a:t>(</a:t>
            </a:r>
            <a:r>
              <a:rPr lang="ru-RU" i="1" u="sng" dirty="0" smtClean="0"/>
              <a:t>элементарным событием</a:t>
            </a:r>
            <a:r>
              <a:rPr lang="ru-RU" i="1" dirty="0" smtClean="0"/>
              <a:t>). </a:t>
            </a:r>
            <a:r>
              <a:rPr lang="ru-RU" dirty="0" smtClean="0"/>
              <a:t>Элементарные исходы обозначим через1, 2 , 3 и т. д. В нашем примере возможны следующие 6 элементарных исходов: 1 - появился белый шар; 2 , 3 - появился красный шар; 4 , 5 , 6 - появился синий шар. Легко видеть, что эти исходы образуют полную группу попарно несовместных событий (обязательно появится только один шар) и они равновозможные (шар вынимают наудачу, шары одинаковы и тщательно перемешаны).</a:t>
            </a:r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Те элементарные исходы, в которых интересующее нас событие наступает, назовем </a:t>
            </a:r>
            <a:r>
              <a:rPr lang="ru-RU" i="1" u="sng" dirty="0" smtClean="0"/>
              <a:t>благоприятствующими </a:t>
            </a:r>
            <a:r>
              <a:rPr lang="ru-RU" dirty="0" smtClean="0"/>
              <a:t>эму событию. В нашем примере благоприятствуют событию </a:t>
            </a:r>
            <a:r>
              <a:rPr lang="ru-RU" i="1" dirty="0" smtClean="0"/>
              <a:t>А </a:t>
            </a:r>
            <a:r>
              <a:rPr lang="ru-RU" dirty="0" smtClean="0"/>
              <a:t>(появлению цветного шара) следующие 5 исходов: 2 , 3 , 4 , 5 , 6 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4359"/>
            <a:ext cx="86409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Таким образом, событие </a:t>
            </a:r>
            <a:r>
              <a:rPr lang="ru-RU" i="1" dirty="0" smtClean="0"/>
              <a:t>А </a:t>
            </a:r>
            <a:r>
              <a:rPr lang="ru-RU" dirty="0" smtClean="0"/>
              <a:t>наблюдается, если в испытании наступает один, безразлично какой, из элементарных исходов, благоприятствующих </a:t>
            </a:r>
            <a:r>
              <a:rPr lang="ru-RU" i="1" dirty="0" smtClean="0"/>
              <a:t>А</a:t>
            </a:r>
            <a:r>
              <a:rPr lang="ru-RU" dirty="0" smtClean="0"/>
              <a:t>. Отношение числа благоприятствующих событию </a:t>
            </a:r>
            <a:r>
              <a:rPr lang="ru-RU" i="1" dirty="0" smtClean="0"/>
              <a:t>А </a:t>
            </a:r>
            <a:r>
              <a:rPr lang="ru-RU" dirty="0" smtClean="0"/>
              <a:t>элементарных исходов к их общему числу называют вероятностью события </a:t>
            </a:r>
            <a:r>
              <a:rPr lang="ru-RU" i="1" dirty="0" smtClean="0"/>
              <a:t>А </a:t>
            </a:r>
            <a:r>
              <a:rPr lang="ru-RU" dirty="0" smtClean="0"/>
              <a:t>и обозначают через </a:t>
            </a:r>
            <a:r>
              <a:rPr lang="ru-RU" i="1" dirty="0" smtClean="0"/>
              <a:t>Р </a:t>
            </a:r>
            <a:r>
              <a:rPr lang="ru-RU" dirty="0" smtClean="0"/>
              <a:t>( </a:t>
            </a:r>
            <a:r>
              <a:rPr lang="ru-RU" i="1" dirty="0" smtClean="0"/>
              <a:t>А </a:t>
            </a:r>
            <a:r>
              <a:rPr lang="ru-RU" dirty="0" smtClean="0"/>
              <a:t>) </a:t>
            </a:r>
            <a:r>
              <a:rPr lang="ru-RU" i="1" dirty="0" smtClean="0"/>
              <a:t>. </a:t>
            </a:r>
            <a:r>
              <a:rPr lang="ru-RU" dirty="0" smtClean="0"/>
              <a:t>В рассматриваемом примере всего элементарных исходов 6; из них 5 благоприятствуют событию </a:t>
            </a:r>
            <a:r>
              <a:rPr lang="ru-RU" i="1" dirty="0" smtClean="0"/>
              <a:t>А. </a:t>
            </a:r>
            <a:r>
              <a:rPr lang="ru-RU" dirty="0" smtClean="0"/>
              <a:t>Следовательно, вероятность того, что взятый шар окажется цветным, равна </a:t>
            </a:r>
            <a:r>
              <a:rPr lang="ru-RU" i="1" dirty="0" smtClean="0"/>
              <a:t>Р </a:t>
            </a:r>
            <a:r>
              <a:rPr lang="ru-RU" dirty="0" smtClean="0"/>
              <a:t>( </a:t>
            </a:r>
            <a:r>
              <a:rPr lang="ru-RU" i="1" dirty="0" smtClean="0"/>
              <a:t>А </a:t>
            </a:r>
            <a:r>
              <a:rPr lang="ru-RU" dirty="0" smtClean="0"/>
              <a:t>) = 5/6. Это число и дает ту количественную оценку степени возможности появления цветного шара, которую хотели найти. Дадим теперь определение вероятности.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560543"/>
            <a:ext cx="885698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dirty="0" smtClean="0"/>
              <a:t>Итак, вероятность бытия </a:t>
            </a:r>
            <a:r>
              <a:rPr lang="ru-RU" i="1" dirty="0" smtClean="0"/>
              <a:t>А </a:t>
            </a:r>
            <a:r>
              <a:rPr lang="ru-RU" dirty="0" smtClean="0"/>
              <a:t>определяется формулой</a:t>
            </a:r>
          </a:p>
          <a:p>
            <a:pPr indent="452438" algn="just">
              <a:lnSpc>
                <a:spcPct val="150000"/>
              </a:lnSpc>
            </a:pPr>
            <a:endParaRPr lang="en-US" dirty="0" smtClean="0"/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где </a:t>
            </a:r>
          </a:p>
          <a:p>
            <a:pPr indent="452438" algn="just">
              <a:lnSpc>
                <a:spcPct val="150000"/>
              </a:lnSpc>
            </a:pPr>
            <a:r>
              <a:rPr lang="ru-RU" i="1" dirty="0" err="1" smtClean="0"/>
              <a:t>m</a:t>
            </a:r>
            <a:r>
              <a:rPr lang="ru-RU" i="1" dirty="0" smtClean="0"/>
              <a:t> - </a:t>
            </a:r>
            <a:r>
              <a:rPr lang="ru-RU" dirty="0" smtClean="0"/>
              <a:t>число элементарных исходов, благоприятствующих </a:t>
            </a:r>
            <a:r>
              <a:rPr lang="ru-RU" i="1" dirty="0" smtClean="0"/>
              <a:t>А; </a:t>
            </a:r>
          </a:p>
          <a:p>
            <a:pPr indent="452438" algn="just">
              <a:lnSpc>
                <a:spcPct val="150000"/>
              </a:lnSpc>
            </a:pPr>
            <a:r>
              <a:rPr lang="ru-RU" i="1" dirty="0" err="1" smtClean="0"/>
              <a:t>п</a:t>
            </a:r>
            <a:r>
              <a:rPr lang="ru-RU" i="1" dirty="0" smtClean="0"/>
              <a:t> - </a:t>
            </a:r>
            <a:r>
              <a:rPr lang="ru-RU" dirty="0" smtClean="0"/>
              <a:t>число всех возможных элементарных исходов испытания.</a:t>
            </a:r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Здесь предполагается, что элементарные исходы несовместны, равновозможные и образуют полную группу. </a:t>
            </a:r>
          </a:p>
          <a:p>
            <a:pPr indent="452438" algn="just">
              <a:lnSpc>
                <a:spcPct val="150000"/>
              </a:lnSpc>
            </a:pPr>
            <a:endParaRPr lang="ru-RU" dirty="0" smtClean="0"/>
          </a:p>
          <a:p>
            <a:pPr indent="452438" algn="just">
              <a:lnSpc>
                <a:spcPct val="150000"/>
              </a:lnSpc>
            </a:pPr>
            <a:r>
              <a:rPr lang="ru-RU" dirty="0" smtClean="0"/>
              <a:t>Из определения вероятности вытекают следующие ее свойства: </a:t>
            </a:r>
          </a:p>
          <a:p>
            <a:endParaRPr lang="ru-RU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7596336" y="5949280"/>
            <a:ext cx="8640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2996952"/>
            <a:ext cx="1728192" cy="90086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8568952" cy="161582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i="1" u="sng" dirty="0" smtClean="0"/>
              <a:t>Вероятностью события  А </a:t>
            </a:r>
            <a:r>
              <a:rPr lang="ru-RU" dirty="0" smtClean="0"/>
              <a:t>называют отношение числа благоприятствующих этому событию исходов к общему числу всех равновозможных несовместных элементарных сходов, образующих полную группу.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slide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0648"/>
            <a:ext cx="9144000" cy="6849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Пример</a:t>
            </a:r>
            <a:r>
              <a:rPr lang="ru-RU" sz="1600" dirty="0" smtClean="0"/>
              <a:t> Брошены две игральные кости. Найти вероятности следующих событий: </a:t>
            </a:r>
          </a:p>
          <a:p>
            <a:r>
              <a:rPr lang="ru-RU" sz="1600" dirty="0" smtClean="0"/>
              <a:t>A –– на обеих костях выпало одинаковое число очков; </a:t>
            </a:r>
          </a:p>
          <a:p>
            <a:r>
              <a:rPr lang="ru-RU" sz="1600" dirty="0" smtClean="0"/>
              <a:t>B –– сумма числа очков не меньше 11; </a:t>
            </a:r>
          </a:p>
          <a:p>
            <a:r>
              <a:rPr lang="ru-RU" sz="1600" dirty="0" smtClean="0"/>
              <a:t>C –– число очков на первой кости больше, чем на второй;</a:t>
            </a:r>
          </a:p>
          <a:p>
            <a:r>
              <a:rPr lang="ru-RU" sz="1600" dirty="0" smtClean="0"/>
              <a:t> D –– сумма очков четная; </a:t>
            </a:r>
          </a:p>
          <a:p>
            <a:r>
              <a:rPr lang="ru-RU" sz="1600" dirty="0" smtClean="0"/>
              <a:t>E –– сумма числа очков больше трех. </a:t>
            </a:r>
          </a:p>
          <a:p>
            <a:r>
              <a:rPr lang="ru-RU" sz="1600" b="1" dirty="0" smtClean="0"/>
              <a:t>Решени</a:t>
            </a:r>
            <a:r>
              <a:rPr lang="ru-RU" sz="1600" dirty="0" smtClean="0"/>
              <a:t>е. Число очков, благоприятствующих каждому из названных событий, легко подсчитать, если все возможные исходы опыта перечислить в виде табл. 1. В каждой клетке таблицы первая цифра указывает число очков на первой кости, вторая –– на второй кости.</a:t>
            </a:r>
          </a:p>
          <a:p>
            <a:endParaRPr lang="ru-RU" sz="16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92896"/>
            <a:ext cx="56864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504" y="4437112"/>
            <a:ext cx="8964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Если кости симметричны и однородны, то все перечисленные исходы опыта </a:t>
            </a:r>
            <a:r>
              <a:rPr lang="ru-RU" sz="1600" dirty="0" err="1" smtClean="0"/>
              <a:t>равновозможны</a:t>
            </a:r>
            <a:r>
              <a:rPr lang="ru-RU" sz="1600" dirty="0" smtClean="0"/>
              <a:t>. </a:t>
            </a:r>
          </a:p>
          <a:p>
            <a:r>
              <a:rPr lang="ru-RU" sz="1600" dirty="0" smtClean="0"/>
              <a:t>Тогда P (A) =6 / 36= 1/ 6 (благоприятствуют исходы: 11, 22, 33, 44, 55, 66), </a:t>
            </a:r>
          </a:p>
          <a:p>
            <a:r>
              <a:rPr lang="ru-RU" sz="1600" dirty="0" smtClean="0"/>
              <a:t>P (B) =3 / 36 =1/12   (благоприятствуют три исхода: 56, 65, 66) </a:t>
            </a:r>
          </a:p>
          <a:p>
            <a:r>
              <a:rPr lang="ru-RU" sz="1600" dirty="0" smtClean="0"/>
              <a:t>Непосредственный подсчет числа благоприятствующих исходов дает </a:t>
            </a:r>
          </a:p>
          <a:p>
            <a:r>
              <a:rPr lang="ru-RU" sz="1600" dirty="0" smtClean="0"/>
              <a:t>P (C) =15 / 36= 5 /12,</a:t>
            </a:r>
          </a:p>
          <a:p>
            <a:r>
              <a:rPr lang="ru-RU" sz="1600" dirty="0" smtClean="0"/>
              <a:t> </a:t>
            </a:r>
            <a:r>
              <a:rPr lang="en-US" sz="1600" dirty="0" smtClean="0"/>
              <a:t>P (D) =18 / 36 =1/ 2, </a:t>
            </a:r>
            <a:endParaRPr lang="ru-RU" sz="1600" dirty="0" smtClean="0"/>
          </a:p>
          <a:p>
            <a:r>
              <a:rPr lang="en-US" sz="1600" dirty="0" smtClean="0"/>
              <a:t>P ( E) = 33 / 36  = 11/12.</a:t>
            </a:r>
            <a:endParaRPr lang="ru-RU" sz="1600" dirty="0" smtClean="0"/>
          </a:p>
          <a:p>
            <a:r>
              <a:rPr lang="en-US" sz="1600" dirty="0" smtClean="0"/>
              <a:t> </a:t>
            </a:r>
            <a:r>
              <a:rPr lang="ru-RU" sz="1600" dirty="0" smtClean="0"/>
              <a:t>Ответ</a:t>
            </a:r>
            <a:r>
              <a:rPr lang="en-US" sz="1600" dirty="0" smtClean="0"/>
              <a:t>. P (A ) =1/ 6, P (B ) =1/ 12, P (C ) =5 /12, P ( D) = 1/ 2, P (E ) =11/12.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663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Статистическое определение теории вероятности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068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Статистической вероятностью события А называется относительная</a:t>
            </a:r>
          </a:p>
          <a:p>
            <a:r>
              <a:rPr lang="ru-RU" sz="2000" dirty="0" smtClean="0"/>
              <a:t>частота (</a:t>
            </a:r>
            <a:r>
              <a:rPr lang="ru-RU" sz="2000" dirty="0" err="1" smtClean="0"/>
              <a:t>частость</a:t>
            </a:r>
            <a:r>
              <a:rPr lang="ru-RU" sz="2000" dirty="0" smtClean="0"/>
              <a:t>) появления этого события в </a:t>
            </a:r>
            <a:r>
              <a:rPr lang="en-US" sz="2000" smtClean="0"/>
              <a:t>n</a:t>
            </a:r>
            <a:r>
              <a:rPr lang="ru-RU" sz="2000" smtClean="0"/>
              <a:t> </a:t>
            </a:r>
            <a:r>
              <a:rPr lang="ru-RU" sz="2000" dirty="0" smtClean="0"/>
              <a:t>произведенных</a:t>
            </a:r>
          </a:p>
          <a:p>
            <a:r>
              <a:rPr lang="ru-RU" sz="2000" dirty="0" smtClean="0"/>
              <a:t>испытаниях, т.е.</a:t>
            </a:r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r>
              <a:rPr lang="ru-RU" sz="2000" dirty="0" smtClean="0"/>
              <a:t>где Р( А) - статистическая вероятность события А;</a:t>
            </a:r>
          </a:p>
          <a:p>
            <a:r>
              <a:rPr lang="ru-RU" sz="2000" dirty="0" err="1" smtClean="0"/>
              <a:t>w</a:t>
            </a:r>
            <a:r>
              <a:rPr lang="ru-RU" sz="2000" dirty="0" smtClean="0"/>
              <a:t>(A) - относительная частота (</a:t>
            </a:r>
            <a:r>
              <a:rPr lang="ru-RU" sz="2000" dirty="0" err="1" smtClean="0"/>
              <a:t>частость</a:t>
            </a:r>
            <a:r>
              <a:rPr lang="ru-RU" sz="2000" dirty="0" smtClean="0"/>
              <a:t>) события А;</a:t>
            </a:r>
          </a:p>
          <a:p>
            <a:r>
              <a:rPr lang="en-US" sz="2000" dirty="0" smtClean="0"/>
              <a:t>m</a:t>
            </a:r>
            <a:r>
              <a:rPr lang="ru-RU" sz="2000" dirty="0" smtClean="0"/>
              <a:t>- число испытаний, в которых появилось событие А;</a:t>
            </a:r>
          </a:p>
          <a:p>
            <a:r>
              <a:rPr lang="en-US" sz="2000" dirty="0" smtClean="0"/>
              <a:t>n</a:t>
            </a:r>
            <a:r>
              <a:rPr lang="ru-RU" sz="2000" dirty="0" smtClean="0"/>
              <a:t>- общее число испытаний.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429000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/>
            <a:r>
              <a:rPr lang="ru-RU" dirty="0" smtClean="0"/>
              <a:t>Свойства:</a:t>
            </a:r>
          </a:p>
          <a:p>
            <a:pPr indent="452438" algn="just"/>
            <a:r>
              <a:rPr lang="ru-RU" dirty="0" smtClean="0"/>
              <a:t>1. Рассматриваемые события должны быть исходами только тех испытаний, которые могут быть воспроизведены неограниченное число раз при одном и том же комплексе условий.</a:t>
            </a:r>
          </a:p>
          <a:p>
            <a:pPr indent="452438" algn="just"/>
            <a:r>
              <a:rPr lang="ru-RU" dirty="0" smtClean="0"/>
              <a:t>2. События должны обладать так называемой статистической устойчивостью, или устойчивостью относительных частот.</a:t>
            </a:r>
          </a:p>
          <a:p>
            <a:pPr indent="452438" algn="just"/>
            <a:r>
              <a:rPr lang="ru-RU" dirty="0" smtClean="0"/>
              <a:t>3. Число испытаний, в результате которых появляется событие А, должно быть достаточно велико, ибо только в этом случае можно считать вероятность события Р(А) приближенно равной ее относительной частоте.</a:t>
            </a:r>
            <a:endParaRPr lang="ru-RU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2838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640960" cy="618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2438" algn="just">
              <a:lnSpc>
                <a:spcPct val="150000"/>
              </a:lnSpc>
            </a:pPr>
            <a:r>
              <a:rPr lang="ru-RU" sz="1900" i="1" dirty="0" smtClean="0">
                <a:solidFill>
                  <a:srgbClr val="FF0000"/>
                </a:solidFill>
              </a:rPr>
              <a:t>Теория вероятностей изучает лишь такие события, в отношении которых имеет смысл не только утверждение об их случайности, но и возможна </a:t>
            </a:r>
            <a:r>
              <a:rPr lang="ru-RU" sz="1900" i="1" dirty="0" err="1" smtClean="0">
                <a:solidFill>
                  <a:srgbClr val="FF0000"/>
                </a:solidFill>
              </a:rPr>
              <a:t>обьективная</a:t>
            </a:r>
            <a:r>
              <a:rPr lang="ru-RU" sz="1900" i="1" dirty="0" smtClean="0">
                <a:solidFill>
                  <a:srgbClr val="FF0000"/>
                </a:solidFill>
              </a:rPr>
              <a:t> оценка относительной частоты их появления. </a:t>
            </a:r>
            <a:r>
              <a:rPr lang="ru-RU" sz="1900" dirty="0" smtClean="0"/>
              <a:t>Так, утверждение, что при выполнении определенного комплекса условий </a:t>
            </a:r>
            <a:r>
              <a:rPr lang="ru-RU" sz="1900" i="1" dirty="0" smtClean="0"/>
              <a:t>S вероятность события </a:t>
            </a:r>
            <a:r>
              <a:rPr lang="ru-RU" sz="1900" dirty="0" smtClean="0"/>
              <a:t>равна </a:t>
            </a:r>
            <a:r>
              <a:rPr lang="ru-RU" sz="1900" dirty="0" err="1" smtClean="0"/>
              <a:t>р</a:t>
            </a:r>
            <a:r>
              <a:rPr lang="ru-RU" sz="1900" dirty="0" smtClean="0"/>
              <a:t>, означает не только случайность события А, но и определенную, достаточно близкую к </a:t>
            </a:r>
            <a:r>
              <a:rPr lang="ru-RU" sz="1900" dirty="0" err="1" smtClean="0"/>
              <a:t>р</a:t>
            </a:r>
            <a:r>
              <a:rPr lang="ru-RU" sz="1900" dirty="0" smtClean="0"/>
              <a:t>, долю появлений события А при большом числе испытаний; а значит, выражает определенную объективную (хотя и своеобразную) связь между комплексом условий </a:t>
            </a:r>
            <a:r>
              <a:rPr lang="ru-RU" sz="1900" i="1" dirty="0" smtClean="0"/>
              <a:t>S и событием А </a:t>
            </a:r>
            <a:r>
              <a:rPr lang="ru-RU" sz="1900" dirty="0" smtClean="0"/>
              <a:t>(не зависящую от субъективных суждений о наличии этой связи того или иного лица). И даже просто существование вероятности </a:t>
            </a:r>
            <a:r>
              <a:rPr lang="ru-RU" sz="1900" dirty="0" err="1" smtClean="0"/>
              <a:t>р</a:t>
            </a:r>
            <a:r>
              <a:rPr lang="ru-RU" sz="1900" dirty="0" smtClean="0"/>
              <a:t> (когда само значение </a:t>
            </a:r>
            <a:r>
              <a:rPr lang="ru-RU" sz="1900" dirty="0" err="1" smtClean="0"/>
              <a:t>р</a:t>
            </a:r>
            <a:r>
              <a:rPr lang="ru-RU" sz="1900" dirty="0" smtClean="0"/>
              <a:t> неизвестно) сохраняет качественно суть этого утверждения, выделенную курсивом.</a:t>
            </a:r>
          </a:p>
          <a:p>
            <a:pPr indent="452438" algn="just">
              <a:lnSpc>
                <a:spcPct val="150000"/>
              </a:lnSpc>
            </a:pPr>
            <a:r>
              <a:rPr lang="ru-RU" sz="1900" dirty="0" smtClean="0"/>
              <a:t>Недостатком статистического определения является неоднозначности статистической вероятности </a:t>
            </a:r>
            <a:endParaRPr lang="ru-RU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052736"/>
            <a:ext cx="901717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1704</TotalTime>
  <Words>786</Words>
  <Application>Microsoft Office PowerPoint</Application>
  <PresentationFormat>Экран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комбинаторики  и теории вероятностей</dc:title>
  <dc:creator>1</dc:creator>
  <cp:lastModifiedBy>Пользователь Windows</cp:lastModifiedBy>
  <cp:revision>94</cp:revision>
  <dcterms:created xsi:type="dcterms:W3CDTF">2015-12-07T18:10:01Z</dcterms:created>
  <dcterms:modified xsi:type="dcterms:W3CDTF">2020-09-12T08:33:58Z</dcterms:modified>
</cp:coreProperties>
</file>