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0" autoAdjust="0"/>
    <p:restoredTop sz="94660"/>
  </p:normalViewPr>
  <p:slideViewPr>
    <p:cSldViewPr>
      <p:cViewPr>
        <p:scale>
          <a:sx n="75" d="100"/>
          <a:sy n="75" d="100"/>
        </p:scale>
        <p:origin x="-856"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FFADCE-7497-4527-8601-EF931BCD17EC}" type="datetimeFigureOut">
              <a:rPr lang="ru-RU" smtClean="0"/>
              <a:pPr/>
              <a:t>19.09.2020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6B034-A1E7-4E78-9005-9EE6999FD9B2}" type="slidenum">
              <a:rPr lang="ru-RU" smtClean="0"/>
              <a:pPr/>
              <a:t>‹#›</a:t>
            </a:fld>
            <a:endParaRPr lang="ru-RU"/>
          </a:p>
        </p:txBody>
      </p:sp>
    </p:spTree>
    <p:extLst>
      <p:ext uri="{BB962C8B-B14F-4D97-AF65-F5344CB8AC3E}">
        <p14:creationId xmlns="" xmlns:p14="http://schemas.microsoft.com/office/powerpoint/2010/main" val="100215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Date Placeholder 29"/>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56DDDE15-4090-44E4-903B-3DC77BB1BDBB}"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Date Placeholder 3"/>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DDDE15-4090-44E4-903B-3DC77BB1BDBB}"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Date Placeholder 6"/>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Date Placeholder 2"/>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DDDE15-4090-44E4-903B-3DC77BB1BDBB}"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Date Placeholder 4"/>
          <p:cNvSpPr>
            <a:spLocks noGrp="1"/>
          </p:cNvSpPr>
          <p:nvPr>
            <p:ph type="dt" sz="half" idx="10"/>
          </p:nvPr>
        </p:nvSpPr>
        <p:spPr/>
        <p:txBody>
          <a:bodyPr/>
          <a:lstStyle/>
          <a:p>
            <a:fld id="{9BE7F755-70BB-4618-87C5-1F8EDB0337DC}" type="datetimeFigureOut">
              <a:rPr lang="ru-RU" smtClean="0"/>
              <a:pPr/>
              <a:t>19.09.2020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56DDDE15-4090-44E4-903B-3DC77BB1BDBB}" type="slidenum">
              <a:rPr lang="ru-RU" smtClean="0"/>
              <a:pPr/>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E7F755-70BB-4618-87C5-1F8EDB0337DC}" type="datetimeFigureOut">
              <a:rPr lang="ru-RU" smtClean="0"/>
              <a:pPr/>
              <a:t>19.09.2020</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DDDE15-4090-44E4-903B-3DC77BB1BDBB}" type="slidenum">
              <a:rPr lang="ru-RU" smtClean="0"/>
              <a:pPr/>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98629"/>
            <a:ext cx="8712968" cy="523220"/>
          </a:xfrm>
          <a:prstGeom prst="rect">
            <a:avLst/>
          </a:prstGeom>
        </p:spPr>
        <p:txBody>
          <a:bodyPr wrap="square">
            <a:spAutoFit/>
          </a:bodyPr>
          <a:lstStyle/>
          <a:p>
            <a:pPr algn="ctr"/>
            <a:r>
              <a:rPr lang="ru-RU" sz="2800" b="1" dirty="0" smtClean="0">
                <a:solidFill>
                  <a:schemeClr val="accent1">
                    <a:lumMod val="50000"/>
                  </a:schemeClr>
                </a:solidFill>
              </a:rPr>
              <a:t>Теоремы сложения и умножения вероятности</a:t>
            </a:r>
            <a:endParaRPr lang="ru-RU" sz="2800" b="1" dirty="0">
              <a:solidFill>
                <a:schemeClr val="accent1">
                  <a:lumMod val="50000"/>
                </a:schemeClr>
              </a:solidFill>
            </a:endParaRPr>
          </a:p>
        </p:txBody>
      </p:sp>
      <p:sp>
        <p:nvSpPr>
          <p:cNvPr id="3" name="Прямоугольник 2"/>
          <p:cNvSpPr/>
          <p:nvPr/>
        </p:nvSpPr>
        <p:spPr>
          <a:xfrm>
            <a:off x="539552" y="1231007"/>
            <a:ext cx="8280920" cy="5078313"/>
          </a:xfrm>
          <a:prstGeom prst="rect">
            <a:avLst/>
          </a:prstGeom>
        </p:spPr>
        <p:txBody>
          <a:bodyPr wrap="square">
            <a:spAutoFit/>
          </a:bodyPr>
          <a:lstStyle/>
          <a:p>
            <a:pPr indent="452438" algn="just">
              <a:lnSpc>
                <a:spcPct val="150000"/>
              </a:lnSpc>
            </a:pPr>
            <a:r>
              <a:rPr lang="ru-RU" i="1" dirty="0" smtClean="0"/>
              <a:t>Суммой А+В двух событий А</a:t>
            </a:r>
            <a:r>
              <a:rPr lang="ru-RU" dirty="0" smtClean="0"/>
              <a:t> и </a:t>
            </a:r>
            <a:r>
              <a:rPr lang="ru-RU" i="1" dirty="0" smtClean="0"/>
              <a:t>В</a:t>
            </a:r>
            <a:r>
              <a:rPr lang="ru-RU" dirty="0" smtClean="0"/>
              <a:t> называют событие, состоящее в появлении события А, или события </a:t>
            </a:r>
            <a:r>
              <a:rPr lang="ru-RU" i="1" dirty="0" smtClean="0"/>
              <a:t>В</a:t>
            </a:r>
            <a:r>
              <a:rPr lang="ru-RU" dirty="0" smtClean="0"/>
              <a:t>, или обоих этих событий. </a:t>
            </a:r>
          </a:p>
          <a:p>
            <a:pPr indent="452438" algn="just">
              <a:lnSpc>
                <a:spcPct val="150000"/>
              </a:lnSpc>
            </a:pPr>
            <a:r>
              <a:rPr lang="ru-RU" dirty="0" smtClean="0"/>
              <a:t>Например, если из орудия произведены два выстрела и </a:t>
            </a:r>
            <a:r>
              <a:rPr lang="ru-RU" i="1" dirty="0" smtClean="0"/>
              <a:t>А</a:t>
            </a:r>
            <a:r>
              <a:rPr lang="ru-RU" dirty="0" smtClean="0"/>
              <a:t>—попадание при первом выстреле, </a:t>
            </a:r>
            <a:r>
              <a:rPr lang="ru-RU" i="1" dirty="0" smtClean="0"/>
              <a:t>В</a:t>
            </a:r>
            <a:r>
              <a:rPr lang="ru-RU" dirty="0" smtClean="0"/>
              <a:t> — попадание при втором выстреле, то А+</a:t>
            </a:r>
            <a:r>
              <a:rPr lang="ru-RU" i="1" dirty="0" smtClean="0"/>
              <a:t>В</a:t>
            </a:r>
            <a:r>
              <a:rPr lang="ru-RU" dirty="0" smtClean="0"/>
              <a:t> — попадание при первом выстреле, или при втором, или в обоих выстрелах.</a:t>
            </a:r>
          </a:p>
          <a:p>
            <a:pPr indent="452438" algn="just">
              <a:lnSpc>
                <a:spcPct val="150000"/>
              </a:lnSpc>
            </a:pPr>
            <a:r>
              <a:rPr lang="ru-RU" dirty="0" smtClean="0"/>
              <a:t>В частности, если два события </a:t>
            </a:r>
            <a:r>
              <a:rPr lang="ru-RU" i="1" dirty="0" smtClean="0"/>
              <a:t>А</a:t>
            </a:r>
            <a:r>
              <a:rPr lang="ru-RU" dirty="0" smtClean="0"/>
              <a:t> и </a:t>
            </a:r>
            <a:r>
              <a:rPr lang="ru-RU" i="1" dirty="0" smtClean="0"/>
              <a:t>В</a:t>
            </a:r>
            <a:r>
              <a:rPr lang="ru-RU" dirty="0" smtClean="0"/>
              <a:t> — несовместные, то </a:t>
            </a:r>
            <a:r>
              <a:rPr lang="ru-RU" i="1" dirty="0" smtClean="0"/>
              <a:t>А+В</a:t>
            </a:r>
            <a:r>
              <a:rPr lang="ru-RU" dirty="0" smtClean="0"/>
              <a:t>—событие, состоящее в появлении одного из этих событий, безразлично какого.</a:t>
            </a:r>
          </a:p>
          <a:p>
            <a:pPr indent="452438" algn="just">
              <a:lnSpc>
                <a:spcPct val="150000"/>
              </a:lnSpc>
            </a:pPr>
            <a:r>
              <a:rPr lang="ru-RU" i="1" dirty="0" smtClean="0"/>
              <a:t>Суммой нескольких событий</a:t>
            </a:r>
            <a:r>
              <a:rPr lang="ru-RU" dirty="0" smtClean="0"/>
              <a:t> называют событие, </a:t>
            </a:r>
            <a:r>
              <a:rPr lang="ru-RU" dirty="0" smtClean="0"/>
              <a:t>которое </a:t>
            </a:r>
            <a:r>
              <a:rPr lang="ru-RU" dirty="0" smtClean="0"/>
              <a:t>состоит в появлении хотя бы одного из этих событий</a:t>
            </a:r>
            <a:r>
              <a:rPr lang="ru-RU" b="1" dirty="0" smtClean="0"/>
              <a:t>. </a:t>
            </a:r>
          </a:p>
          <a:p>
            <a:pPr indent="452438" algn="just">
              <a:lnSpc>
                <a:spcPct val="150000"/>
              </a:lnSpc>
            </a:pPr>
            <a:r>
              <a:rPr lang="ru-RU" dirty="0" smtClean="0"/>
              <a:t>Например, событие </a:t>
            </a:r>
            <a:r>
              <a:rPr lang="ru-RU" i="1" dirty="0" smtClean="0"/>
              <a:t>А+В+С</a:t>
            </a:r>
            <a:r>
              <a:rPr lang="ru-RU" dirty="0" smtClean="0"/>
              <a:t> состоит в появлении одного из следующих событий: </a:t>
            </a:r>
            <a:r>
              <a:rPr lang="ru-RU" i="1" dirty="0" smtClean="0"/>
              <a:t>А</a:t>
            </a:r>
            <a:r>
              <a:rPr lang="ru-RU" dirty="0" smtClean="0"/>
              <a:t>, </a:t>
            </a:r>
            <a:r>
              <a:rPr lang="ru-RU" i="1" dirty="0" smtClean="0"/>
              <a:t>В, С, А</a:t>
            </a:r>
            <a:r>
              <a:rPr lang="ru-RU" dirty="0" smtClean="0"/>
              <a:t> и </a:t>
            </a:r>
            <a:r>
              <a:rPr lang="ru-RU" i="1" dirty="0" smtClean="0"/>
              <a:t>В, А</a:t>
            </a:r>
            <a:r>
              <a:rPr lang="ru-RU" dirty="0" smtClean="0"/>
              <a:t> и С, </a:t>
            </a:r>
            <a:r>
              <a:rPr lang="ru-RU" i="1" dirty="0" smtClean="0"/>
              <a:t>В</a:t>
            </a:r>
            <a:r>
              <a:rPr lang="ru-RU" dirty="0" smtClean="0"/>
              <a:t> и С, А и В и </a:t>
            </a:r>
            <a:r>
              <a:rPr lang="ru-RU" i="1" dirty="0" smtClean="0"/>
              <a:t>С.</a:t>
            </a:r>
            <a:endParaRPr lang="ru-RU" dirty="0" smtClean="0"/>
          </a:p>
          <a:p>
            <a:pPr indent="452438" algn="just">
              <a:lnSpc>
                <a:spcPct val="150000"/>
              </a:lnSpc>
            </a:pP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692696"/>
            <a:ext cx="8568952" cy="5970865"/>
          </a:xfrm>
          <a:prstGeom prst="rect">
            <a:avLst/>
          </a:prstGeom>
          <a:noFill/>
        </p:spPr>
        <p:txBody>
          <a:bodyPr wrap="square" rtlCol="0">
            <a:spAutoFit/>
          </a:bodyPr>
          <a:lstStyle/>
          <a:p>
            <a:pPr indent="452438" algn="just"/>
            <a:r>
              <a:rPr lang="ru-RU" sz="2800" b="1" dirty="0" smtClean="0">
                <a:latin typeface="Arial Narrow" pitchFamily="34" charset="0"/>
              </a:rPr>
              <a:t>Пример 3. </a:t>
            </a:r>
          </a:p>
          <a:p>
            <a:pPr indent="452438" algn="just"/>
            <a:r>
              <a:rPr lang="ru-RU" sz="2800" dirty="0" smtClean="0">
                <a:latin typeface="Arial Narrow" pitchFamily="34" charset="0"/>
              </a:rPr>
              <a:t>Вероятность того, что день будет дождливым, </a:t>
            </a:r>
            <a:r>
              <a:rPr lang="ru-RU" sz="2800" i="1" dirty="0" err="1" smtClean="0">
                <a:latin typeface="Arial Narrow" pitchFamily="34" charset="0"/>
              </a:rPr>
              <a:t>р=</a:t>
            </a:r>
            <a:r>
              <a:rPr lang="ru-RU" sz="2800" dirty="0" smtClean="0">
                <a:latin typeface="Arial Narrow" pitchFamily="34" charset="0"/>
              </a:rPr>
              <a:t> 0,7. </a:t>
            </a:r>
          </a:p>
          <a:p>
            <a:pPr indent="452438" algn="just"/>
            <a:r>
              <a:rPr lang="ru-RU" sz="2800" dirty="0" smtClean="0">
                <a:latin typeface="Arial Narrow" pitchFamily="34" charset="0"/>
              </a:rPr>
              <a:t>Найти вероятность того, что день будет ясным.</a:t>
            </a:r>
          </a:p>
          <a:p>
            <a:pPr indent="452438" algn="just"/>
            <a:r>
              <a:rPr lang="ru-RU" sz="2800" b="1" dirty="0" smtClean="0">
                <a:latin typeface="Arial Narrow" pitchFamily="34" charset="0"/>
              </a:rPr>
              <a:t>Решение. </a:t>
            </a:r>
          </a:p>
          <a:p>
            <a:pPr indent="452438" algn="just"/>
            <a:r>
              <a:rPr lang="ru-RU" sz="2800" dirty="0" smtClean="0">
                <a:latin typeface="Arial Narrow" pitchFamily="34" charset="0"/>
              </a:rPr>
              <a:t>События «день дождливый» и «день ясный» </a:t>
            </a:r>
            <a:r>
              <a:rPr lang="en-US" sz="2800" dirty="0" smtClean="0">
                <a:latin typeface="Arial Narrow" pitchFamily="34" charset="0"/>
              </a:rPr>
              <a:t>-</a:t>
            </a:r>
            <a:r>
              <a:rPr lang="ru-RU" sz="2800" dirty="0" smtClean="0">
                <a:latin typeface="Arial Narrow" pitchFamily="34" charset="0"/>
              </a:rPr>
              <a:t>противоположные, поэтому искомая вероятность</a:t>
            </a:r>
          </a:p>
          <a:p>
            <a:pPr algn="ctr"/>
            <a:r>
              <a:rPr lang="en-US" sz="2800" dirty="0" smtClean="0">
                <a:latin typeface="Arial Narrow" pitchFamily="34" charset="0"/>
              </a:rPr>
              <a:t>q=</a:t>
            </a:r>
            <a:r>
              <a:rPr lang="ru-RU" sz="2800" dirty="0" smtClean="0">
                <a:latin typeface="Arial Narrow" pitchFamily="34" charset="0"/>
              </a:rPr>
              <a:t>1 - </a:t>
            </a:r>
            <a:r>
              <a:rPr lang="en-US" sz="2800" dirty="0" smtClean="0">
                <a:latin typeface="Arial Narrow" pitchFamily="34" charset="0"/>
              </a:rPr>
              <a:t>p</a:t>
            </a:r>
            <a:r>
              <a:rPr lang="ru-RU" sz="2800" dirty="0" smtClean="0">
                <a:latin typeface="Arial Narrow" pitchFamily="34" charset="0"/>
              </a:rPr>
              <a:t> </a:t>
            </a:r>
            <a:r>
              <a:rPr lang="ru-RU" sz="2800" dirty="0" smtClean="0">
                <a:latin typeface="Arial Narrow" pitchFamily="34" charset="0"/>
              </a:rPr>
              <a:t>=</a:t>
            </a:r>
            <a:r>
              <a:rPr lang="en-US" sz="2800" dirty="0" smtClean="0">
                <a:latin typeface="Arial Narrow" pitchFamily="34" charset="0"/>
              </a:rPr>
              <a:t>1 -</a:t>
            </a:r>
            <a:r>
              <a:rPr lang="ru-RU" sz="2800" dirty="0" smtClean="0">
                <a:latin typeface="Arial Narrow" pitchFamily="34" charset="0"/>
              </a:rPr>
              <a:t> 0,7 = 0,3.</a:t>
            </a:r>
          </a:p>
          <a:p>
            <a:pPr indent="452438" algn="just"/>
            <a:endParaRPr lang="en-US" sz="2800" b="1" dirty="0" smtClean="0">
              <a:latin typeface="Arial Narrow" pitchFamily="34" charset="0"/>
            </a:endParaRPr>
          </a:p>
          <a:p>
            <a:pPr indent="452438" algn="just"/>
            <a:r>
              <a:rPr lang="ru-RU" sz="2800" b="1" dirty="0" smtClean="0">
                <a:latin typeface="Arial Narrow" pitchFamily="34" charset="0"/>
              </a:rPr>
              <a:t>Замечание 2. </a:t>
            </a:r>
            <a:r>
              <a:rPr lang="ru-RU" sz="2800" dirty="0" smtClean="0">
                <a:latin typeface="Arial Narrow" pitchFamily="34" charset="0"/>
              </a:rPr>
              <a:t>При решении задач на отыскание вероятности события </a:t>
            </a:r>
            <a:r>
              <a:rPr lang="ru-RU" sz="2800" i="1" dirty="0" smtClean="0">
                <a:latin typeface="Arial Narrow" pitchFamily="34" charset="0"/>
              </a:rPr>
              <a:t>А</a:t>
            </a:r>
            <a:r>
              <a:rPr lang="ru-RU" sz="2800" dirty="0" smtClean="0">
                <a:latin typeface="Arial Narrow" pitchFamily="34" charset="0"/>
              </a:rPr>
              <a:t> часто выгодно сначала вычислить вероятность события    </a:t>
            </a:r>
            <a:r>
              <a:rPr lang="ru-RU" sz="2800" i="1" dirty="0" smtClean="0">
                <a:latin typeface="Arial Narrow" pitchFamily="34" charset="0"/>
              </a:rPr>
              <a:t>, </a:t>
            </a:r>
            <a:r>
              <a:rPr lang="ru-RU" sz="2800" dirty="0" smtClean="0">
                <a:latin typeface="Arial Narrow" pitchFamily="34" charset="0"/>
              </a:rPr>
              <a:t>а затем найти искомую вероятность по формуле</a:t>
            </a:r>
          </a:p>
          <a:p>
            <a:pPr algn="ctr"/>
            <a:r>
              <a:rPr lang="ru-RU" sz="2800" dirty="0" smtClean="0">
                <a:latin typeface="Arial Narrow" pitchFamily="34" charset="0"/>
              </a:rPr>
              <a:t>Р(А)= 1 - </a:t>
            </a:r>
            <a:r>
              <a:rPr lang="ru-RU" sz="2800" i="1" dirty="0" smtClean="0">
                <a:latin typeface="Arial Narrow" pitchFamily="34" charset="0"/>
              </a:rPr>
              <a:t>Р(     )</a:t>
            </a:r>
            <a:endParaRPr lang="ru-RU" sz="2800" dirty="0" smtClean="0">
              <a:latin typeface="Arial Narrow" pitchFamily="34" charset="0"/>
            </a:endParaRPr>
          </a:p>
          <a:p>
            <a:endParaRPr lang="ru-RU" dirty="0"/>
          </a:p>
        </p:txBody>
      </p:sp>
      <p:pic>
        <p:nvPicPr>
          <p:cNvPr id="5" name="Picture 5"/>
          <p:cNvPicPr>
            <a:picLocks noChangeAspect="1" noChangeArrowheads="1"/>
          </p:cNvPicPr>
          <p:nvPr/>
        </p:nvPicPr>
        <p:blipFill>
          <a:blip r:embed="rId2" cstate="print"/>
          <a:srcRect/>
          <a:stretch>
            <a:fillRect/>
          </a:stretch>
        </p:blipFill>
        <p:spPr bwMode="auto">
          <a:xfrm>
            <a:off x="3347864" y="5013176"/>
            <a:ext cx="329180" cy="432048"/>
          </a:xfrm>
          <a:prstGeom prst="rect">
            <a:avLst/>
          </a:prstGeom>
          <a:noFill/>
          <a:ln w="9525">
            <a:noFill/>
            <a:miter lim="800000"/>
            <a:headEnd/>
            <a:tailEnd/>
          </a:ln>
        </p:spPr>
      </p:pic>
      <p:pic>
        <p:nvPicPr>
          <p:cNvPr id="6" name="Picture 5"/>
          <p:cNvPicPr>
            <a:picLocks noChangeAspect="1" noChangeArrowheads="1"/>
          </p:cNvPicPr>
          <p:nvPr/>
        </p:nvPicPr>
        <p:blipFill>
          <a:blip r:embed="rId2" cstate="print"/>
          <a:srcRect/>
          <a:stretch>
            <a:fillRect/>
          </a:stretch>
        </p:blipFill>
        <p:spPr bwMode="auto">
          <a:xfrm>
            <a:off x="5148064" y="5805264"/>
            <a:ext cx="402337" cy="52806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92696"/>
            <a:ext cx="8496944" cy="5262979"/>
          </a:xfrm>
          <a:prstGeom prst="rect">
            <a:avLst/>
          </a:prstGeom>
          <a:noFill/>
        </p:spPr>
        <p:txBody>
          <a:bodyPr wrap="square" rtlCol="0">
            <a:spAutoFit/>
          </a:bodyPr>
          <a:lstStyle/>
          <a:p>
            <a:r>
              <a:rPr lang="ru-RU" sz="2000" b="1" dirty="0" smtClean="0">
                <a:latin typeface="Arial Narrow" pitchFamily="34" charset="0"/>
              </a:rPr>
              <a:t>Пример 4. </a:t>
            </a:r>
          </a:p>
          <a:p>
            <a:r>
              <a:rPr lang="ru-RU" sz="2000" dirty="0" smtClean="0">
                <a:latin typeface="Arial Narrow" pitchFamily="34" charset="0"/>
              </a:rPr>
              <a:t>В ящике имеется </a:t>
            </a:r>
            <a:r>
              <a:rPr lang="en-US" sz="2000" dirty="0" smtClean="0">
                <a:latin typeface="Arial Narrow" pitchFamily="34" charset="0"/>
              </a:rPr>
              <a:t>n</a:t>
            </a:r>
            <a:r>
              <a:rPr lang="ru-RU" sz="2000" dirty="0" smtClean="0">
                <a:latin typeface="Arial Narrow" pitchFamily="34" charset="0"/>
              </a:rPr>
              <a:t> деталей, из которых </a:t>
            </a:r>
            <a:r>
              <a:rPr lang="en-US" sz="2000" dirty="0" smtClean="0">
                <a:latin typeface="Arial Narrow" pitchFamily="34" charset="0"/>
              </a:rPr>
              <a:t>m</a:t>
            </a:r>
            <a:r>
              <a:rPr lang="ru-RU" sz="2000" dirty="0" smtClean="0">
                <a:latin typeface="Arial Narrow" pitchFamily="34" charset="0"/>
              </a:rPr>
              <a:t> стандартных. Найти вероятность того, что среди </a:t>
            </a:r>
            <a:r>
              <a:rPr lang="en-US" sz="2000" dirty="0" smtClean="0">
                <a:latin typeface="Arial Narrow" pitchFamily="34" charset="0"/>
              </a:rPr>
              <a:t>r</a:t>
            </a:r>
            <a:r>
              <a:rPr lang="ru-RU" sz="2000" dirty="0" smtClean="0">
                <a:latin typeface="Arial Narrow" pitchFamily="34" charset="0"/>
              </a:rPr>
              <a:t> наудачу извлеченных деталей есть хотя бы одна стандартная.</a:t>
            </a:r>
          </a:p>
          <a:p>
            <a:r>
              <a:rPr lang="ru-RU" sz="2000" b="1" dirty="0" smtClean="0">
                <a:latin typeface="Arial Narrow" pitchFamily="34" charset="0"/>
              </a:rPr>
              <a:t>Решение. </a:t>
            </a:r>
            <a:r>
              <a:rPr lang="ru-RU" sz="2000" dirty="0" smtClean="0">
                <a:latin typeface="Arial Narrow" pitchFamily="34" charset="0"/>
              </a:rPr>
              <a:t>События «среди извлеченных деталей есть хотя бы одна стандартная» и «среди извлеченных деталей нет ни одной стандартной» — противоположные. Обозначим первое событие через А, а второе - через    .</a:t>
            </a:r>
          </a:p>
          <a:p>
            <a:r>
              <a:rPr lang="ru-RU" sz="2000" dirty="0" smtClean="0">
                <a:latin typeface="Arial Narrow" pitchFamily="34" charset="0"/>
              </a:rPr>
              <a:t>Очевидно,</a:t>
            </a:r>
          </a:p>
          <a:p>
            <a:pPr algn="ctr"/>
            <a:r>
              <a:rPr lang="ru-RU" sz="2000" dirty="0" smtClean="0">
                <a:latin typeface="Arial Narrow" pitchFamily="34" charset="0"/>
              </a:rPr>
              <a:t>Р(А) = 1 - Р(       ).</a:t>
            </a:r>
          </a:p>
          <a:p>
            <a:pPr algn="just"/>
            <a:r>
              <a:rPr lang="ru-RU" sz="2000" dirty="0" smtClean="0">
                <a:latin typeface="Arial Narrow" pitchFamily="34" charset="0"/>
              </a:rPr>
              <a:t>Найдем Р(  </a:t>
            </a:r>
            <a:r>
              <a:rPr lang="en-US" sz="2000" dirty="0" smtClean="0">
                <a:latin typeface="Arial Narrow" pitchFamily="34" charset="0"/>
              </a:rPr>
              <a:t> </a:t>
            </a:r>
            <a:r>
              <a:rPr lang="ru-RU" sz="2000" dirty="0" smtClean="0">
                <a:latin typeface="Arial Narrow" pitchFamily="34" charset="0"/>
              </a:rPr>
              <a:t>). Общее число способов, которыми можно извлечь </a:t>
            </a:r>
            <a:r>
              <a:rPr lang="en-US" sz="2000" dirty="0" smtClean="0">
                <a:latin typeface="Arial Narrow" pitchFamily="34" charset="0"/>
              </a:rPr>
              <a:t>r </a:t>
            </a:r>
            <a:r>
              <a:rPr lang="ru-RU" sz="2000" dirty="0" smtClean="0">
                <a:latin typeface="Arial Narrow" pitchFamily="34" charset="0"/>
              </a:rPr>
              <a:t>деталей из </a:t>
            </a:r>
            <a:r>
              <a:rPr lang="en-US" sz="2000" dirty="0" smtClean="0">
                <a:latin typeface="Arial Narrow" pitchFamily="34" charset="0"/>
              </a:rPr>
              <a:t>n</a:t>
            </a:r>
            <a:r>
              <a:rPr lang="ru-RU" sz="2000" dirty="0" smtClean="0">
                <a:latin typeface="Arial Narrow" pitchFamily="34" charset="0"/>
              </a:rPr>
              <a:t> деталей, равно</a:t>
            </a:r>
            <a:r>
              <a:rPr lang="en-US" sz="2000" dirty="0" smtClean="0">
                <a:latin typeface="Arial Narrow" pitchFamily="34" charset="0"/>
              </a:rPr>
              <a:t>       </a:t>
            </a:r>
            <a:r>
              <a:rPr lang="ru-RU" sz="2000" dirty="0" smtClean="0">
                <a:latin typeface="Arial Narrow" pitchFamily="34" charset="0"/>
              </a:rPr>
              <a:t>. </a:t>
            </a:r>
            <a:r>
              <a:rPr lang="en-US" sz="2000" dirty="0" smtClean="0">
                <a:latin typeface="Arial Narrow" pitchFamily="34" charset="0"/>
              </a:rPr>
              <a:t> </a:t>
            </a:r>
            <a:r>
              <a:rPr lang="ru-RU" sz="2000" dirty="0" smtClean="0">
                <a:latin typeface="Arial Narrow" pitchFamily="34" charset="0"/>
              </a:rPr>
              <a:t>Число нестандартных деталей равно</a:t>
            </a:r>
            <a:r>
              <a:rPr lang="en-US" sz="2000" dirty="0" smtClean="0">
                <a:latin typeface="Arial Narrow" pitchFamily="34" charset="0"/>
              </a:rPr>
              <a:t> n-m</a:t>
            </a:r>
            <a:r>
              <a:rPr lang="ru-RU" sz="2000" dirty="0" smtClean="0">
                <a:latin typeface="Arial Narrow" pitchFamily="34" charset="0"/>
              </a:rPr>
              <a:t>; из этого числа деталей можно</a:t>
            </a:r>
            <a:r>
              <a:rPr lang="en-US" sz="2000" dirty="0" smtClean="0">
                <a:latin typeface="Arial Narrow" pitchFamily="34" charset="0"/>
              </a:rPr>
              <a:t> </a:t>
            </a:r>
            <a:r>
              <a:rPr lang="ru-RU" sz="2000" dirty="0" smtClean="0">
                <a:latin typeface="Arial Narrow" pitchFamily="34" charset="0"/>
              </a:rPr>
              <a:t> </a:t>
            </a:r>
            <a:r>
              <a:rPr lang="en-US" sz="2000" dirty="0" smtClean="0">
                <a:latin typeface="Arial Narrow" pitchFamily="34" charset="0"/>
              </a:rPr>
              <a:t>  </a:t>
            </a:r>
            <a:r>
              <a:rPr lang="ru-RU" sz="2000" dirty="0" smtClean="0">
                <a:latin typeface="Arial Narrow" pitchFamily="34" charset="0"/>
              </a:rPr>
              <a:t>способами извлечь </a:t>
            </a:r>
            <a:r>
              <a:rPr lang="en-US" sz="2000" dirty="0" smtClean="0">
                <a:latin typeface="Arial Narrow" pitchFamily="34" charset="0"/>
              </a:rPr>
              <a:t>r</a:t>
            </a:r>
            <a:r>
              <a:rPr lang="ru-RU" sz="2000" dirty="0" smtClean="0">
                <a:latin typeface="Arial Narrow" pitchFamily="34" charset="0"/>
              </a:rPr>
              <a:t> нестандартных деталей. Поэтому вероятность того, что</a:t>
            </a:r>
            <a:r>
              <a:rPr lang="en-US" sz="2000" dirty="0" smtClean="0">
                <a:latin typeface="Arial Narrow" pitchFamily="34" charset="0"/>
              </a:rPr>
              <a:t> </a:t>
            </a:r>
            <a:r>
              <a:rPr lang="ru-RU" sz="2000" dirty="0" smtClean="0">
                <a:latin typeface="Arial Narrow" pitchFamily="34" charset="0"/>
              </a:rPr>
              <a:t>среди извлеченных к деталей нет на одной стандартной, равна</a:t>
            </a:r>
          </a:p>
          <a:p>
            <a:pPr algn="just"/>
            <a:endParaRPr lang="en-US" sz="2000" dirty="0" smtClean="0">
              <a:latin typeface="Arial Narrow" pitchFamily="34" charset="0"/>
            </a:endParaRPr>
          </a:p>
          <a:p>
            <a:pPr algn="just"/>
            <a:r>
              <a:rPr lang="ru-RU" sz="2000" dirty="0" smtClean="0">
                <a:latin typeface="Arial Narrow" pitchFamily="34" charset="0"/>
              </a:rPr>
              <a:t>Искомая вероятность</a:t>
            </a:r>
          </a:p>
          <a:p>
            <a:endParaRPr lang="en-US" i="1" dirty="0" smtClean="0"/>
          </a:p>
          <a:p>
            <a:endParaRPr lang="ru-RU" dirty="0"/>
          </a:p>
        </p:txBody>
      </p:sp>
      <p:pic>
        <p:nvPicPr>
          <p:cNvPr id="4" name="Picture 5"/>
          <p:cNvPicPr>
            <a:picLocks noChangeAspect="1" noChangeArrowheads="1"/>
          </p:cNvPicPr>
          <p:nvPr/>
        </p:nvPicPr>
        <p:blipFill>
          <a:blip r:embed="rId2" cstate="print"/>
          <a:srcRect/>
          <a:stretch>
            <a:fillRect/>
          </a:stretch>
        </p:blipFill>
        <p:spPr bwMode="auto">
          <a:xfrm>
            <a:off x="5609823" y="2180853"/>
            <a:ext cx="330329" cy="433557"/>
          </a:xfrm>
          <a:prstGeom prst="rect">
            <a:avLst/>
          </a:prstGeom>
          <a:noFill/>
          <a:ln w="9525">
            <a:noFill/>
            <a:miter lim="800000"/>
            <a:headEnd/>
            <a:tailEnd/>
          </a:ln>
        </p:spPr>
      </p:pic>
      <p:pic>
        <p:nvPicPr>
          <p:cNvPr id="6" name="Picture 5"/>
          <p:cNvPicPr>
            <a:picLocks noChangeAspect="1" noChangeArrowheads="1"/>
          </p:cNvPicPr>
          <p:nvPr/>
        </p:nvPicPr>
        <p:blipFill>
          <a:blip r:embed="rId2" cstate="print"/>
          <a:srcRect/>
          <a:stretch>
            <a:fillRect/>
          </a:stretch>
        </p:blipFill>
        <p:spPr bwMode="auto">
          <a:xfrm>
            <a:off x="4716016" y="2780928"/>
            <a:ext cx="360040" cy="472552"/>
          </a:xfrm>
          <a:prstGeom prst="rect">
            <a:avLst/>
          </a:prstGeom>
          <a:noFill/>
          <a:ln w="9525">
            <a:noFill/>
            <a:miter lim="800000"/>
            <a:headEnd/>
            <a:tailEnd/>
          </a:ln>
        </p:spPr>
      </p:pic>
      <p:pic>
        <p:nvPicPr>
          <p:cNvPr id="7" name="Picture 5"/>
          <p:cNvPicPr>
            <a:picLocks noChangeAspect="1" noChangeArrowheads="1"/>
          </p:cNvPicPr>
          <p:nvPr/>
        </p:nvPicPr>
        <p:blipFill>
          <a:blip r:embed="rId2" cstate="print"/>
          <a:srcRect/>
          <a:stretch>
            <a:fillRect/>
          </a:stretch>
        </p:blipFill>
        <p:spPr bwMode="auto">
          <a:xfrm>
            <a:off x="1327062" y="3140968"/>
            <a:ext cx="292610" cy="384051"/>
          </a:xfrm>
          <a:prstGeom prst="rect">
            <a:avLst/>
          </a:prstGeom>
          <a:noFill/>
          <a:ln w="9525">
            <a:noFill/>
            <a:miter lim="800000"/>
            <a:headEnd/>
            <a:tailEnd/>
          </a:ln>
        </p:spPr>
      </p:pic>
      <p:sp>
        <p:nvSpPr>
          <p:cNvPr id="245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45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35696" y="3466444"/>
            <a:ext cx="288032" cy="322596"/>
          </a:xfrm>
          <a:prstGeom prst="rect">
            <a:avLst/>
          </a:prstGeom>
          <a:noFill/>
        </p:spPr>
      </p:pic>
      <p:sp>
        <p:nvSpPr>
          <p:cNvPr id="245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458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37544" y="3789040"/>
            <a:ext cx="546224" cy="294121"/>
          </a:xfrm>
          <a:prstGeom prst="rect">
            <a:avLst/>
          </a:prstGeom>
          <a:noFill/>
        </p:spPr>
      </p:pic>
      <p:sp>
        <p:nvSpPr>
          <p:cNvPr id="24586" name="Rectangle 10"/>
          <p:cNvSpPr>
            <a:spLocks noChangeArrowheads="1"/>
          </p:cNvSpPr>
          <p:nvPr/>
        </p:nvSpPr>
        <p:spPr bwMode="auto">
          <a:xfrm>
            <a:off x="0" y="8953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27584" y="5373215"/>
            <a:ext cx="3312368" cy="709793"/>
          </a:xfrm>
          <a:prstGeom prst="rect">
            <a:avLst/>
          </a:prstGeom>
          <a:noFill/>
        </p:spPr>
      </p:pic>
      <p:sp>
        <p:nvSpPr>
          <p:cNvPr id="24589" name="Rectangle 13"/>
          <p:cNvSpPr>
            <a:spLocks noChangeArrowheads="1"/>
          </p:cNvSpPr>
          <p:nvPr/>
        </p:nvSpPr>
        <p:spPr bwMode="auto">
          <a:xfrm>
            <a:off x="0" y="8953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4591" name="Rectangle 15"/>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4590"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43608" y="4365103"/>
            <a:ext cx="1872208" cy="673995"/>
          </a:xfrm>
          <a:prstGeom prst="rect">
            <a:avLst/>
          </a:prstGeom>
          <a:noFill/>
        </p:spPr>
      </p:pic>
      <p:sp>
        <p:nvSpPr>
          <p:cNvPr id="24592" name="Rectangle 16"/>
          <p:cNvSpPr>
            <a:spLocks noChangeArrowheads="1"/>
          </p:cNvSpPr>
          <p:nvPr/>
        </p:nvSpPr>
        <p:spPr bwMode="auto">
          <a:xfrm>
            <a:off x="0" y="8953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280920" cy="954107"/>
          </a:xfrm>
          <a:prstGeom prst="rect">
            <a:avLst/>
          </a:prstGeom>
          <a:noFill/>
        </p:spPr>
        <p:txBody>
          <a:bodyPr wrap="square" rtlCol="0">
            <a:spAutoFit/>
          </a:bodyPr>
          <a:lstStyle/>
          <a:p>
            <a:pPr algn="ctr"/>
            <a:r>
              <a:rPr lang="ru-RU" sz="2800" b="1" dirty="0" smtClean="0"/>
              <a:t>Принцип практической невозможности маловероятных событий</a:t>
            </a:r>
            <a:endParaRPr lang="ru-RU" sz="2800" b="1" dirty="0"/>
          </a:p>
        </p:txBody>
      </p:sp>
      <p:sp>
        <p:nvSpPr>
          <p:cNvPr id="3" name="TextBox 2"/>
          <p:cNvSpPr txBox="1"/>
          <p:nvPr/>
        </p:nvSpPr>
        <p:spPr>
          <a:xfrm>
            <a:off x="251520" y="1268760"/>
            <a:ext cx="8640960" cy="3970318"/>
          </a:xfrm>
          <a:prstGeom prst="rect">
            <a:avLst/>
          </a:prstGeom>
          <a:noFill/>
        </p:spPr>
        <p:txBody>
          <a:bodyPr wrap="square" rtlCol="0">
            <a:spAutoFit/>
          </a:bodyPr>
          <a:lstStyle/>
          <a:p>
            <a:pPr indent="449263" algn="just"/>
            <a:r>
              <a:rPr lang="ru-RU" dirty="0" smtClean="0"/>
              <a:t>При решении многих практических задач приходится иметь дело с событиями, вероятность которых весьма мала, т. е, близка к нулю. Можно ли считать, что маловероятное событие </a:t>
            </a:r>
            <a:r>
              <a:rPr lang="ru-RU" i="1" dirty="0" smtClean="0"/>
              <a:t>А</a:t>
            </a:r>
            <a:r>
              <a:rPr lang="ru-RU" dirty="0" smtClean="0"/>
              <a:t> в единичном испытании не произойдет? Такого заключения сделать нельзя, так как не исключено, хотя и мало вероятно, что событие </a:t>
            </a:r>
            <a:r>
              <a:rPr lang="ru-RU" i="1" dirty="0" smtClean="0"/>
              <a:t>А </a:t>
            </a:r>
            <a:r>
              <a:rPr lang="ru-RU" dirty="0" smtClean="0"/>
              <a:t>наступит.</a:t>
            </a:r>
            <a:endParaRPr lang="ru-RU" b="1" dirty="0" smtClean="0"/>
          </a:p>
          <a:p>
            <a:pPr indent="449263" algn="just"/>
            <a:r>
              <a:rPr lang="ru-RU" dirty="0" smtClean="0"/>
              <a:t>Казалось бы, появление или </a:t>
            </a:r>
            <a:r>
              <a:rPr lang="ru-RU" dirty="0" err="1" smtClean="0"/>
              <a:t>непоявление</a:t>
            </a:r>
            <a:r>
              <a:rPr lang="ru-RU" dirty="0" smtClean="0"/>
              <a:t> маловероятного события в единичном испытании предсказать невозможно. Однако длительный опыт показывает, что маловероятное событие в единичном испытании в подавляющем большинстве случаев не наступает. На основании этого факта принимают следующий «принцип практической невозможности маловероятных событий»: </a:t>
            </a:r>
            <a:r>
              <a:rPr lang="ru-RU" i="1" dirty="0" smtClean="0"/>
              <a:t>если случайное событие имеет очень малую вероятность</a:t>
            </a:r>
            <a:r>
              <a:rPr lang="ru-RU" dirty="0" smtClean="0"/>
              <a:t>, </a:t>
            </a:r>
            <a:r>
              <a:rPr lang="ru-RU" i="1" dirty="0" smtClean="0"/>
              <a:t>то практически можно считать</a:t>
            </a:r>
            <a:r>
              <a:rPr lang="ru-RU" dirty="0" smtClean="0"/>
              <a:t>, </a:t>
            </a:r>
            <a:r>
              <a:rPr lang="ru-RU" i="1" dirty="0" smtClean="0"/>
              <a:t>что в единичном испытании это событие не наступит.</a:t>
            </a:r>
            <a:endParaRPr lang="ru-RU" b="1" dirty="0" smtClean="0"/>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5786199"/>
          </a:xfrm>
          <a:prstGeom prst="rect">
            <a:avLst/>
          </a:prstGeom>
          <a:noFill/>
        </p:spPr>
        <p:txBody>
          <a:bodyPr wrap="square" rtlCol="0">
            <a:spAutoFit/>
          </a:bodyPr>
          <a:lstStyle/>
          <a:p>
            <a:pPr indent="449263" algn="just"/>
            <a:r>
              <a:rPr lang="ru-RU" sz="1600" dirty="0" smtClean="0"/>
              <a:t>Естественно возникает вопрос: насколько малой должна быть вероятность события, чтобы можно было считать невозможным его появление в одном испытании? На этот вопрос нельзя ответить однозначно. Для задач, различных «по существу, ответы разные. Например, если вероятность того, что парашют при прыжке не раскроется, равна 0,01, то было бы недопустимым применять такие парашюты. Если же вероятность того, что поезд даль­него следования прибудет с опозданием, равна 0,01, то можно практически быть уверенным, что поезд прибудет вовремя.</a:t>
            </a:r>
            <a:endParaRPr lang="ru-RU" sz="1600" b="1" dirty="0" smtClean="0"/>
          </a:p>
          <a:p>
            <a:pPr indent="449263" algn="just"/>
            <a:r>
              <a:rPr lang="ru-RU" sz="1600" dirty="0" smtClean="0"/>
              <a:t>Достаточно малую вероятность, при которой (в данной определенной задаче) событие можно считать прак</a:t>
            </a:r>
            <a:r>
              <a:rPr lang="ru-RU" sz="1600" b="1" dirty="0" smtClean="0"/>
              <a:t>тически невозможным, называют </a:t>
            </a:r>
            <a:r>
              <a:rPr lang="ru-RU" sz="1600" b="1" i="1" dirty="0" smtClean="0"/>
              <a:t>уровнем значимости</a:t>
            </a:r>
            <a:r>
              <a:rPr lang="ru-RU" sz="1600" b="1" dirty="0" smtClean="0"/>
              <a:t>. На практике обычно принимают уровни значимости, заключенные между 0,01 и 0,05. Уровень значимости, равный 0,01, называют однопроцентным; уровень значимости, равный 0,02, называют двухпроцентным, и т. д.</a:t>
            </a:r>
          </a:p>
          <a:p>
            <a:pPr indent="449263" algn="just"/>
            <a:r>
              <a:rPr lang="ru-RU" sz="1600" dirty="0" smtClean="0"/>
              <a:t>Подчеркнем, что рассмотренный здесь </a:t>
            </a:r>
            <a:r>
              <a:rPr lang="ru-RU" sz="1600" smtClean="0"/>
              <a:t>принцип </a:t>
            </a:r>
            <a:r>
              <a:rPr lang="ru-RU" sz="1600" smtClean="0"/>
              <a:t>позволяет </a:t>
            </a:r>
            <a:r>
              <a:rPr lang="ru-RU" sz="1600" dirty="0" smtClean="0"/>
              <a:t>делать предсказания не только о событиях, имеющих малую вероятность, но и о событиях, вероятность которых близка к единице. Действительно, если событие </a:t>
            </a:r>
            <a:r>
              <a:rPr lang="ru-RU" sz="1600" i="1" dirty="0" smtClean="0"/>
              <a:t>А</a:t>
            </a:r>
            <a:r>
              <a:rPr lang="ru-RU" sz="1600" dirty="0" smtClean="0"/>
              <a:t> имеет вероятность, близкую к нулю, то вероятность противоположного события   близка к единице. С другой стороны, не появление события </a:t>
            </a:r>
            <a:r>
              <a:rPr lang="ru-RU" sz="1600" i="1" dirty="0" smtClean="0"/>
              <a:t>А</a:t>
            </a:r>
            <a:r>
              <a:rPr lang="ru-RU" sz="1600" dirty="0" smtClean="0"/>
              <a:t> означает наступление противоположного события </a:t>
            </a:r>
            <a:r>
              <a:rPr lang="ru-RU" sz="1600" i="1" dirty="0" smtClean="0"/>
              <a:t>    .</a:t>
            </a:r>
            <a:r>
              <a:rPr lang="ru-RU" sz="1600" dirty="0" smtClean="0"/>
              <a:t> Таким образом, из принципа невозможности маловероятных событий вытекает следующее важное для приложений следствие: </a:t>
            </a:r>
            <a:r>
              <a:rPr lang="ru-RU" sz="1600" i="1" dirty="0" smtClean="0"/>
              <a:t>если случайное событие имеет вероятность</a:t>
            </a:r>
            <a:r>
              <a:rPr lang="ru-RU" sz="1600" dirty="0" smtClean="0"/>
              <a:t>, </a:t>
            </a:r>
            <a:r>
              <a:rPr lang="ru-RU" sz="1600" i="1" dirty="0" smtClean="0"/>
              <a:t>очень близкую к единице то практически можно считать</a:t>
            </a:r>
            <a:r>
              <a:rPr lang="ru-RU" sz="1600" dirty="0" smtClean="0"/>
              <a:t>, </a:t>
            </a:r>
            <a:r>
              <a:rPr lang="ru-RU" sz="1600" i="1" dirty="0" smtClean="0"/>
              <a:t>что в единичном испытании это событие наступит.</a:t>
            </a:r>
            <a:r>
              <a:rPr lang="ru-RU" sz="1600" dirty="0" smtClean="0"/>
              <a:t> Разумеется, и здесь ответ на вопрос о том, какую вероятность считать близкой к единице, зависит от существа задачи.</a:t>
            </a:r>
          </a:p>
          <a:p>
            <a:endParaRPr lang="ru-RU" dirty="0"/>
          </a:p>
        </p:txBody>
      </p:sp>
      <p:pic>
        <p:nvPicPr>
          <p:cNvPr id="3" name="Picture 5"/>
          <p:cNvPicPr>
            <a:picLocks noChangeAspect="1" noChangeArrowheads="1"/>
          </p:cNvPicPr>
          <p:nvPr/>
        </p:nvPicPr>
        <p:blipFill>
          <a:blip r:embed="rId2" cstate="print"/>
          <a:srcRect/>
          <a:stretch>
            <a:fillRect/>
          </a:stretch>
        </p:blipFill>
        <p:spPr bwMode="auto">
          <a:xfrm>
            <a:off x="4355976" y="3933056"/>
            <a:ext cx="237747" cy="312043"/>
          </a:xfrm>
          <a:prstGeom prst="rect">
            <a:avLst/>
          </a:prstGeom>
          <a:noFill/>
          <a:ln w="9525">
            <a:noFill/>
            <a:miter lim="800000"/>
            <a:headEnd/>
            <a:tailEnd/>
          </a:ln>
        </p:spPr>
      </p:pic>
      <p:pic>
        <p:nvPicPr>
          <p:cNvPr id="4" name="Picture 5"/>
          <p:cNvPicPr>
            <a:picLocks noChangeAspect="1" noChangeArrowheads="1"/>
          </p:cNvPicPr>
          <p:nvPr/>
        </p:nvPicPr>
        <p:blipFill>
          <a:blip r:embed="rId2" cstate="print"/>
          <a:srcRect/>
          <a:stretch>
            <a:fillRect/>
          </a:stretch>
        </p:blipFill>
        <p:spPr bwMode="auto">
          <a:xfrm>
            <a:off x="7634055" y="4149081"/>
            <a:ext cx="250313" cy="32853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620688"/>
            <a:ext cx="8856984" cy="6186309"/>
          </a:xfrm>
          <a:prstGeom prst="rect">
            <a:avLst/>
          </a:prstGeom>
          <a:noFill/>
        </p:spPr>
        <p:txBody>
          <a:bodyPr wrap="square" rtlCol="0">
            <a:spAutoFit/>
          </a:bodyPr>
          <a:lstStyle/>
          <a:p>
            <a:pPr algn="ctr">
              <a:lnSpc>
                <a:spcPct val="150000"/>
              </a:lnSpc>
            </a:pPr>
            <a:r>
              <a:rPr lang="ru-RU" b="1" i="1" dirty="0" smtClean="0"/>
              <a:t>Теорема. </a:t>
            </a:r>
            <a:r>
              <a:rPr lang="ru-RU" i="1" dirty="0" smtClean="0"/>
              <a:t>Вероятность появления одного из двух </a:t>
            </a:r>
            <a:r>
              <a:rPr lang="ru-RU" i="1" dirty="0" smtClean="0"/>
              <a:t>несовместных </a:t>
            </a:r>
            <a:r>
              <a:rPr lang="ru-RU" i="1" dirty="0" smtClean="0"/>
              <a:t>событий</a:t>
            </a:r>
            <a:r>
              <a:rPr lang="ru-RU" b="1" i="1" dirty="0" smtClean="0"/>
              <a:t>, </a:t>
            </a:r>
            <a:r>
              <a:rPr lang="ru-RU" i="1" dirty="0" smtClean="0"/>
              <a:t>безразлично какого, равна сумме вероятностей этих событий:</a:t>
            </a:r>
            <a:endParaRPr lang="ru-RU" b="1" i="1" dirty="0" smtClean="0"/>
          </a:p>
          <a:p>
            <a:pPr algn="ctr">
              <a:lnSpc>
                <a:spcPct val="150000"/>
              </a:lnSpc>
            </a:pPr>
            <a:r>
              <a:rPr lang="ru-RU" dirty="0" smtClean="0"/>
              <a:t>Р (А+В) = Р (А) + Р(В)</a:t>
            </a:r>
            <a:endParaRPr lang="ru-RU" b="1" dirty="0" smtClean="0"/>
          </a:p>
          <a:p>
            <a:pPr>
              <a:lnSpc>
                <a:spcPct val="150000"/>
              </a:lnSpc>
            </a:pPr>
            <a:r>
              <a:rPr lang="ru-RU" b="1" dirty="0" smtClean="0"/>
              <a:t>Доказательство. </a:t>
            </a:r>
          </a:p>
          <a:p>
            <a:pPr>
              <a:lnSpc>
                <a:spcPct val="150000"/>
              </a:lnSpc>
            </a:pPr>
            <a:r>
              <a:rPr lang="ru-RU" dirty="0" smtClean="0"/>
              <a:t>Введем обозначения: </a:t>
            </a:r>
            <a:endParaRPr lang="ru-RU" b="1" dirty="0" smtClean="0"/>
          </a:p>
          <a:p>
            <a:pPr>
              <a:lnSpc>
                <a:spcPct val="150000"/>
              </a:lnSpc>
            </a:pPr>
            <a:r>
              <a:rPr lang="ru-RU" i="1" dirty="0" err="1" smtClean="0"/>
              <a:t>п</a:t>
            </a:r>
            <a:r>
              <a:rPr lang="ru-RU" dirty="0" smtClean="0"/>
              <a:t> - общее число возможных элементарных исходов испытания; </a:t>
            </a:r>
            <a:endParaRPr lang="ru-RU" b="1" dirty="0" smtClean="0"/>
          </a:p>
          <a:p>
            <a:pPr>
              <a:lnSpc>
                <a:spcPct val="150000"/>
              </a:lnSpc>
            </a:pPr>
            <a:r>
              <a:rPr lang="en-US" i="1" dirty="0" smtClean="0"/>
              <a:t>m</a:t>
            </a:r>
            <a:r>
              <a:rPr lang="ru-RU" baseline="-25000" dirty="0" smtClean="0"/>
              <a:t>1</a:t>
            </a:r>
            <a:r>
              <a:rPr lang="ru-RU" dirty="0" smtClean="0"/>
              <a:t> - число исходов, благоприятствующих событию </a:t>
            </a:r>
            <a:r>
              <a:rPr lang="ru-RU" i="1" dirty="0" smtClean="0"/>
              <a:t>А; </a:t>
            </a:r>
            <a:endParaRPr lang="ru-RU" b="1" dirty="0" smtClean="0"/>
          </a:p>
          <a:p>
            <a:pPr>
              <a:lnSpc>
                <a:spcPct val="150000"/>
              </a:lnSpc>
            </a:pPr>
            <a:r>
              <a:rPr lang="ru-RU" i="1" dirty="0" smtClean="0"/>
              <a:t>т</a:t>
            </a:r>
            <a:r>
              <a:rPr lang="ru-RU" i="1" baseline="-25000" dirty="0" smtClean="0"/>
              <a:t>2</a:t>
            </a:r>
            <a:r>
              <a:rPr lang="ru-RU" dirty="0" smtClean="0"/>
              <a:t> - число исходов, благоприятствующих событию </a:t>
            </a:r>
            <a:r>
              <a:rPr lang="ru-RU" i="1" dirty="0" smtClean="0"/>
              <a:t>В.</a:t>
            </a:r>
            <a:endParaRPr lang="ru-RU" b="1" dirty="0" smtClean="0"/>
          </a:p>
          <a:p>
            <a:pPr>
              <a:lnSpc>
                <a:spcPct val="150000"/>
              </a:lnSpc>
            </a:pPr>
            <a:r>
              <a:rPr lang="ru-RU" dirty="0" smtClean="0"/>
              <a:t>Число элементарных исходов, благоприятствующих наступлению либо события А, либо события </a:t>
            </a:r>
            <a:r>
              <a:rPr lang="ru-RU" i="1" dirty="0" smtClean="0"/>
              <a:t>В</a:t>
            </a:r>
            <a:r>
              <a:rPr lang="ru-RU" dirty="0" smtClean="0"/>
              <a:t>, равно </a:t>
            </a:r>
            <a:r>
              <a:rPr lang="en-US" i="1" dirty="0" smtClean="0"/>
              <a:t>m</a:t>
            </a:r>
            <a:r>
              <a:rPr lang="ru-RU" i="1" baseline="-25000" dirty="0" smtClean="0"/>
              <a:t>1</a:t>
            </a:r>
            <a:r>
              <a:rPr lang="ru-RU" i="1" dirty="0" smtClean="0"/>
              <a:t>+</a:t>
            </a:r>
            <a:r>
              <a:rPr lang="en-US" i="1" dirty="0" smtClean="0"/>
              <a:t>m</a:t>
            </a:r>
            <a:r>
              <a:rPr lang="ru-RU" i="1" baseline="-25000" dirty="0" smtClean="0"/>
              <a:t>2 </a:t>
            </a:r>
            <a:r>
              <a:rPr lang="ru-RU" dirty="0" smtClean="0"/>
              <a:t>Следовательно,</a:t>
            </a:r>
            <a:endParaRPr lang="ru-RU" b="1" dirty="0" smtClean="0"/>
          </a:p>
          <a:p>
            <a:pPr>
              <a:lnSpc>
                <a:spcPct val="150000"/>
              </a:lnSpc>
            </a:pPr>
            <a:endParaRPr lang="ru-RU" dirty="0" smtClean="0"/>
          </a:p>
          <a:p>
            <a:pPr>
              <a:lnSpc>
                <a:spcPct val="150000"/>
              </a:lnSpc>
            </a:pPr>
            <a:endParaRPr lang="ru-RU" dirty="0" smtClean="0"/>
          </a:p>
          <a:p>
            <a:pPr>
              <a:lnSpc>
                <a:spcPct val="150000"/>
              </a:lnSpc>
            </a:pPr>
            <a:r>
              <a:rPr lang="ru-RU" dirty="0" smtClean="0"/>
              <a:t>Приняв во внимание, что </a:t>
            </a:r>
            <a:r>
              <a:rPr lang="en-US" i="1" dirty="0" smtClean="0"/>
              <a:t>m</a:t>
            </a:r>
            <a:r>
              <a:rPr lang="ru-RU" b="1" i="1" baseline="-25000" dirty="0" smtClean="0"/>
              <a:t>1</a:t>
            </a:r>
            <a:r>
              <a:rPr lang="ru-RU" b="1" i="1" dirty="0" smtClean="0"/>
              <a:t>/</a:t>
            </a:r>
            <a:r>
              <a:rPr lang="en-US" i="1" dirty="0" smtClean="0"/>
              <a:t>n</a:t>
            </a:r>
            <a:r>
              <a:rPr lang="ru-RU" i="1" dirty="0" smtClean="0"/>
              <a:t> = Р (А)</a:t>
            </a:r>
            <a:r>
              <a:rPr lang="ru-RU" dirty="0" smtClean="0"/>
              <a:t> и </a:t>
            </a:r>
            <a:r>
              <a:rPr lang="en-US" i="1" dirty="0" smtClean="0"/>
              <a:t>m</a:t>
            </a:r>
            <a:r>
              <a:rPr lang="ru-RU" b="1" i="1" baseline="-25000" dirty="0" smtClean="0"/>
              <a:t>2</a:t>
            </a:r>
            <a:r>
              <a:rPr lang="ru-RU" b="1" i="1" dirty="0" smtClean="0"/>
              <a:t>/</a:t>
            </a:r>
            <a:r>
              <a:rPr lang="en-US" i="1" dirty="0" smtClean="0"/>
              <a:t>n </a:t>
            </a:r>
            <a:r>
              <a:rPr lang="ru-RU" i="1" dirty="0" smtClean="0"/>
              <a:t>= </a:t>
            </a:r>
            <a:r>
              <a:rPr lang="en-US" i="1" dirty="0" smtClean="0"/>
              <a:t>P</a:t>
            </a:r>
            <a:r>
              <a:rPr lang="ru-RU" i="1" dirty="0" smtClean="0"/>
              <a:t>(</a:t>
            </a:r>
            <a:r>
              <a:rPr lang="en-US" i="1" dirty="0" smtClean="0"/>
              <a:t>B</a:t>
            </a:r>
            <a:r>
              <a:rPr lang="ru-RU" i="1" dirty="0" smtClean="0"/>
              <a:t>) </a:t>
            </a:r>
            <a:r>
              <a:rPr lang="ru-RU" dirty="0" smtClean="0"/>
              <a:t>окончательно получим</a:t>
            </a:r>
            <a:endParaRPr lang="ru-RU" b="1" dirty="0" smtClean="0"/>
          </a:p>
          <a:p>
            <a:pPr algn="ctr">
              <a:lnSpc>
                <a:spcPct val="150000"/>
              </a:lnSpc>
            </a:pPr>
            <a:r>
              <a:rPr lang="ru-RU" dirty="0" smtClean="0"/>
              <a:t>Р(А + В) = Р(А) + Р(В)</a:t>
            </a:r>
            <a:endParaRPr lang="ru-RU" b="1" i="1" dirty="0" smtClean="0"/>
          </a:p>
          <a:p>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2195736" y="4884390"/>
            <a:ext cx="4295775" cy="7048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24744"/>
            <a:ext cx="8712968" cy="4939814"/>
          </a:xfrm>
          <a:prstGeom prst="rect">
            <a:avLst/>
          </a:prstGeom>
          <a:noFill/>
        </p:spPr>
        <p:txBody>
          <a:bodyPr wrap="square" rtlCol="0">
            <a:spAutoFit/>
          </a:bodyPr>
          <a:lstStyle/>
          <a:p>
            <a:pPr indent="452438" algn="just">
              <a:lnSpc>
                <a:spcPct val="150000"/>
              </a:lnSpc>
            </a:pPr>
            <a:r>
              <a:rPr lang="ru-RU" b="1" i="1" dirty="0" smtClean="0"/>
              <a:t>Следствие. </a:t>
            </a:r>
            <a:r>
              <a:rPr lang="ru-RU" i="1" dirty="0" smtClean="0"/>
              <a:t>Вероятность появления одного ив </a:t>
            </a:r>
            <a:r>
              <a:rPr lang="ru-RU" i="1" dirty="0" smtClean="0"/>
              <a:t>нескольких </a:t>
            </a:r>
            <a:r>
              <a:rPr lang="ru-RU" i="1" dirty="0" smtClean="0"/>
              <a:t>попарно несовместных событий, безразлично какого, равна сумме вероятностей этих событий:</a:t>
            </a:r>
            <a:endParaRPr lang="ru-RU" b="1" i="1" dirty="0" smtClean="0"/>
          </a:p>
          <a:p>
            <a:pPr indent="452438" algn="ctr">
              <a:lnSpc>
                <a:spcPct val="150000"/>
              </a:lnSpc>
            </a:pPr>
            <a:r>
              <a:rPr lang="ru-RU" i="1" dirty="0" smtClean="0"/>
              <a:t>Р (</a:t>
            </a:r>
            <a:r>
              <a:rPr lang="en-US" i="1" dirty="0" smtClean="0"/>
              <a:t>A</a:t>
            </a:r>
            <a:r>
              <a:rPr lang="ru-RU" b="1" i="1" baseline="-25000" dirty="0" smtClean="0"/>
              <a:t>1</a:t>
            </a:r>
            <a:r>
              <a:rPr lang="ru-RU" dirty="0" smtClean="0"/>
              <a:t> + </a:t>
            </a:r>
            <a:r>
              <a:rPr lang="en-US" dirty="0" smtClean="0"/>
              <a:t>A</a:t>
            </a:r>
            <a:r>
              <a:rPr lang="ru-RU" baseline="-25000" dirty="0" smtClean="0"/>
              <a:t>2</a:t>
            </a:r>
            <a:r>
              <a:rPr lang="ru-RU" dirty="0" smtClean="0"/>
              <a:t> + ... + </a:t>
            </a:r>
            <a:r>
              <a:rPr lang="ru-RU" i="1" dirty="0" smtClean="0"/>
              <a:t>А</a:t>
            </a:r>
            <a:r>
              <a:rPr lang="en-US" b="1" i="1" baseline="-25000" dirty="0" smtClean="0"/>
              <a:t>n</a:t>
            </a:r>
            <a:r>
              <a:rPr lang="ru-RU" i="1" dirty="0" smtClean="0"/>
              <a:t>) </a:t>
            </a:r>
            <a:r>
              <a:rPr lang="ru-RU" i="1" dirty="0" smtClean="0"/>
              <a:t>= </a:t>
            </a:r>
            <a:r>
              <a:rPr lang="ru-RU" i="1" dirty="0" smtClean="0"/>
              <a:t>Р</a:t>
            </a:r>
            <a:r>
              <a:rPr lang="ru-RU" dirty="0" smtClean="0"/>
              <a:t> (А</a:t>
            </a:r>
            <a:r>
              <a:rPr lang="ru-RU" baseline="-25000" dirty="0" smtClean="0"/>
              <a:t>1</a:t>
            </a:r>
            <a:r>
              <a:rPr lang="ru-RU" dirty="0" smtClean="0"/>
              <a:t>) + </a:t>
            </a:r>
            <a:r>
              <a:rPr lang="ru-RU" i="1" dirty="0" smtClean="0"/>
              <a:t>Р</a:t>
            </a:r>
            <a:r>
              <a:rPr lang="ru-RU" dirty="0" smtClean="0"/>
              <a:t> (А</a:t>
            </a:r>
            <a:r>
              <a:rPr lang="ru-RU" baseline="-25000" dirty="0" smtClean="0"/>
              <a:t>2</a:t>
            </a:r>
            <a:r>
              <a:rPr lang="ru-RU" dirty="0" smtClean="0"/>
              <a:t>) + ... + Р</a:t>
            </a:r>
            <a:r>
              <a:rPr lang="ru-RU" i="1" dirty="0" smtClean="0"/>
              <a:t>(А</a:t>
            </a:r>
            <a:r>
              <a:rPr lang="en-US" b="1" i="1" baseline="-25000" dirty="0" smtClean="0"/>
              <a:t>n</a:t>
            </a:r>
            <a:r>
              <a:rPr lang="ru-RU" i="1" dirty="0" smtClean="0"/>
              <a:t>)</a:t>
            </a:r>
            <a:endParaRPr lang="ru-RU" b="1" dirty="0" smtClean="0"/>
          </a:p>
          <a:p>
            <a:pPr indent="452438" algn="just">
              <a:lnSpc>
                <a:spcPct val="150000"/>
              </a:lnSpc>
            </a:pPr>
            <a:r>
              <a:rPr lang="ru-RU" b="1" dirty="0" smtClean="0"/>
              <a:t>Доказательство. </a:t>
            </a:r>
            <a:r>
              <a:rPr lang="ru-RU" dirty="0" smtClean="0"/>
              <a:t>Рассмотрим три события: А, В</a:t>
            </a:r>
            <a:r>
              <a:rPr lang="ru-RU" i="1" dirty="0" smtClean="0"/>
              <a:t> </a:t>
            </a:r>
            <a:r>
              <a:rPr lang="ru-RU" dirty="0" smtClean="0"/>
              <a:t>и С. Так как рассматриваемые события попарно несовместны, то появление одного из трех событий, А, В и С, равносильно наступлению одного из двух событий, А+В и С, поэтому в силу указанной теоремы</a:t>
            </a:r>
            <a:endParaRPr lang="ru-RU" b="1" dirty="0" smtClean="0"/>
          </a:p>
          <a:p>
            <a:pPr indent="452438" algn="ctr">
              <a:lnSpc>
                <a:spcPct val="150000"/>
              </a:lnSpc>
            </a:pPr>
            <a:r>
              <a:rPr lang="ru-RU" dirty="0" smtClean="0"/>
              <a:t>Р(А+В+С) = Р[(</a:t>
            </a:r>
            <a:r>
              <a:rPr lang="en-US" dirty="0" smtClean="0"/>
              <a:t>A</a:t>
            </a:r>
            <a:r>
              <a:rPr lang="ru-RU" dirty="0" smtClean="0"/>
              <a:t>+</a:t>
            </a:r>
            <a:r>
              <a:rPr lang="en-US" dirty="0" smtClean="0"/>
              <a:t>B</a:t>
            </a:r>
            <a:r>
              <a:rPr lang="ru-RU" dirty="0" smtClean="0"/>
              <a:t>)+</a:t>
            </a:r>
            <a:r>
              <a:rPr lang="en-US" dirty="0" smtClean="0"/>
              <a:t>C</a:t>
            </a:r>
            <a:r>
              <a:rPr lang="ru-RU" dirty="0" smtClean="0"/>
              <a:t>] = Р(</a:t>
            </a:r>
            <a:r>
              <a:rPr lang="en-US" dirty="0" smtClean="0"/>
              <a:t>A</a:t>
            </a:r>
            <a:r>
              <a:rPr lang="ru-RU" dirty="0" smtClean="0"/>
              <a:t>+</a:t>
            </a:r>
            <a:r>
              <a:rPr lang="en-US" dirty="0" smtClean="0"/>
              <a:t>B</a:t>
            </a:r>
            <a:r>
              <a:rPr lang="ru-RU" dirty="0" smtClean="0"/>
              <a:t>)+ </a:t>
            </a:r>
            <a:r>
              <a:rPr lang="en-US" dirty="0" smtClean="0"/>
              <a:t>P</a:t>
            </a:r>
            <a:r>
              <a:rPr lang="ru-RU" dirty="0" smtClean="0"/>
              <a:t>(</a:t>
            </a:r>
            <a:r>
              <a:rPr lang="en-US" dirty="0" smtClean="0"/>
              <a:t>C</a:t>
            </a:r>
            <a:r>
              <a:rPr lang="ru-RU" dirty="0" smtClean="0"/>
              <a:t>) =</a:t>
            </a:r>
            <a:r>
              <a:rPr lang="ru-RU" b="1" dirty="0" smtClean="0"/>
              <a:t> </a:t>
            </a:r>
            <a:r>
              <a:rPr lang="ru-RU" dirty="0" smtClean="0"/>
              <a:t>Р(А) + Р(В) + </a:t>
            </a:r>
            <a:r>
              <a:rPr lang="en-US" dirty="0" smtClean="0"/>
              <a:t>P</a:t>
            </a:r>
            <a:r>
              <a:rPr lang="ru-RU" dirty="0" smtClean="0"/>
              <a:t>(</a:t>
            </a:r>
            <a:r>
              <a:rPr lang="en-US" dirty="0" smtClean="0"/>
              <a:t>C</a:t>
            </a:r>
            <a:r>
              <a:rPr lang="ru-RU" dirty="0" smtClean="0"/>
              <a:t>)</a:t>
            </a:r>
            <a:endParaRPr lang="ru-RU" b="1" dirty="0" smtClean="0"/>
          </a:p>
          <a:p>
            <a:pPr indent="452438" algn="just">
              <a:lnSpc>
                <a:spcPct val="150000"/>
              </a:lnSpc>
            </a:pPr>
            <a:r>
              <a:rPr lang="ru-RU" dirty="0" smtClean="0"/>
              <a:t>Для произвольного числа попарно несовместных </a:t>
            </a:r>
            <a:r>
              <a:rPr lang="ru-RU" dirty="0" smtClean="0"/>
              <a:t>событий </a:t>
            </a:r>
            <a:r>
              <a:rPr lang="ru-RU" dirty="0" smtClean="0"/>
              <a:t>доказательство проводится методом математической индукции.</a:t>
            </a:r>
            <a:endParaRPr lang="ru-RU" b="1"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980728"/>
            <a:ext cx="8784976" cy="5447645"/>
          </a:xfrm>
          <a:prstGeom prst="rect">
            <a:avLst/>
          </a:prstGeom>
          <a:noFill/>
        </p:spPr>
        <p:txBody>
          <a:bodyPr wrap="square" rtlCol="0">
            <a:spAutoFit/>
          </a:bodyPr>
          <a:lstStyle/>
          <a:p>
            <a:r>
              <a:rPr lang="ru-RU" sz="2400" b="1" dirty="0" smtClean="0">
                <a:latin typeface="Arial Narrow" pitchFamily="34" charset="0"/>
              </a:rPr>
              <a:t>Пример</a:t>
            </a:r>
          </a:p>
          <a:p>
            <a:endParaRPr lang="ru-RU" dirty="0" smtClean="0"/>
          </a:p>
          <a:p>
            <a:pPr algn="just"/>
            <a:r>
              <a:rPr lang="ru-RU" sz="2400" dirty="0" smtClean="0">
                <a:latin typeface="Arial Narrow" pitchFamily="34" charset="0"/>
              </a:rPr>
              <a:t>В урне 30 шаров: 10 красных, 5 синих </a:t>
            </a:r>
            <a:r>
              <a:rPr lang="ru-RU" sz="2400" dirty="0" smtClean="0">
                <a:latin typeface="Arial Narrow" pitchFamily="34" charset="0"/>
              </a:rPr>
              <a:t>и </a:t>
            </a:r>
            <a:r>
              <a:rPr lang="ru-RU" sz="2400" dirty="0" smtClean="0">
                <a:latin typeface="Arial Narrow" pitchFamily="34" charset="0"/>
              </a:rPr>
              <a:t>15 белых. Найти вероятность появления цветного шара.</a:t>
            </a:r>
            <a:endParaRPr lang="ru-RU" sz="2400" b="1" dirty="0" smtClean="0">
              <a:latin typeface="Arial Narrow" pitchFamily="34" charset="0"/>
            </a:endParaRPr>
          </a:p>
          <a:p>
            <a:pPr algn="just"/>
            <a:r>
              <a:rPr lang="ru-RU" sz="2400" b="1" dirty="0" smtClean="0">
                <a:latin typeface="Arial Narrow" pitchFamily="34" charset="0"/>
              </a:rPr>
              <a:t>Решение. </a:t>
            </a:r>
            <a:r>
              <a:rPr lang="ru-RU" sz="2400" dirty="0" smtClean="0">
                <a:latin typeface="Arial Narrow" pitchFamily="34" charset="0"/>
              </a:rPr>
              <a:t>Появление цветного шара означает появление либо </a:t>
            </a:r>
            <a:r>
              <a:rPr lang="ru-RU" sz="2400" dirty="0" smtClean="0">
                <a:latin typeface="Arial Narrow" pitchFamily="34" charset="0"/>
              </a:rPr>
              <a:t>красного, либо </a:t>
            </a:r>
            <a:r>
              <a:rPr lang="ru-RU" sz="2400" dirty="0" smtClean="0">
                <a:latin typeface="Arial Narrow" pitchFamily="34" charset="0"/>
              </a:rPr>
              <a:t>синего шара.</a:t>
            </a:r>
            <a:endParaRPr lang="ru-RU" sz="2400" b="1" dirty="0" smtClean="0">
              <a:latin typeface="Arial Narrow" pitchFamily="34" charset="0"/>
            </a:endParaRPr>
          </a:p>
          <a:p>
            <a:pPr algn="just"/>
            <a:r>
              <a:rPr lang="ru-RU" sz="2400" dirty="0" smtClean="0">
                <a:latin typeface="Arial Narrow" pitchFamily="34" charset="0"/>
              </a:rPr>
              <a:t>Вероятность появления красного шара (событие </a:t>
            </a:r>
            <a:r>
              <a:rPr lang="ru-RU" sz="2400" i="1" dirty="0" smtClean="0">
                <a:latin typeface="Arial Narrow" pitchFamily="34" charset="0"/>
              </a:rPr>
              <a:t>А)</a:t>
            </a:r>
            <a:endParaRPr lang="ru-RU" sz="2400" dirty="0" smtClean="0">
              <a:latin typeface="Arial Narrow" pitchFamily="34" charset="0"/>
            </a:endParaRPr>
          </a:p>
          <a:p>
            <a:pPr algn="just"/>
            <a:r>
              <a:rPr lang="ru-RU" sz="2400" i="1" dirty="0" smtClean="0">
                <a:latin typeface="Arial Narrow" pitchFamily="34" charset="0"/>
              </a:rPr>
              <a:t>Р (А) =</a:t>
            </a:r>
            <a:r>
              <a:rPr lang="ru-RU" sz="2400" dirty="0" smtClean="0">
                <a:latin typeface="Arial Narrow" pitchFamily="34" charset="0"/>
              </a:rPr>
              <a:t> 10/30= 1/3.</a:t>
            </a:r>
          </a:p>
          <a:p>
            <a:pPr algn="just"/>
            <a:r>
              <a:rPr lang="ru-RU" sz="2400" dirty="0" smtClean="0">
                <a:latin typeface="Arial Narrow" pitchFamily="34" charset="0"/>
              </a:rPr>
              <a:t>Вероятность появления синего шара (событие </a:t>
            </a:r>
            <a:r>
              <a:rPr lang="ru-RU" sz="2400" dirty="0" smtClean="0">
                <a:latin typeface="Arial Narrow" pitchFamily="34" charset="0"/>
              </a:rPr>
              <a:t>В)</a:t>
            </a:r>
            <a:endParaRPr lang="ru-RU" sz="2400" dirty="0" smtClean="0">
              <a:latin typeface="Arial Narrow" pitchFamily="34" charset="0"/>
            </a:endParaRPr>
          </a:p>
          <a:p>
            <a:pPr algn="just"/>
            <a:r>
              <a:rPr lang="ru-RU" sz="2400" i="1" dirty="0" smtClean="0">
                <a:latin typeface="Arial Narrow" pitchFamily="34" charset="0"/>
              </a:rPr>
              <a:t>Р </a:t>
            </a:r>
            <a:r>
              <a:rPr lang="ru-RU" sz="2400" i="1" dirty="0" smtClean="0">
                <a:latin typeface="Arial Narrow" pitchFamily="34" charset="0"/>
              </a:rPr>
              <a:t>(В)</a:t>
            </a:r>
            <a:r>
              <a:rPr lang="ru-RU" sz="2400" dirty="0" smtClean="0">
                <a:latin typeface="Arial Narrow" pitchFamily="34" charset="0"/>
              </a:rPr>
              <a:t> = </a:t>
            </a:r>
            <a:r>
              <a:rPr lang="ru-RU" sz="2400" dirty="0" smtClean="0">
                <a:latin typeface="Arial Narrow" pitchFamily="34" charset="0"/>
              </a:rPr>
              <a:t>5/30</a:t>
            </a:r>
            <a:r>
              <a:rPr lang="ru-RU" sz="2400" dirty="0" smtClean="0">
                <a:latin typeface="Arial Narrow" pitchFamily="34" charset="0"/>
              </a:rPr>
              <a:t>= 1/6.</a:t>
            </a:r>
          </a:p>
          <a:p>
            <a:pPr algn="just"/>
            <a:r>
              <a:rPr lang="ru-RU" sz="2400" dirty="0" smtClean="0">
                <a:latin typeface="Arial Narrow" pitchFamily="34" charset="0"/>
              </a:rPr>
              <a:t>События </a:t>
            </a:r>
            <a:r>
              <a:rPr lang="ru-RU" sz="2400" i="1" dirty="0" smtClean="0">
                <a:latin typeface="Arial Narrow" pitchFamily="34" charset="0"/>
              </a:rPr>
              <a:t>А</a:t>
            </a:r>
            <a:r>
              <a:rPr lang="ru-RU" sz="2400" dirty="0" smtClean="0">
                <a:latin typeface="Arial Narrow" pitchFamily="34" charset="0"/>
              </a:rPr>
              <a:t> и </a:t>
            </a:r>
            <a:r>
              <a:rPr lang="ru-RU" sz="2400" i="1" dirty="0" smtClean="0">
                <a:latin typeface="Arial Narrow" pitchFamily="34" charset="0"/>
              </a:rPr>
              <a:t>В</a:t>
            </a:r>
            <a:r>
              <a:rPr lang="ru-RU" sz="2400" dirty="0" smtClean="0">
                <a:latin typeface="Arial Narrow" pitchFamily="34" charset="0"/>
              </a:rPr>
              <a:t> несовместны (появление шара одного цвета исключает появление шара другого цвета), поэтому теорема сложения применима.</a:t>
            </a:r>
          </a:p>
          <a:p>
            <a:pPr algn="just"/>
            <a:r>
              <a:rPr lang="ru-RU" sz="2400" dirty="0" smtClean="0">
                <a:latin typeface="Arial Narrow" pitchFamily="34" charset="0"/>
              </a:rPr>
              <a:t>Искомая вероятность</a:t>
            </a:r>
          </a:p>
          <a:p>
            <a:r>
              <a:rPr lang="ru-RU" sz="2400" dirty="0" smtClean="0">
                <a:latin typeface="Arial Narrow" pitchFamily="34" charset="0"/>
              </a:rPr>
              <a:t>Р(А + В) = Р(А) + Р(В) = 1 /3 +1/6  = 1/2.</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980728"/>
            <a:ext cx="8712968" cy="4801314"/>
          </a:xfrm>
          <a:prstGeom prst="rect">
            <a:avLst/>
          </a:prstGeom>
          <a:noFill/>
        </p:spPr>
        <p:txBody>
          <a:bodyPr wrap="square" rtlCol="0">
            <a:spAutoFit/>
          </a:bodyPr>
          <a:lstStyle/>
          <a:p>
            <a:pPr algn="just"/>
            <a:r>
              <a:rPr lang="ru-RU" sz="2400" b="1" dirty="0" smtClean="0">
                <a:latin typeface="Arial Narrow" pitchFamily="34" charset="0"/>
              </a:rPr>
              <a:t>Пример </a:t>
            </a:r>
          </a:p>
          <a:p>
            <a:pPr algn="just"/>
            <a:r>
              <a:rPr lang="ru-RU" sz="2400" dirty="0" smtClean="0">
                <a:latin typeface="Arial Narrow" pitchFamily="34" charset="0"/>
              </a:rPr>
              <a:t>Стрелок стреляет по мишени, разделенной на 3 области. Вероятность попадания в первую область равна 0,45, во вторую - 0,35. Найти вероятность того, что стрелок при одном выстреле попадет либо в первую, либо во вторую область.</a:t>
            </a:r>
          </a:p>
          <a:p>
            <a:pPr algn="just"/>
            <a:r>
              <a:rPr lang="ru-RU" sz="2400" b="1" dirty="0" smtClean="0">
                <a:latin typeface="Arial Narrow" pitchFamily="34" charset="0"/>
              </a:rPr>
              <a:t>Решение. </a:t>
            </a:r>
          </a:p>
          <a:p>
            <a:pPr algn="just"/>
            <a:r>
              <a:rPr lang="ru-RU" sz="2400" dirty="0" smtClean="0">
                <a:latin typeface="Arial Narrow" pitchFamily="34" charset="0"/>
              </a:rPr>
              <a:t>События А — «стрелок попал в первую область» </a:t>
            </a:r>
          </a:p>
          <a:p>
            <a:pPr algn="just"/>
            <a:r>
              <a:rPr lang="ru-RU" sz="2400" dirty="0" smtClean="0">
                <a:latin typeface="Arial Narrow" pitchFamily="34" charset="0"/>
              </a:rPr>
              <a:t>События В — «стрелок попал во вторую область» — несовместны (попадание в одну область исключает попадание в другую), поэтому теорема сложения применима.</a:t>
            </a:r>
          </a:p>
          <a:p>
            <a:pPr algn="just"/>
            <a:r>
              <a:rPr lang="ru-RU" sz="2400" dirty="0" smtClean="0">
                <a:latin typeface="Arial Narrow" pitchFamily="34" charset="0"/>
              </a:rPr>
              <a:t>Искомая вероятность</a:t>
            </a:r>
          </a:p>
          <a:p>
            <a:pPr algn="just"/>
            <a:r>
              <a:rPr lang="ru-RU" sz="2400" dirty="0" smtClean="0">
                <a:latin typeface="Arial Narrow" pitchFamily="34" charset="0"/>
              </a:rPr>
              <a:t>Р (АВ) = Р (А)+Р (В) = 0,45 + 0,35 = 0,80.</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496944" cy="584775"/>
          </a:xfrm>
          <a:prstGeom prst="rect">
            <a:avLst/>
          </a:prstGeom>
          <a:noFill/>
        </p:spPr>
        <p:txBody>
          <a:bodyPr wrap="square" rtlCol="0">
            <a:spAutoFit/>
          </a:bodyPr>
          <a:lstStyle/>
          <a:p>
            <a:pPr algn="ctr"/>
            <a:r>
              <a:rPr lang="ru-RU" sz="3200" b="1" dirty="0" smtClean="0"/>
              <a:t>Полная группа событий</a:t>
            </a:r>
            <a:endParaRPr lang="ru-RU" sz="3200" b="1" dirty="0"/>
          </a:p>
        </p:txBody>
      </p:sp>
      <p:sp>
        <p:nvSpPr>
          <p:cNvPr id="3" name="TextBox 2"/>
          <p:cNvSpPr txBox="1"/>
          <p:nvPr/>
        </p:nvSpPr>
        <p:spPr>
          <a:xfrm>
            <a:off x="323528" y="1340768"/>
            <a:ext cx="8496944" cy="5170646"/>
          </a:xfrm>
          <a:prstGeom prst="rect">
            <a:avLst/>
          </a:prstGeom>
          <a:noFill/>
        </p:spPr>
        <p:txBody>
          <a:bodyPr wrap="square" rtlCol="0">
            <a:spAutoFit/>
          </a:bodyPr>
          <a:lstStyle/>
          <a:p>
            <a:r>
              <a:rPr lang="ru-RU" sz="2400" b="1" dirty="0" smtClean="0">
                <a:latin typeface="Arial Narrow" pitchFamily="34" charset="0"/>
              </a:rPr>
              <a:t>Теорема. </a:t>
            </a:r>
            <a:endParaRPr lang="en-US" sz="2400" b="1" dirty="0" smtClean="0">
              <a:latin typeface="Arial Narrow" pitchFamily="34" charset="0"/>
            </a:endParaRPr>
          </a:p>
          <a:p>
            <a:r>
              <a:rPr lang="ru-RU" sz="2400" dirty="0" smtClean="0">
                <a:latin typeface="Arial Narrow" pitchFamily="34" charset="0"/>
              </a:rPr>
              <a:t>Сумма вероятностей событий А</a:t>
            </a:r>
            <a:r>
              <a:rPr lang="ru-RU" sz="2400" baseline="-25000" dirty="0" smtClean="0">
                <a:latin typeface="Arial Narrow" pitchFamily="34" charset="0"/>
              </a:rPr>
              <a:t>1</a:t>
            </a:r>
            <a:r>
              <a:rPr lang="ru-RU" sz="2400" dirty="0" smtClean="0">
                <a:latin typeface="Arial Narrow" pitchFamily="34" charset="0"/>
              </a:rPr>
              <a:t>, А</a:t>
            </a:r>
            <a:r>
              <a:rPr lang="ru-RU" sz="2400" baseline="-25000" dirty="0" smtClean="0">
                <a:latin typeface="Arial Narrow" pitchFamily="34" charset="0"/>
              </a:rPr>
              <a:t>2</a:t>
            </a:r>
            <a:r>
              <a:rPr lang="ru-RU" sz="2400" dirty="0" smtClean="0">
                <a:latin typeface="Arial Narrow" pitchFamily="34" charset="0"/>
              </a:rPr>
              <a:t>, ..., А</a:t>
            </a:r>
            <a:r>
              <a:rPr lang="en-US" sz="2400" baseline="-25000" dirty="0" smtClean="0">
                <a:latin typeface="Arial Narrow" pitchFamily="34" charset="0"/>
              </a:rPr>
              <a:t>n</a:t>
            </a:r>
            <a:r>
              <a:rPr lang="ru-RU" sz="2400" dirty="0" smtClean="0">
                <a:latin typeface="Arial Narrow" pitchFamily="34" charset="0"/>
              </a:rPr>
              <a:t>, образующих полную группу, равна единице:</a:t>
            </a:r>
          </a:p>
          <a:p>
            <a:pPr algn="ctr"/>
            <a:r>
              <a:rPr lang="ru-RU" sz="2400" dirty="0" smtClean="0">
                <a:latin typeface="Arial Narrow" pitchFamily="34" charset="0"/>
              </a:rPr>
              <a:t>Р(А</a:t>
            </a:r>
            <a:r>
              <a:rPr lang="ru-RU" sz="2400" baseline="-25000" dirty="0" smtClean="0">
                <a:latin typeface="Arial Narrow" pitchFamily="34" charset="0"/>
              </a:rPr>
              <a:t>1</a:t>
            </a:r>
            <a:r>
              <a:rPr lang="ru-RU" sz="2400" dirty="0" smtClean="0">
                <a:latin typeface="Arial Narrow" pitchFamily="34" charset="0"/>
              </a:rPr>
              <a:t>) + Р(А</a:t>
            </a:r>
            <a:r>
              <a:rPr lang="ru-RU" sz="2400" baseline="-25000" dirty="0" smtClean="0">
                <a:latin typeface="Arial Narrow" pitchFamily="34" charset="0"/>
              </a:rPr>
              <a:t>2</a:t>
            </a:r>
            <a:r>
              <a:rPr lang="ru-RU" sz="2400" dirty="0" smtClean="0">
                <a:latin typeface="Arial Narrow" pitchFamily="34" charset="0"/>
              </a:rPr>
              <a:t>) + ...+Р(</a:t>
            </a:r>
            <a:r>
              <a:rPr lang="ru-RU" sz="2400" dirty="0" err="1" smtClean="0">
                <a:latin typeface="Arial Narrow" pitchFamily="34" charset="0"/>
              </a:rPr>
              <a:t>А</a:t>
            </a:r>
            <a:r>
              <a:rPr lang="ru-RU" sz="2400" baseline="-25000" dirty="0" err="1" smtClean="0">
                <a:latin typeface="Arial Narrow" pitchFamily="34" charset="0"/>
              </a:rPr>
              <a:t>n</a:t>
            </a:r>
            <a:r>
              <a:rPr lang="ru-RU" sz="2400" dirty="0" smtClean="0">
                <a:latin typeface="Arial Narrow" pitchFamily="34" charset="0"/>
              </a:rPr>
              <a:t>)= </a:t>
            </a:r>
            <a:r>
              <a:rPr lang="en-US" sz="2400" dirty="0" smtClean="0">
                <a:latin typeface="Arial Narrow" pitchFamily="34" charset="0"/>
              </a:rPr>
              <a:t>1</a:t>
            </a:r>
            <a:endParaRPr lang="ru-RU" sz="2400" dirty="0" smtClean="0">
              <a:latin typeface="Arial Narrow" pitchFamily="34" charset="0"/>
            </a:endParaRPr>
          </a:p>
          <a:p>
            <a:r>
              <a:rPr lang="ru-RU" sz="2400" b="1" dirty="0" smtClean="0">
                <a:latin typeface="Arial Narrow" pitchFamily="34" charset="0"/>
              </a:rPr>
              <a:t>Доказательство. </a:t>
            </a:r>
            <a:r>
              <a:rPr lang="ru-RU" sz="2400" dirty="0" smtClean="0">
                <a:latin typeface="Arial Narrow" pitchFamily="34" charset="0"/>
              </a:rPr>
              <a:t>Так как появление одного из событий полной группы достоверно, а вероятность </a:t>
            </a:r>
            <a:r>
              <a:rPr lang="ru-RU" sz="2400" dirty="0" smtClean="0">
                <a:latin typeface="Arial Narrow" pitchFamily="34" charset="0"/>
              </a:rPr>
              <a:t>достоверного </a:t>
            </a:r>
            <a:r>
              <a:rPr lang="ru-RU" sz="2400" dirty="0" smtClean="0">
                <a:latin typeface="Arial Narrow" pitchFamily="34" charset="0"/>
              </a:rPr>
              <a:t>события равна единице, то </a:t>
            </a:r>
          </a:p>
          <a:p>
            <a:pPr algn="ctr"/>
            <a:r>
              <a:rPr lang="ru-RU" sz="2400" dirty="0" smtClean="0">
                <a:latin typeface="Arial Narrow" pitchFamily="34" charset="0"/>
              </a:rPr>
              <a:t>Р (А</a:t>
            </a:r>
            <a:r>
              <a:rPr lang="ru-RU" sz="2400" baseline="-25000" dirty="0" smtClean="0">
                <a:latin typeface="Arial Narrow" pitchFamily="34" charset="0"/>
              </a:rPr>
              <a:t>1</a:t>
            </a:r>
            <a:r>
              <a:rPr lang="ru-RU" sz="2400" dirty="0" smtClean="0">
                <a:latin typeface="Arial Narrow" pitchFamily="34" charset="0"/>
              </a:rPr>
              <a:t> +А</a:t>
            </a:r>
            <a:r>
              <a:rPr lang="ru-RU" sz="2400" baseline="-25000" dirty="0" smtClean="0">
                <a:latin typeface="Arial Narrow" pitchFamily="34" charset="0"/>
              </a:rPr>
              <a:t>2</a:t>
            </a:r>
            <a:r>
              <a:rPr lang="ru-RU" sz="2400" dirty="0" smtClean="0">
                <a:latin typeface="Arial Narrow" pitchFamily="34" charset="0"/>
              </a:rPr>
              <a:t> + ... </a:t>
            </a:r>
            <a:r>
              <a:rPr lang="ru-RU" sz="2400" dirty="0" err="1" smtClean="0">
                <a:latin typeface="Arial Narrow" pitchFamily="34" charset="0"/>
              </a:rPr>
              <a:t>А</a:t>
            </a:r>
            <a:r>
              <a:rPr lang="ru-RU" sz="2400" baseline="-25000" dirty="0" err="1" smtClean="0">
                <a:latin typeface="Arial Narrow" pitchFamily="34" charset="0"/>
              </a:rPr>
              <a:t>n</a:t>
            </a:r>
            <a:r>
              <a:rPr lang="ru-RU" sz="2400" dirty="0" smtClean="0">
                <a:latin typeface="Arial Narrow" pitchFamily="34" charset="0"/>
              </a:rPr>
              <a:t>) = 1 (*)</a:t>
            </a:r>
          </a:p>
          <a:p>
            <a:r>
              <a:rPr lang="ru-RU" sz="2400" dirty="0" smtClean="0">
                <a:latin typeface="Arial Narrow" pitchFamily="34" charset="0"/>
              </a:rPr>
              <a:t>Любые два события полной группы несовместны, поэтому можно применить теорему сложения:</a:t>
            </a:r>
          </a:p>
          <a:p>
            <a:pPr algn="ctr"/>
            <a:r>
              <a:rPr lang="ru-RU" sz="2400" dirty="0" smtClean="0">
                <a:latin typeface="Arial Narrow" pitchFamily="34" charset="0"/>
              </a:rPr>
              <a:t>Р (А</a:t>
            </a:r>
            <a:r>
              <a:rPr lang="ru-RU" sz="2400" baseline="-25000" dirty="0" smtClean="0">
                <a:latin typeface="Arial Narrow" pitchFamily="34" charset="0"/>
              </a:rPr>
              <a:t>1</a:t>
            </a:r>
            <a:r>
              <a:rPr lang="ru-RU" sz="2400" dirty="0" smtClean="0">
                <a:latin typeface="Arial Narrow" pitchFamily="34" charset="0"/>
              </a:rPr>
              <a:t> +А</a:t>
            </a:r>
            <a:r>
              <a:rPr lang="ru-RU" sz="2400" baseline="-25000" dirty="0" smtClean="0">
                <a:latin typeface="Arial Narrow" pitchFamily="34" charset="0"/>
              </a:rPr>
              <a:t>2</a:t>
            </a:r>
            <a:r>
              <a:rPr lang="ru-RU" sz="2400" dirty="0" smtClean="0">
                <a:latin typeface="Arial Narrow" pitchFamily="34" charset="0"/>
              </a:rPr>
              <a:t> + ... </a:t>
            </a:r>
            <a:r>
              <a:rPr lang="ru-RU" sz="2400" dirty="0" err="1" smtClean="0">
                <a:latin typeface="Arial Narrow" pitchFamily="34" charset="0"/>
              </a:rPr>
              <a:t>А</a:t>
            </a:r>
            <a:r>
              <a:rPr lang="ru-RU" sz="2400" baseline="-25000" dirty="0" err="1" smtClean="0">
                <a:latin typeface="Arial Narrow" pitchFamily="34" charset="0"/>
              </a:rPr>
              <a:t>n</a:t>
            </a:r>
            <a:r>
              <a:rPr lang="ru-RU" sz="2400" dirty="0" smtClean="0">
                <a:latin typeface="Arial Narrow" pitchFamily="34" charset="0"/>
              </a:rPr>
              <a:t>) =Р(А</a:t>
            </a:r>
            <a:r>
              <a:rPr lang="ru-RU" sz="2400" baseline="-25000" dirty="0" smtClean="0">
                <a:latin typeface="Arial Narrow" pitchFamily="34" charset="0"/>
              </a:rPr>
              <a:t>1</a:t>
            </a:r>
            <a:r>
              <a:rPr lang="ru-RU" sz="2400" dirty="0" smtClean="0">
                <a:latin typeface="Arial Narrow" pitchFamily="34" charset="0"/>
              </a:rPr>
              <a:t>) + Р(А</a:t>
            </a:r>
            <a:r>
              <a:rPr lang="ru-RU" sz="2400" baseline="-25000" dirty="0" smtClean="0">
                <a:latin typeface="Arial Narrow" pitchFamily="34" charset="0"/>
              </a:rPr>
              <a:t>2</a:t>
            </a:r>
            <a:r>
              <a:rPr lang="ru-RU" sz="2400" dirty="0" smtClean="0">
                <a:latin typeface="Arial Narrow" pitchFamily="34" charset="0"/>
              </a:rPr>
              <a:t>) + ...+Р(</a:t>
            </a:r>
            <a:r>
              <a:rPr lang="ru-RU" sz="2400" dirty="0" err="1" smtClean="0">
                <a:latin typeface="Arial Narrow" pitchFamily="34" charset="0"/>
              </a:rPr>
              <a:t>А</a:t>
            </a:r>
            <a:r>
              <a:rPr lang="ru-RU" sz="2400" baseline="-25000" dirty="0" err="1" smtClean="0">
                <a:latin typeface="Arial Narrow" pitchFamily="34" charset="0"/>
              </a:rPr>
              <a:t>n</a:t>
            </a:r>
            <a:r>
              <a:rPr lang="ru-RU" sz="2400" dirty="0" smtClean="0">
                <a:latin typeface="Arial Narrow" pitchFamily="34" charset="0"/>
              </a:rPr>
              <a:t>) (**)</a:t>
            </a:r>
          </a:p>
          <a:p>
            <a:r>
              <a:rPr lang="ru-RU" sz="2400" dirty="0" smtClean="0">
                <a:latin typeface="Arial Narrow" pitchFamily="34" charset="0"/>
              </a:rPr>
              <a:t>Сравнивая (*) и (**), получим</a:t>
            </a:r>
          </a:p>
          <a:p>
            <a:pPr algn="ctr"/>
            <a:r>
              <a:rPr lang="ru-RU" sz="2400" dirty="0" smtClean="0">
                <a:latin typeface="Arial Narrow" pitchFamily="34" charset="0"/>
              </a:rPr>
              <a:t>Р(А</a:t>
            </a:r>
            <a:r>
              <a:rPr lang="ru-RU" sz="2400" baseline="-25000" dirty="0" smtClean="0">
                <a:latin typeface="Arial Narrow" pitchFamily="34" charset="0"/>
              </a:rPr>
              <a:t>1</a:t>
            </a:r>
            <a:r>
              <a:rPr lang="ru-RU" sz="2400" dirty="0" smtClean="0">
                <a:latin typeface="Arial Narrow" pitchFamily="34" charset="0"/>
              </a:rPr>
              <a:t>) + Р(А</a:t>
            </a:r>
            <a:r>
              <a:rPr lang="ru-RU" sz="2400" baseline="-25000" dirty="0" smtClean="0">
                <a:latin typeface="Arial Narrow" pitchFamily="34" charset="0"/>
              </a:rPr>
              <a:t>2</a:t>
            </a:r>
            <a:r>
              <a:rPr lang="ru-RU" sz="2400" dirty="0" smtClean="0">
                <a:latin typeface="Arial Narrow" pitchFamily="34" charset="0"/>
              </a:rPr>
              <a:t>) + ...+Р(</a:t>
            </a:r>
            <a:r>
              <a:rPr lang="ru-RU" sz="2400" dirty="0" err="1" smtClean="0">
                <a:latin typeface="Arial Narrow" pitchFamily="34" charset="0"/>
              </a:rPr>
              <a:t>А</a:t>
            </a:r>
            <a:r>
              <a:rPr lang="ru-RU" sz="2400" baseline="-25000" dirty="0" err="1" smtClean="0">
                <a:latin typeface="Arial Narrow" pitchFamily="34" charset="0"/>
              </a:rPr>
              <a:t>n</a:t>
            </a:r>
            <a:r>
              <a:rPr lang="ru-RU" sz="2400" dirty="0" smtClean="0">
                <a:latin typeface="Arial Narrow" pitchFamily="34" charset="0"/>
              </a:rPr>
              <a:t>)=1</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96752"/>
            <a:ext cx="8712968" cy="5170646"/>
          </a:xfrm>
          <a:prstGeom prst="rect">
            <a:avLst/>
          </a:prstGeom>
          <a:noFill/>
        </p:spPr>
        <p:txBody>
          <a:bodyPr wrap="square" rtlCol="0">
            <a:spAutoFit/>
          </a:bodyPr>
          <a:lstStyle/>
          <a:p>
            <a:r>
              <a:rPr lang="ru-RU" sz="2400" b="1" dirty="0" smtClean="0">
                <a:latin typeface="Arial Narrow" pitchFamily="34" charset="0"/>
              </a:rPr>
              <a:t>Пример </a:t>
            </a:r>
          </a:p>
          <a:p>
            <a:pPr algn="just"/>
            <a:r>
              <a:rPr lang="ru-RU" sz="2400" dirty="0" smtClean="0">
                <a:latin typeface="Arial Narrow" pitchFamily="34" charset="0"/>
              </a:rPr>
              <a:t>Консультационный пункт института получает пакеты с контрольными работами из городов А, В и С. Вероятность получения пакета из города </a:t>
            </a:r>
            <a:r>
              <a:rPr lang="ru-RU" sz="2400" i="1" dirty="0" smtClean="0">
                <a:latin typeface="Arial Narrow" pitchFamily="34" charset="0"/>
              </a:rPr>
              <a:t>А</a:t>
            </a:r>
            <a:r>
              <a:rPr lang="ru-RU" sz="2400" dirty="0" smtClean="0">
                <a:latin typeface="Arial Narrow" pitchFamily="34" charset="0"/>
              </a:rPr>
              <a:t> равна 0,7, из города </a:t>
            </a:r>
            <a:r>
              <a:rPr lang="ru-RU" sz="2400" i="1" dirty="0" smtClean="0">
                <a:latin typeface="Arial Narrow" pitchFamily="34" charset="0"/>
              </a:rPr>
              <a:t>В</a:t>
            </a:r>
            <a:r>
              <a:rPr lang="ru-RU" sz="2400" dirty="0" smtClean="0">
                <a:latin typeface="Arial Narrow" pitchFamily="34" charset="0"/>
              </a:rPr>
              <a:t> — 0,2. Найти </a:t>
            </a:r>
            <a:r>
              <a:rPr lang="ru-RU" sz="2400" dirty="0" smtClean="0">
                <a:latin typeface="Arial Narrow" pitchFamily="34" charset="0"/>
              </a:rPr>
              <a:t>вероятность </a:t>
            </a:r>
            <a:r>
              <a:rPr lang="ru-RU" sz="2400" dirty="0" smtClean="0">
                <a:latin typeface="Arial Narrow" pitchFamily="34" charset="0"/>
              </a:rPr>
              <a:t>того, что очередной пакет будет получен из города </a:t>
            </a:r>
            <a:r>
              <a:rPr lang="ru-RU" sz="2400" i="1" dirty="0" smtClean="0">
                <a:latin typeface="Arial Narrow" pitchFamily="34" charset="0"/>
              </a:rPr>
              <a:t>С.</a:t>
            </a:r>
            <a:endParaRPr lang="ru-RU" sz="2400" dirty="0" smtClean="0">
              <a:latin typeface="Arial Narrow" pitchFamily="34" charset="0"/>
            </a:endParaRPr>
          </a:p>
          <a:p>
            <a:endParaRPr lang="ru-RU" sz="2400" b="1" dirty="0" smtClean="0">
              <a:latin typeface="Arial Narrow" pitchFamily="34" charset="0"/>
            </a:endParaRPr>
          </a:p>
          <a:p>
            <a:r>
              <a:rPr lang="ru-RU" sz="2400" b="1" dirty="0" smtClean="0">
                <a:latin typeface="Arial Narrow" pitchFamily="34" charset="0"/>
              </a:rPr>
              <a:t>Решение </a:t>
            </a:r>
          </a:p>
          <a:p>
            <a:pPr algn="just"/>
            <a:r>
              <a:rPr lang="ru-RU" sz="2400" dirty="0" smtClean="0">
                <a:latin typeface="Arial Narrow" pitchFamily="34" charset="0"/>
              </a:rPr>
              <a:t>События «пакет получен из города </a:t>
            </a:r>
            <a:r>
              <a:rPr lang="ru-RU" sz="2400" i="1" dirty="0" smtClean="0">
                <a:latin typeface="Arial Narrow" pitchFamily="34" charset="0"/>
              </a:rPr>
              <a:t>А</a:t>
            </a:r>
            <a:r>
              <a:rPr lang="ru-RU" sz="2400" dirty="0" smtClean="0">
                <a:latin typeface="Arial Narrow" pitchFamily="34" charset="0"/>
              </a:rPr>
              <a:t>», «пакет получен из города В», «пакет получен из города С» образуют полную группу, поэтому сумма вероятностей этих событий равна единице:</a:t>
            </a:r>
          </a:p>
          <a:p>
            <a:pPr algn="ctr"/>
            <a:r>
              <a:rPr lang="ru-RU" sz="2400" dirty="0" smtClean="0">
                <a:latin typeface="Arial Narrow" pitchFamily="34" charset="0"/>
              </a:rPr>
              <a:t>0,7 + 0,2 + р=1</a:t>
            </a:r>
            <a:endParaRPr lang="ru-RU" sz="2400" b="1" dirty="0" smtClean="0">
              <a:latin typeface="Arial Narrow" pitchFamily="34" charset="0"/>
            </a:endParaRPr>
          </a:p>
          <a:p>
            <a:r>
              <a:rPr lang="ru-RU" sz="2400" dirty="0" smtClean="0">
                <a:latin typeface="Arial Narrow" pitchFamily="34" charset="0"/>
              </a:rPr>
              <a:t>Отсюда искомая вероятность</a:t>
            </a:r>
          </a:p>
          <a:p>
            <a:pPr algn="ctr"/>
            <a:r>
              <a:rPr lang="ru-RU" sz="2400" dirty="0" smtClean="0">
                <a:latin typeface="Arial Narrow" pitchFamily="34" charset="0"/>
              </a:rPr>
              <a:t>р</a:t>
            </a:r>
            <a:r>
              <a:rPr lang="ru-RU" sz="2400" i="1" dirty="0" smtClean="0">
                <a:latin typeface="Arial Narrow" pitchFamily="34" charset="0"/>
              </a:rPr>
              <a:t>=</a:t>
            </a:r>
            <a:r>
              <a:rPr lang="ru-RU" sz="2400" dirty="0" smtClean="0">
                <a:latin typeface="Arial Narrow" pitchFamily="34" charset="0"/>
              </a:rPr>
              <a:t>1 - 0,9 =0,1</a:t>
            </a:r>
            <a:endParaRPr lang="ru-RU" sz="2400" b="1" dirty="0" smtClean="0">
              <a:latin typeface="Arial Narrow" pitchFamily="34" charset="0"/>
            </a:endParaRP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241484"/>
            <a:ext cx="7704856" cy="523220"/>
          </a:xfrm>
          <a:prstGeom prst="rect">
            <a:avLst/>
          </a:prstGeom>
          <a:noFill/>
        </p:spPr>
        <p:txBody>
          <a:bodyPr wrap="square" rtlCol="0">
            <a:spAutoFit/>
          </a:bodyPr>
          <a:lstStyle/>
          <a:p>
            <a:pPr algn="ctr"/>
            <a:r>
              <a:rPr lang="ru-RU" sz="2800" b="1" dirty="0" smtClean="0"/>
              <a:t>Противоположные события</a:t>
            </a:r>
            <a:endParaRPr lang="ru-RU" sz="2800" b="1" dirty="0"/>
          </a:p>
        </p:txBody>
      </p:sp>
      <p:sp>
        <p:nvSpPr>
          <p:cNvPr id="3" name="TextBox 2"/>
          <p:cNvSpPr txBox="1"/>
          <p:nvPr/>
        </p:nvSpPr>
        <p:spPr>
          <a:xfrm>
            <a:off x="179512" y="980728"/>
            <a:ext cx="8712968" cy="5539978"/>
          </a:xfrm>
          <a:prstGeom prst="rect">
            <a:avLst/>
          </a:prstGeom>
          <a:noFill/>
        </p:spPr>
        <p:txBody>
          <a:bodyPr wrap="square" rtlCol="0">
            <a:spAutoFit/>
          </a:bodyPr>
          <a:lstStyle/>
          <a:p>
            <a:pPr indent="452438" algn="just"/>
            <a:r>
              <a:rPr lang="ru-RU" sz="2800" b="1" i="1" dirty="0" smtClean="0">
                <a:latin typeface="Arial Narrow" pitchFamily="34" charset="0"/>
              </a:rPr>
              <a:t>Противоположными</a:t>
            </a:r>
            <a:r>
              <a:rPr lang="ru-RU" sz="2800" dirty="0" smtClean="0">
                <a:latin typeface="Arial Narrow" pitchFamily="34" charset="0"/>
              </a:rPr>
              <a:t> называют два единственно возможных события, образующих полную группу. Если одно из двух противоположных событий обозначено через </a:t>
            </a:r>
            <a:r>
              <a:rPr lang="ru-RU" sz="2800" i="1" dirty="0" smtClean="0">
                <a:latin typeface="Arial Narrow" pitchFamily="34" charset="0"/>
              </a:rPr>
              <a:t>А,</a:t>
            </a:r>
            <a:r>
              <a:rPr lang="ru-RU" sz="2800" dirty="0" smtClean="0">
                <a:latin typeface="Arial Narrow" pitchFamily="34" charset="0"/>
              </a:rPr>
              <a:t> то другое принято обозначать        </a:t>
            </a:r>
            <a:r>
              <a:rPr lang="ru-RU" sz="2800" i="1" dirty="0" smtClean="0">
                <a:latin typeface="Arial Narrow" pitchFamily="34" charset="0"/>
              </a:rPr>
              <a:t>.</a:t>
            </a:r>
            <a:endParaRPr lang="ru-RU" sz="2800" dirty="0" smtClean="0">
              <a:latin typeface="Arial Narrow" pitchFamily="34" charset="0"/>
            </a:endParaRPr>
          </a:p>
          <a:p>
            <a:pPr indent="452438" algn="just"/>
            <a:endParaRPr lang="ru-RU" sz="2800" b="1" dirty="0" smtClean="0">
              <a:latin typeface="Arial Narrow" pitchFamily="34" charset="0"/>
            </a:endParaRPr>
          </a:p>
          <a:p>
            <a:pPr indent="452438" algn="just"/>
            <a:r>
              <a:rPr lang="ru-RU" sz="2800" b="1" dirty="0" smtClean="0">
                <a:latin typeface="Arial Narrow" pitchFamily="34" charset="0"/>
              </a:rPr>
              <a:t>Пример 1. </a:t>
            </a:r>
            <a:r>
              <a:rPr lang="ru-RU" sz="2800" dirty="0" smtClean="0">
                <a:latin typeface="Arial Narrow" pitchFamily="34" charset="0"/>
              </a:rPr>
              <a:t>Попадание и промах при выстреле по цели — противоположные события. </a:t>
            </a:r>
          </a:p>
          <a:p>
            <a:pPr indent="452438" algn="just"/>
            <a:r>
              <a:rPr lang="ru-RU" sz="2800" dirty="0" smtClean="0">
                <a:latin typeface="Arial Narrow" pitchFamily="34" charset="0"/>
              </a:rPr>
              <a:t>Если </a:t>
            </a:r>
            <a:r>
              <a:rPr lang="ru-RU" sz="2800" i="1" dirty="0" smtClean="0">
                <a:latin typeface="Arial Narrow" pitchFamily="34" charset="0"/>
              </a:rPr>
              <a:t>А</a:t>
            </a:r>
            <a:r>
              <a:rPr lang="ru-RU" sz="2800" dirty="0" smtClean="0">
                <a:latin typeface="Arial Narrow" pitchFamily="34" charset="0"/>
              </a:rPr>
              <a:t> — попадание, то     — промах.</a:t>
            </a:r>
          </a:p>
          <a:p>
            <a:pPr indent="452438" algn="just"/>
            <a:endParaRPr lang="ru-RU" sz="2800" b="1" dirty="0" smtClean="0">
              <a:latin typeface="Arial Narrow" pitchFamily="34" charset="0"/>
            </a:endParaRPr>
          </a:p>
          <a:p>
            <a:pPr indent="452438" algn="just"/>
            <a:r>
              <a:rPr lang="ru-RU" sz="2800" b="1" dirty="0" smtClean="0">
                <a:latin typeface="Arial Narrow" pitchFamily="34" charset="0"/>
              </a:rPr>
              <a:t>Пример 2.</a:t>
            </a:r>
            <a:r>
              <a:rPr lang="ru-RU" sz="2800" dirty="0" smtClean="0">
                <a:latin typeface="Arial Narrow" pitchFamily="34" charset="0"/>
              </a:rPr>
              <a:t> Из ящика наудачу взята деталь. События «появилась стандартная деталь» и «появилась нестандартная деталь» — противоположные.</a:t>
            </a:r>
          </a:p>
          <a:p>
            <a:endParaRPr lang="ru-RU"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053" name="Picture 5"/>
          <p:cNvPicPr>
            <a:picLocks noChangeAspect="1" noChangeArrowheads="1"/>
          </p:cNvPicPr>
          <p:nvPr/>
        </p:nvPicPr>
        <p:blipFill>
          <a:blip r:embed="rId2" cstate="print"/>
          <a:srcRect/>
          <a:stretch>
            <a:fillRect/>
          </a:stretch>
        </p:blipFill>
        <p:spPr bwMode="auto">
          <a:xfrm>
            <a:off x="4067944" y="2276872"/>
            <a:ext cx="402337" cy="528067"/>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4042792" y="3909045"/>
            <a:ext cx="457200" cy="6000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2" cstate="print"/>
          <a:srcRect/>
          <a:stretch>
            <a:fillRect/>
          </a:stretch>
        </p:blipFill>
        <p:spPr bwMode="auto">
          <a:xfrm>
            <a:off x="4788024" y="1844824"/>
            <a:ext cx="360040" cy="472553"/>
          </a:xfrm>
          <a:prstGeom prst="rect">
            <a:avLst/>
          </a:prstGeom>
          <a:noFill/>
          <a:ln w="9525">
            <a:noFill/>
            <a:miter lim="800000"/>
            <a:headEnd/>
            <a:tailEnd/>
          </a:ln>
        </p:spPr>
      </p:pic>
      <p:sp>
        <p:nvSpPr>
          <p:cNvPr id="7" name="TextBox 6"/>
          <p:cNvSpPr txBox="1"/>
          <p:nvPr/>
        </p:nvSpPr>
        <p:spPr>
          <a:xfrm>
            <a:off x="467544" y="908720"/>
            <a:ext cx="8568952" cy="1938992"/>
          </a:xfrm>
          <a:prstGeom prst="rect">
            <a:avLst/>
          </a:prstGeom>
          <a:noFill/>
        </p:spPr>
        <p:txBody>
          <a:bodyPr wrap="square" rtlCol="0">
            <a:spAutoFit/>
          </a:bodyPr>
          <a:lstStyle/>
          <a:p>
            <a:r>
              <a:rPr lang="ru-RU" sz="2400" b="1" i="1" dirty="0" smtClean="0">
                <a:latin typeface="Arial Narrow" pitchFamily="34" charset="0"/>
              </a:rPr>
              <a:t>Теорема. </a:t>
            </a:r>
          </a:p>
          <a:p>
            <a:r>
              <a:rPr lang="ru-RU" sz="2400" i="1" dirty="0" smtClean="0">
                <a:latin typeface="Arial Narrow" pitchFamily="34" charset="0"/>
              </a:rPr>
              <a:t>Сумма вероятностей противоположных событий равна единице:</a:t>
            </a:r>
          </a:p>
          <a:p>
            <a:pPr algn="ctr">
              <a:lnSpc>
                <a:spcPct val="200000"/>
              </a:lnSpc>
            </a:pPr>
            <a:r>
              <a:rPr lang="ru-RU" sz="2400" dirty="0" smtClean="0">
                <a:latin typeface="Arial Narrow" pitchFamily="34" charset="0"/>
              </a:rPr>
              <a:t>Р(А) + Р(     ) = 1</a:t>
            </a:r>
            <a:endParaRPr lang="ru-RU" sz="2400" i="1" dirty="0" smtClean="0">
              <a:latin typeface="Arial Narrow" pitchFamily="34" charset="0"/>
            </a:endParaRPr>
          </a:p>
          <a:p>
            <a:endParaRPr lang="ru-RU" sz="2400" dirty="0">
              <a:latin typeface="Arial Narrow" pitchFamily="34" charset="0"/>
            </a:endParaRPr>
          </a:p>
        </p:txBody>
      </p:sp>
      <p:sp>
        <p:nvSpPr>
          <p:cNvPr id="8" name="TextBox 7"/>
          <p:cNvSpPr txBox="1"/>
          <p:nvPr/>
        </p:nvSpPr>
        <p:spPr>
          <a:xfrm>
            <a:off x="251520" y="2564904"/>
            <a:ext cx="8712968" cy="3539430"/>
          </a:xfrm>
          <a:prstGeom prst="rect">
            <a:avLst/>
          </a:prstGeom>
          <a:noFill/>
        </p:spPr>
        <p:txBody>
          <a:bodyPr wrap="square" rtlCol="0">
            <a:spAutoFit/>
          </a:bodyPr>
          <a:lstStyle/>
          <a:p>
            <a:pPr indent="452438" algn="just"/>
            <a:r>
              <a:rPr lang="ru-RU" sz="2400" b="1" dirty="0" smtClean="0">
                <a:latin typeface="Arial Narrow" pitchFamily="34" charset="0"/>
              </a:rPr>
              <a:t>Доказательство. </a:t>
            </a:r>
          </a:p>
          <a:p>
            <a:pPr indent="452438" algn="just"/>
            <a:r>
              <a:rPr lang="ru-RU" sz="2400" dirty="0" smtClean="0">
                <a:latin typeface="Arial Narrow" pitchFamily="34" charset="0"/>
              </a:rPr>
              <a:t>Противоположные события образуют полную группу, а сумма вероятностей событий, образующих полную группу, равна единице</a:t>
            </a:r>
          </a:p>
          <a:p>
            <a:pPr indent="452438" algn="just"/>
            <a:endParaRPr lang="ru-RU" sz="2400" b="1" dirty="0" smtClean="0">
              <a:latin typeface="Arial Narrow" pitchFamily="34" charset="0"/>
            </a:endParaRPr>
          </a:p>
          <a:p>
            <a:pPr indent="452438" algn="just"/>
            <a:r>
              <a:rPr lang="ru-RU" sz="2400" b="1" dirty="0" smtClean="0">
                <a:latin typeface="Arial Narrow" pitchFamily="34" charset="0"/>
              </a:rPr>
              <a:t>Замечание 1. </a:t>
            </a:r>
            <a:r>
              <a:rPr lang="ru-RU" sz="2400" dirty="0" smtClean="0">
                <a:latin typeface="Arial Narrow" pitchFamily="34" charset="0"/>
              </a:rPr>
              <a:t>Если вероятность одного из двух противоположных событий обозначена через </a:t>
            </a:r>
            <a:r>
              <a:rPr lang="ru-RU" sz="2400" i="1" dirty="0" err="1" smtClean="0">
                <a:latin typeface="Arial Narrow" pitchFamily="34" charset="0"/>
              </a:rPr>
              <a:t>р</a:t>
            </a:r>
            <a:r>
              <a:rPr lang="ru-RU" sz="2400" i="1" dirty="0" smtClean="0">
                <a:latin typeface="Arial Narrow" pitchFamily="34" charset="0"/>
              </a:rPr>
              <a:t>,</a:t>
            </a:r>
            <a:r>
              <a:rPr lang="ru-RU" sz="2400" dirty="0" smtClean="0">
                <a:latin typeface="Arial Narrow" pitchFamily="34" charset="0"/>
              </a:rPr>
              <a:t> то вероятность другого события обозначают через </a:t>
            </a:r>
            <a:r>
              <a:rPr lang="en-US" sz="2400" i="1" dirty="0" smtClean="0">
                <a:latin typeface="Arial Narrow" pitchFamily="34" charset="0"/>
              </a:rPr>
              <a:t>q</a:t>
            </a:r>
            <a:r>
              <a:rPr lang="ru-RU" sz="2400" i="1" dirty="0" smtClean="0">
                <a:latin typeface="Arial Narrow" pitchFamily="34" charset="0"/>
              </a:rPr>
              <a:t>.</a:t>
            </a:r>
            <a:r>
              <a:rPr lang="ru-RU" sz="2400" dirty="0" smtClean="0">
                <a:latin typeface="Arial Narrow" pitchFamily="34" charset="0"/>
              </a:rPr>
              <a:t> Таким образом, в силу предыдущей теоремы</a:t>
            </a:r>
          </a:p>
          <a:p>
            <a:pPr algn="ctr"/>
            <a:r>
              <a:rPr lang="en-US" sz="3200" dirty="0" smtClean="0">
                <a:latin typeface="Arial Narrow" pitchFamily="34" charset="0"/>
              </a:rPr>
              <a:t>p + q = 1</a:t>
            </a:r>
            <a:endParaRPr lang="ru-RU" sz="3200" dirty="0" smtClean="0">
              <a:latin typeface="Arial Narrow" pitchFamily="34" charset="0"/>
            </a:endParaRPr>
          </a:p>
          <a:p>
            <a:pPr algn="just"/>
            <a:endParaRPr lang="ru-RU" sz="2400" dirty="0">
              <a:latin typeface="Arial Narrow"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2641</TotalTime>
  <Words>1589</Words>
  <Application>Microsoft Office PowerPoint</Application>
  <PresentationFormat>Экран (4:3)</PresentationFormat>
  <Paragraphs>97</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Поток</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Элементы комбинаторики  и теории вероятностей</dc:title>
  <dc:creator>1</dc:creator>
  <cp:lastModifiedBy>Пользователь Windows</cp:lastModifiedBy>
  <cp:revision>164</cp:revision>
  <dcterms:created xsi:type="dcterms:W3CDTF">2015-12-07T18:10:01Z</dcterms:created>
  <dcterms:modified xsi:type="dcterms:W3CDTF">2020-09-19T08:35:41Z</dcterms:modified>
</cp:coreProperties>
</file>