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930" autoAdjust="0"/>
    <p:restoredTop sz="94660"/>
  </p:normalViewPr>
  <p:slideViewPr>
    <p:cSldViewPr>
      <p:cViewPr>
        <p:scale>
          <a:sx n="75" d="100"/>
          <a:sy n="75" d="100"/>
        </p:scale>
        <p:origin x="-154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FADCE-7497-4527-8601-EF931BCD17EC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6B034-A1E7-4E78-9005-9EE6999FD9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0215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E7F755-70BB-4618-87C5-1F8EDB0337DC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98629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</a:rPr>
              <a:t>Теорема умножения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</a:rPr>
              <a:t>вероятности</a:t>
            </a:r>
            <a:endParaRPr lang="ru-RU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231007"/>
            <a:ext cx="82809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1338" algn="just"/>
            <a:r>
              <a:rPr lang="ru-RU" b="1" dirty="0" smtClean="0">
                <a:latin typeface="Verdana" pitchFamily="34" charset="0"/>
                <a:ea typeface="Verdana" pitchFamily="34" charset="0"/>
              </a:rPr>
              <a:t>1. Произведение событий</a:t>
            </a:r>
          </a:p>
          <a:p>
            <a:pPr indent="541338" algn="just"/>
            <a:endParaRPr lang="ru-RU" i="1" dirty="0" smtClean="0">
              <a:latin typeface="Verdana" pitchFamily="34" charset="0"/>
              <a:ea typeface="Verdana" pitchFamily="34" charset="0"/>
            </a:endParaRPr>
          </a:p>
          <a:p>
            <a:pPr indent="541338" algn="just"/>
            <a:r>
              <a:rPr lang="ru-RU" i="1" dirty="0" smtClean="0">
                <a:latin typeface="Verdana" pitchFamily="34" charset="0"/>
                <a:ea typeface="Verdana" pitchFamily="34" charset="0"/>
              </a:rPr>
              <a:t>Произведением </a:t>
            </a:r>
            <a:r>
              <a:rPr lang="ru-RU" i="1" dirty="0" smtClean="0">
                <a:latin typeface="Verdana" pitchFamily="34" charset="0"/>
                <a:ea typeface="Verdana" pitchFamily="34" charset="0"/>
              </a:rPr>
              <a:t>двух событий А</a:t>
            </a:r>
            <a:r>
              <a:rPr lang="ru-RU" dirty="0" smtClean="0">
                <a:latin typeface="Verdana" pitchFamily="34" charset="0"/>
                <a:ea typeface="Verdana" pitchFamily="34" charset="0"/>
              </a:rPr>
              <a:t> и </a:t>
            </a:r>
            <a:r>
              <a:rPr lang="ru-RU" i="1" dirty="0" smtClean="0">
                <a:latin typeface="Verdana" pitchFamily="34" charset="0"/>
                <a:ea typeface="Verdana" pitchFamily="34" charset="0"/>
              </a:rPr>
              <a:t>В</a:t>
            </a:r>
            <a:r>
              <a:rPr lang="ru-RU" dirty="0" smtClean="0">
                <a:latin typeface="Verdana" pitchFamily="34" charset="0"/>
                <a:ea typeface="Verdana" pitchFamily="34" charset="0"/>
              </a:rPr>
              <a:t> называют событие </a:t>
            </a:r>
            <a:r>
              <a:rPr lang="ru-RU" i="1" dirty="0" smtClean="0">
                <a:latin typeface="Verdana" pitchFamily="34" charset="0"/>
                <a:ea typeface="Verdana" pitchFamily="34" charset="0"/>
              </a:rPr>
              <a:t>АВ,</a:t>
            </a:r>
            <a:r>
              <a:rPr lang="ru-RU" dirty="0" smtClean="0">
                <a:latin typeface="Verdana" pitchFamily="34" charset="0"/>
                <a:ea typeface="Verdana" pitchFamily="34" charset="0"/>
              </a:rPr>
              <a:t> состоящее в совместном появлении (</a:t>
            </a:r>
            <a:r>
              <a:rPr lang="ru-RU" dirty="0" smtClean="0">
                <a:latin typeface="Verdana" pitchFamily="34" charset="0"/>
                <a:ea typeface="Verdana" pitchFamily="34" charset="0"/>
              </a:rPr>
              <a:t>совмещении</a:t>
            </a:r>
            <a:r>
              <a:rPr lang="ru-RU" dirty="0" smtClean="0">
                <a:latin typeface="Verdana" pitchFamily="34" charset="0"/>
                <a:ea typeface="Verdana" pitchFamily="34" charset="0"/>
              </a:rPr>
              <a:t>) этих событий</a:t>
            </a:r>
            <a:r>
              <a:rPr lang="ru-RU" dirty="0" smtClean="0">
                <a:latin typeface="Verdana" pitchFamily="34" charset="0"/>
                <a:ea typeface="Verdana" pitchFamily="34" charset="0"/>
              </a:rPr>
              <a:t>.</a:t>
            </a:r>
          </a:p>
          <a:p>
            <a:pPr indent="541338" algn="just"/>
            <a:r>
              <a:rPr lang="ru-RU" dirty="0" smtClean="0">
                <a:latin typeface="Verdana" pitchFamily="34" charset="0"/>
                <a:ea typeface="Verdana" pitchFamily="34" charset="0"/>
              </a:rPr>
              <a:t>Например</a:t>
            </a:r>
            <a:r>
              <a:rPr lang="ru-RU" dirty="0" smtClean="0">
                <a:latin typeface="Verdana" pitchFamily="34" charset="0"/>
                <a:ea typeface="Verdana" pitchFamily="34" charset="0"/>
              </a:rPr>
              <a:t>, если </a:t>
            </a:r>
            <a:r>
              <a:rPr lang="ru-RU" dirty="0" smtClean="0">
                <a:latin typeface="Verdana" pitchFamily="34" charset="0"/>
                <a:ea typeface="Verdana" pitchFamily="34" charset="0"/>
              </a:rPr>
              <a:t>А—деталь </a:t>
            </a:r>
            <a:r>
              <a:rPr lang="ru-RU" dirty="0" smtClean="0">
                <a:latin typeface="Verdana" pitchFamily="34" charset="0"/>
                <a:ea typeface="Verdana" pitchFamily="34" charset="0"/>
              </a:rPr>
              <a:t>годная, </a:t>
            </a:r>
            <a:r>
              <a:rPr lang="ru-RU" i="1" dirty="0" smtClean="0">
                <a:latin typeface="Verdana" pitchFamily="34" charset="0"/>
                <a:ea typeface="Verdana" pitchFamily="34" charset="0"/>
              </a:rPr>
              <a:t>В</a:t>
            </a:r>
            <a:r>
              <a:rPr lang="ru-RU" dirty="0" smtClean="0">
                <a:latin typeface="Verdana" pitchFamily="34" charset="0"/>
                <a:ea typeface="Verdana" pitchFamily="34" charset="0"/>
              </a:rPr>
              <a:t>—деталь окрашенная, то </a:t>
            </a:r>
            <a:r>
              <a:rPr lang="ru-RU" i="1" dirty="0" smtClean="0">
                <a:latin typeface="Verdana" pitchFamily="34" charset="0"/>
                <a:ea typeface="Verdana" pitchFamily="34" charset="0"/>
              </a:rPr>
              <a:t>АВ</a:t>
            </a:r>
            <a:r>
              <a:rPr lang="ru-RU" dirty="0" smtClean="0">
                <a:latin typeface="Verdana" pitchFamily="34" charset="0"/>
                <a:ea typeface="Verdana" pitchFamily="34" charset="0"/>
              </a:rPr>
              <a:t>—деталь годна и окрашена.</a:t>
            </a:r>
          </a:p>
          <a:p>
            <a:pPr indent="541338" algn="just"/>
            <a:endParaRPr lang="ru-RU" i="1" dirty="0" smtClean="0">
              <a:latin typeface="Verdana" pitchFamily="34" charset="0"/>
              <a:ea typeface="Verdana" pitchFamily="34" charset="0"/>
            </a:endParaRPr>
          </a:p>
          <a:p>
            <a:pPr indent="541338" algn="just"/>
            <a:r>
              <a:rPr lang="ru-RU" i="1" dirty="0" smtClean="0">
                <a:latin typeface="Verdana" pitchFamily="34" charset="0"/>
                <a:ea typeface="Verdana" pitchFamily="34" charset="0"/>
              </a:rPr>
              <a:t>Произведением </a:t>
            </a:r>
            <a:r>
              <a:rPr lang="ru-RU" i="1" dirty="0" smtClean="0">
                <a:latin typeface="Verdana" pitchFamily="34" charset="0"/>
                <a:ea typeface="Verdana" pitchFamily="34" charset="0"/>
              </a:rPr>
              <a:t>нескольких событий</a:t>
            </a:r>
            <a:r>
              <a:rPr lang="ru-RU" dirty="0" smtClean="0">
                <a:latin typeface="Verdana" pitchFamily="34" charset="0"/>
                <a:ea typeface="Verdana" pitchFamily="34" charset="0"/>
              </a:rPr>
              <a:t> называют событие, состоящее в совместном появлении всех этих событий. </a:t>
            </a:r>
            <a:endParaRPr lang="ru-RU" dirty="0" smtClean="0">
              <a:latin typeface="Verdana" pitchFamily="34" charset="0"/>
              <a:ea typeface="Verdana" pitchFamily="34" charset="0"/>
            </a:endParaRPr>
          </a:p>
          <a:p>
            <a:pPr indent="541338" algn="just"/>
            <a:r>
              <a:rPr lang="ru-RU" dirty="0" smtClean="0">
                <a:latin typeface="Verdana" pitchFamily="34" charset="0"/>
                <a:ea typeface="Verdana" pitchFamily="34" charset="0"/>
              </a:rPr>
              <a:t>Например</a:t>
            </a:r>
            <a:r>
              <a:rPr lang="ru-RU" dirty="0" smtClean="0">
                <a:latin typeface="Verdana" pitchFamily="34" charset="0"/>
                <a:ea typeface="Verdana" pitchFamily="34" charset="0"/>
              </a:rPr>
              <a:t>, если </a:t>
            </a:r>
            <a:r>
              <a:rPr lang="ru-RU" i="1" dirty="0" smtClean="0">
                <a:latin typeface="Verdana" pitchFamily="34" charset="0"/>
                <a:ea typeface="Verdana" pitchFamily="34" charset="0"/>
              </a:rPr>
              <a:t>А, В, С</a:t>
            </a:r>
            <a:r>
              <a:rPr lang="ru-RU" dirty="0" smtClean="0">
                <a:latin typeface="Verdana" pitchFamily="34" charset="0"/>
                <a:ea typeface="Verdana" pitchFamily="34" charset="0"/>
              </a:rPr>
              <a:t>—появление «герба» соответственно в первом, втором и третьем бросаниях монеты, то </a:t>
            </a:r>
            <a:r>
              <a:rPr lang="en-US" i="1" dirty="0" smtClean="0">
                <a:latin typeface="Verdana" pitchFamily="34" charset="0"/>
                <a:ea typeface="Verdana" pitchFamily="34" charset="0"/>
              </a:rPr>
              <a:t>ABC</a:t>
            </a:r>
            <a:r>
              <a:rPr lang="en-US" dirty="0" smtClean="0">
                <a:latin typeface="Verdana" pitchFamily="34" charset="0"/>
                <a:ea typeface="Verdana" pitchFamily="34" charset="0"/>
              </a:rPr>
              <a:t> </a:t>
            </a:r>
            <a:r>
              <a:rPr lang="ru-RU" dirty="0" smtClean="0">
                <a:latin typeface="Verdana" pitchFamily="34" charset="0"/>
                <a:ea typeface="Verdana" pitchFamily="34" charset="0"/>
              </a:rPr>
              <a:t>— выпадение «герба» во всех трех испытаниях.</a:t>
            </a:r>
          </a:p>
          <a:p>
            <a:pPr indent="452438" algn="just">
              <a:lnSpc>
                <a:spcPct val="150000"/>
              </a:lnSpc>
            </a:pPr>
            <a:endParaRPr lang="ru-RU" dirty="0" smtClean="0"/>
          </a:p>
          <a:p>
            <a:pPr indent="452438" algn="just">
              <a:lnSpc>
                <a:spcPct val="150000"/>
              </a:lnSpc>
            </a:pP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6901"/>
            <a:ext cx="8784976" cy="633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4988" algn="just">
              <a:lnSpc>
                <a:spcPct val="150000"/>
              </a:lnSpc>
            </a:pPr>
            <a:r>
              <a:rPr lang="ru-RU" sz="1700" i="1" dirty="0" smtClean="0"/>
              <a:t>Несколько событий называют попарно независимыми,</a:t>
            </a:r>
            <a:r>
              <a:rPr lang="ru-RU" sz="1700" dirty="0" smtClean="0"/>
              <a:t> если каждые два из них независимы. Например, события А, </a:t>
            </a:r>
            <a:r>
              <a:rPr lang="ru-RU" sz="1700" i="1" dirty="0" smtClean="0"/>
              <a:t>В</a:t>
            </a:r>
            <a:r>
              <a:rPr lang="ru-RU" sz="1700" dirty="0" smtClean="0"/>
              <a:t>, </a:t>
            </a:r>
            <a:r>
              <a:rPr lang="ru-RU" sz="1700" i="1" dirty="0" smtClean="0"/>
              <a:t>С</a:t>
            </a:r>
            <a:r>
              <a:rPr lang="ru-RU" sz="1700" dirty="0" smtClean="0"/>
              <a:t> попарно независимы, если независимы события </a:t>
            </a:r>
            <a:r>
              <a:rPr lang="ru-RU" sz="1700" i="1" dirty="0" smtClean="0"/>
              <a:t>А</a:t>
            </a:r>
            <a:r>
              <a:rPr lang="ru-RU" sz="1700" dirty="0" smtClean="0"/>
              <a:t> и </a:t>
            </a:r>
            <a:r>
              <a:rPr lang="ru-RU" sz="1700" i="1" dirty="0" smtClean="0"/>
              <a:t>В, А</a:t>
            </a:r>
            <a:r>
              <a:rPr lang="ru-RU" sz="1700" dirty="0" smtClean="0"/>
              <a:t> и С, </a:t>
            </a:r>
            <a:r>
              <a:rPr lang="ru-RU" sz="1700" i="1" dirty="0" smtClean="0"/>
              <a:t>В</a:t>
            </a:r>
            <a:r>
              <a:rPr lang="ru-RU" sz="1700" dirty="0" smtClean="0"/>
              <a:t> и С.</a:t>
            </a:r>
          </a:p>
          <a:p>
            <a:pPr indent="534988" algn="just">
              <a:lnSpc>
                <a:spcPct val="150000"/>
              </a:lnSpc>
            </a:pPr>
            <a:r>
              <a:rPr lang="ru-RU" sz="1700" dirty="0" smtClean="0"/>
              <a:t>Для того чтобы обобщить теорему умножения на </a:t>
            </a:r>
            <a:r>
              <a:rPr lang="ru-RU" sz="1700" dirty="0" smtClean="0"/>
              <a:t>несколько </a:t>
            </a:r>
            <a:r>
              <a:rPr lang="ru-RU" sz="1700" dirty="0" smtClean="0"/>
              <a:t>событий, введем понятие независимости событий в совокупности.</a:t>
            </a:r>
          </a:p>
          <a:p>
            <a:pPr indent="534988" algn="just">
              <a:lnSpc>
                <a:spcPct val="150000"/>
              </a:lnSpc>
            </a:pPr>
            <a:r>
              <a:rPr lang="ru-RU" sz="1700" i="1" dirty="0" smtClean="0"/>
              <a:t>Несколько событий называют независимыми в </a:t>
            </a:r>
            <a:r>
              <a:rPr lang="ru-RU" sz="1700" i="1" dirty="0" smtClean="0"/>
              <a:t>совокупности</a:t>
            </a:r>
            <a:r>
              <a:rPr lang="ru-RU" sz="1700" dirty="0" smtClean="0"/>
              <a:t> </a:t>
            </a:r>
            <a:r>
              <a:rPr lang="ru-RU" sz="1700" dirty="0" smtClean="0"/>
              <a:t>(или просто </a:t>
            </a:r>
            <a:r>
              <a:rPr lang="ru-RU" sz="1700" i="1" dirty="0" smtClean="0"/>
              <a:t>независимыми</a:t>
            </a:r>
            <a:r>
              <a:rPr lang="ru-RU" sz="1700" dirty="0" smtClean="0"/>
              <a:t>), если независимы </a:t>
            </a:r>
            <a:r>
              <a:rPr lang="ru-RU" sz="1700" dirty="0" smtClean="0"/>
              <a:t>каждые </a:t>
            </a:r>
            <a:r>
              <a:rPr lang="ru-RU" sz="1700" dirty="0" smtClean="0"/>
              <a:t>два из них и независимы каждое событие и все возможные произведения остальных. Например, если </a:t>
            </a:r>
            <a:r>
              <a:rPr lang="ru-RU" sz="1700" dirty="0" smtClean="0"/>
              <a:t>события </a:t>
            </a:r>
            <a:r>
              <a:rPr lang="en-US" sz="1700" i="1" dirty="0" smtClean="0"/>
              <a:t>A</a:t>
            </a:r>
            <a:r>
              <a:rPr lang="ru-RU" sz="1700" i="1" baseline="-25000" dirty="0" smtClean="0"/>
              <a:t>1</a:t>
            </a:r>
            <a:r>
              <a:rPr lang="ru-RU" sz="1700" dirty="0" smtClean="0"/>
              <a:t> А</a:t>
            </a:r>
            <a:r>
              <a:rPr lang="ru-RU" sz="1700" baseline="-25000" dirty="0" smtClean="0"/>
              <a:t>2</a:t>
            </a:r>
            <a:r>
              <a:rPr lang="ru-RU" sz="1700" dirty="0" smtClean="0"/>
              <a:t> </a:t>
            </a:r>
            <a:r>
              <a:rPr lang="ru-RU" sz="1700" i="1" dirty="0" smtClean="0"/>
              <a:t>А</a:t>
            </a:r>
            <a:r>
              <a:rPr lang="ru-RU" sz="1700" i="1" baseline="-25000" dirty="0" smtClean="0"/>
              <a:t>3</a:t>
            </a:r>
            <a:r>
              <a:rPr lang="ru-RU" sz="1700" dirty="0" smtClean="0"/>
              <a:t> независимы в совокупности, то </a:t>
            </a:r>
            <a:r>
              <a:rPr lang="ru-RU" sz="1700" dirty="0" smtClean="0"/>
              <a:t>независимы </a:t>
            </a:r>
            <a:r>
              <a:rPr lang="ru-RU" sz="1700" dirty="0" smtClean="0"/>
              <a:t>события А</a:t>
            </a:r>
            <a:r>
              <a:rPr lang="ru-RU" sz="1700" baseline="-25000" dirty="0" smtClean="0"/>
              <a:t>1</a:t>
            </a:r>
            <a:r>
              <a:rPr lang="ru-RU" sz="1700" dirty="0" smtClean="0"/>
              <a:t> и А</a:t>
            </a:r>
            <a:r>
              <a:rPr lang="ru-RU" sz="1700" baseline="-25000" dirty="0" smtClean="0"/>
              <a:t>2, </a:t>
            </a:r>
            <a:r>
              <a:rPr lang="ru-RU" sz="1700" i="1" dirty="0" smtClean="0"/>
              <a:t> </a:t>
            </a:r>
            <a:r>
              <a:rPr lang="en-US" sz="1700" i="1" dirty="0" smtClean="0"/>
              <a:t>A</a:t>
            </a:r>
            <a:r>
              <a:rPr lang="ru-RU" sz="1700" i="1" baseline="-25000" dirty="0" smtClean="0"/>
              <a:t>1</a:t>
            </a:r>
            <a:r>
              <a:rPr lang="ru-RU" sz="1700" dirty="0" smtClean="0"/>
              <a:t> и </a:t>
            </a:r>
            <a:r>
              <a:rPr lang="ru-RU" sz="1700" i="1" dirty="0" smtClean="0"/>
              <a:t>А</a:t>
            </a:r>
            <a:r>
              <a:rPr lang="ru-RU" sz="1700" i="1" baseline="-25000" dirty="0" smtClean="0"/>
              <a:t>3</a:t>
            </a:r>
            <a:r>
              <a:rPr lang="ru-RU" sz="1700" dirty="0" smtClean="0"/>
              <a:t>, </a:t>
            </a:r>
            <a:r>
              <a:rPr lang="ru-RU" sz="1700" i="1" dirty="0" smtClean="0"/>
              <a:t>А</a:t>
            </a:r>
            <a:r>
              <a:rPr lang="ru-RU" sz="1700" i="1" baseline="-25000" dirty="0" smtClean="0"/>
              <a:t>2</a:t>
            </a:r>
            <a:r>
              <a:rPr lang="ru-RU" sz="1700" dirty="0" smtClean="0"/>
              <a:t> и </a:t>
            </a:r>
            <a:r>
              <a:rPr lang="ru-RU" sz="1700" i="1" dirty="0" smtClean="0"/>
              <a:t>А</a:t>
            </a:r>
            <a:r>
              <a:rPr lang="ru-RU" sz="1700" i="1" baseline="-25000" dirty="0" smtClean="0"/>
              <a:t>3</a:t>
            </a:r>
            <a:r>
              <a:rPr lang="ru-RU" sz="1700" i="1" dirty="0" smtClean="0"/>
              <a:t>; А</a:t>
            </a:r>
            <a:r>
              <a:rPr lang="ru-RU" sz="1700" i="1" baseline="-25000" dirty="0" smtClean="0"/>
              <a:t>1</a:t>
            </a:r>
            <a:r>
              <a:rPr lang="ru-RU" sz="1700" dirty="0" smtClean="0"/>
              <a:t> и А</a:t>
            </a:r>
            <a:r>
              <a:rPr lang="ru-RU" sz="1700" baseline="-25000" dirty="0" smtClean="0"/>
              <a:t>2</a:t>
            </a:r>
            <a:r>
              <a:rPr lang="ru-RU" sz="1700" i="1" dirty="0" smtClean="0"/>
              <a:t>А</a:t>
            </a:r>
            <a:r>
              <a:rPr lang="ru-RU" sz="1700" i="1" baseline="-25000" dirty="0" smtClean="0"/>
              <a:t>3</a:t>
            </a:r>
            <a:r>
              <a:rPr lang="ru-RU" sz="1700" i="1" dirty="0" smtClean="0"/>
              <a:t>, </a:t>
            </a:r>
            <a:r>
              <a:rPr lang="ru-RU" sz="1700" dirty="0" smtClean="0"/>
              <a:t>А</a:t>
            </a:r>
            <a:r>
              <a:rPr lang="ru-RU" sz="1700" baseline="-25000" dirty="0" smtClean="0"/>
              <a:t>2</a:t>
            </a:r>
            <a:r>
              <a:rPr lang="ru-RU" sz="1700" dirty="0" smtClean="0"/>
              <a:t> и </a:t>
            </a:r>
            <a:r>
              <a:rPr lang="en-US" sz="1700" i="1" dirty="0" smtClean="0"/>
              <a:t>A</a:t>
            </a:r>
            <a:r>
              <a:rPr lang="ru-RU" sz="1700" i="1" baseline="-25000" dirty="0" smtClean="0"/>
              <a:t>1</a:t>
            </a:r>
            <a:r>
              <a:rPr lang="ru-RU" sz="1700" i="1" dirty="0" smtClean="0"/>
              <a:t>А</a:t>
            </a:r>
            <a:r>
              <a:rPr lang="ru-RU" sz="1700" i="1" baseline="-25000" dirty="0" smtClean="0"/>
              <a:t>3</a:t>
            </a:r>
            <a:r>
              <a:rPr lang="ru-RU" sz="1700" i="1" dirty="0" smtClean="0"/>
              <a:t>, А</a:t>
            </a:r>
            <a:r>
              <a:rPr lang="ru-RU" sz="1700" i="1" baseline="-25000" dirty="0" smtClean="0"/>
              <a:t>3</a:t>
            </a:r>
            <a:r>
              <a:rPr lang="ru-RU" sz="1700" dirty="0" smtClean="0"/>
              <a:t> и </a:t>
            </a:r>
            <a:r>
              <a:rPr lang="ru-RU" sz="1700" i="1" dirty="0" smtClean="0"/>
              <a:t>А</a:t>
            </a:r>
            <a:r>
              <a:rPr lang="ru-RU" sz="1700" i="1" baseline="-25000" dirty="0" smtClean="0"/>
              <a:t>1</a:t>
            </a:r>
            <a:r>
              <a:rPr lang="ru-RU" sz="1700" i="1" dirty="0" smtClean="0"/>
              <a:t>А</a:t>
            </a:r>
            <a:r>
              <a:rPr lang="ru-RU" sz="1700" i="1" baseline="-25000" dirty="0" smtClean="0"/>
              <a:t>2</a:t>
            </a:r>
            <a:r>
              <a:rPr lang="ru-RU" sz="1700" i="1" dirty="0" smtClean="0"/>
              <a:t>.</a:t>
            </a:r>
            <a:r>
              <a:rPr lang="ru-RU" sz="1700" dirty="0" smtClean="0"/>
              <a:t> Из сказанного следует, что если события независимы в совокупности, то условная </a:t>
            </a:r>
            <a:r>
              <a:rPr lang="ru-RU" sz="1700" dirty="0" smtClean="0"/>
              <a:t>вероятность </a:t>
            </a:r>
            <a:r>
              <a:rPr lang="ru-RU" sz="1700" dirty="0" smtClean="0"/>
              <a:t>появления любого события из них, вычисленная в предположении, что наступили какие-либо другие </a:t>
            </a:r>
            <a:r>
              <a:rPr lang="ru-RU" sz="1700" dirty="0" smtClean="0"/>
              <a:t>события </a:t>
            </a:r>
            <a:r>
              <a:rPr lang="ru-RU" sz="1700" dirty="0" smtClean="0"/>
              <a:t>из числа остальных, равна его безусловной </a:t>
            </a:r>
            <a:r>
              <a:rPr lang="ru-RU" sz="1700" dirty="0" smtClean="0"/>
              <a:t>вероятности</a:t>
            </a:r>
            <a:r>
              <a:rPr lang="ru-RU" sz="1700" dirty="0" smtClean="0"/>
              <a:t>.</a:t>
            </a:r>
          </a:p>
          <a:p>
            <a:pPr indent="534988" algn="just">
              <a:lnSpc>
                <a:spcPct val="150000"/>
              </a:lnSpc>
            </a:pPr>
            <a:r>
              <a:rPr lang="ru-RU" sz="1700" dirty="0" smtClean="0"/>
              <a:t>Подчеркнем, что если несколько событий независимы попарно, то отсюда еще не следует их независимость в совокупности. В этом смысле требование независимости событий в совокупности сильнее требования их </a:t>
            </a:r>
            <a:r>
              <a:rPr lang="ru-RU" sz="1700" dirty="0" err="1" smtClean="0"/>
              <a:t>попарной</a:t>
            </a:r>
            <a:r>
              <a:rPr lang="ru-RU" sz="1700" dirty="0" smtClean="0"/>
              <a:t> независимости</a:t>
            </a:r>
            <a:r>
              <a:rPr lang="ru-RU" sz="1700" dirty="0" smtClean="0"/>
              <a:t>.</a:t>
            </a:r>
            <a:endParaRPr lang="ru-RU" sz="17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878497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>
              <a:lnSpc>
                <a:spcPct val="150000"/>
              </a:lnSpc>
            </a:pPr>
            <a:r>
              <a:rPr lang="ru-RU" sz="1600" dirty="0" smtClean="0"/>
              <a:t>Поясним сказанное на примере. Пусть в урне имеется 4 шара, окрашенные: один — в красный цвет (А), один — в синий цвет (В), один — в черный цвет (С) и один — во все эти три цвета (</a:t>
            </a:r>
            <a:r>
              <a:rPr lang="en-US" sz="1600" i="1" dirty="0" smtClean="0"/>
              <a:t>ABC</a:t>
            </a:r>
            <a:r>
              <a:rPr lang="ru-RU" sz="1600" dirty="0" smtClean="0"/>
              <a:t>). Чему равна вероятность того, что извлеченный из урны шар имеет красный цвет?</a:t>
            </a:r>
          </a:p>
          <a:p>
            <a:pPr indent="452438" algn="just">
              <a:lnSpc>
                <a:spcPct val="150000"/>
              </a:lnSpc>
            </a:pPr>
            <a:r>
              <a:rPr lang="ru-RU" sz="1600" dirty="0" smtClean="0"/>
              <a:t>Так как из четырех шаров два имеют красный цвет, то Р(А) = 2/4 = 1/2. Рассуждая аналогично, найдем </a:t>
            </a:r>
            <a:r>
              <a:rPr lang="ru-RU" sz="1600" i="1" dirty="0" smtClean="0"/>
              <a:t>Р(В) =</a:t>
            </a:r>
            <a:r>
              <a:rPr lang="ru-RU" sz="1600" dirty="0" smtClean="0"/>
              <a:t> 1/2, </a:t>
            </a:r>
            <a:r>
              <a:rPr lang="ru-RU" sz="1600" i="1" dirty="0" smtClean="0"/>
              <a:t>Р(С)</a:t>
            </a:r>
            <a:r>
              <a:rPr lang="ru-RU" sz="1600" dirty="0" smtClean="0"/>
              <a:t> = 1/2. Допустим теперь, что взятый шар имеет синий цвет, т. е. событие </a:t>
            </a:r>
            <a:r>
              <a:rPr lang="ru-RU" sz="1600" i="1" dirty="0" smtClean="0"/>
              <a:t>В</a:t>
            </a:r>
            <a:r>
              <a:rPr lang="ru-RU" sz="1600" dirty="0" smtClean="0"/>
              <a:t> уже произошло. </a:t>
            </a:r>
            <a:r>
              <a:rPr lang="ru-RU" sz="1600" dirty="0" smtClean="0"/>
              <a:t>Изменится </a:t>
            </a:r>
            <a:r>
              <a:rPr lang="ru-RU" sz="1600" dirty="0" smtClean="0"/>
              <a:t>ли вероятность того, что извлеченный шар имеет красный цвет, т. е. изменится ли вероятность события А? Из двух шаров, имеющих синий цвет, один шар имеет и красный цвет, поэтому вероятность события А </a:t>
            </a:r>
            <a:r>
              <a:rPr lang="ru-RU" sz="1600" dirty="0" smtClean="0"/>
              <a:t>по-прежнему </a:t>
            </a:r>
            <a:r>
              <a:rPr lang="ru-RU" sz="1600" dirty="0" smtClean="0"/>
              <a:t>равна 1/2. Другими словами, условная вероятность события А, вычисленная в предположении, что наступило событие В, равна его безусловной вероятности. </a:t>
            </a:r>
            <a:r>
              <a:rPr lang="ru-RU" sz="1600" dirty="0" smtClean="0"/>
              <a:t>Следовательно</a:t>
            </a:r>
            <a:r>
              <a:rPr lang="ru-RU" sz="1600" dirty="0" smtClean="0"/>
              <a:t>, события А и В независимы. Аналогично придем к выводу, что события А и С, В и С независимы. Итак, события А, В и С попарно независимы.</a:t>
            </a:r>
          </a:p>
          <a:p>
            <a:pPr indent="452438" algn="just">
              <a:lnSpc>
                <a:spcPct val="150000"/>
              </a:lnSpc>
            </a:pPr>
            <a:r>
              <a:rPr lang="ru-RU" sz="1600" dirty="0" smtClean="0"/>
              <a:t>Независимы ли эти события в совокупности? </a:t>
            </a:r>
            <a:r>
              <a:rPr lang="ru-RU" sz="1600" dirty="0" smtClean="0"/>
              <a:t>Оказывается</a:t>
            </a:r>
            <a:r>
              <a:rPr lang="ru-RU" sz="1600" dirty="0" smtClean="0"/>
              <a:t>, нет. Действительно, пусть извлеченный шар имеет два цвета, например синий и черный. Чему равна </a:t>
            </a:r>
            <a:r>
              <a:rPr lang="ru-RU" sz="1600" dirty="0" smtClean="0"/>
              <a:t>вероятность </a:t>
            </a:r>
            <a:r>
              <a:rPr lang="ru-RU" sz="1600" dirty="0" smtClean="0"/>
              <a:t>того, что этот шар имеет и красный цвет? Лишь один шар окрашен во все три цвета, поэтому взятый шар имеет и красный цвет. Таким образом, допустив, что события В и С произошли, приходим к выводу, что событие </a:t>
            </a:r>
            <a:r>
              <a:rPr lang="ru-RU" sz="1600" i="1" dirty="0" smtClean="0"/>
              <a:t>А</a:t>
            </a:r>
            <a:r>
              <a:rPr lang="ru-RU" sz="1600" dirty="0" smtClean="0"/>
              <a:t> обязательно наступит.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8712968" cy="702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>
              <a:lnSpc>
                <a:spcPct val="150000"/>
              </a:lnSpc>
            </a:pPr>
            <a:r>
              <a:rPr lang="ru-RU" sz="1700" dirty="0" smtClean="0"/>
              <a:t>Следовательно, </a:t>
            </a:r>
            <a:r>
              <a:rPr lang="ru-RU" sz="1700" dirty="0" smtClean="0"/>
              <a:t>это</a:t>
            </a:r>
            <a:r>
              <a:rPr lang="ru-RU" sz="1700" b="1" dirty="0" smtClean="0"/>
              <a:t> </a:t>
            </a:r>
            <a:r>
              <a:rPr lang="ru-RU" sz="1700" dirty="0" smtClean="0"/>
              <a:t>событие достоверное и вероятность его равна единице. Другими словами, условная вероятность Р</a:t>
            </a:r>
            <a:r>
              <a:rPr lang="ru-RU" sz="1700" baseline="-25000" dirty="0" smtClean="0"/>
              <a:t>ВС</a:t>
            </a:r>
            <a:r>
              <a:rPr lang="ru-RU" sz="1700" dirty="0" smtClean="0"/>
              <a:t> (А)=1 </a:t>
            </a:r>
            <a:r>
              <a:rPr lang="ru-RU" sz="1700" dirty="0" smtClean="0"/>
              <a:t>события </a:t>
            </a:r>
            <a:r>
              <a:rPr lang="ru-RU" sz="1700" i="1" dirty="0" smtClean="0"/>
              <a:t>А</a:t>
            </a:r>
            <a:r>
              <a:rPr lang="ru-RU" sz="1700" dirty="0" smtClean="0"/>
              <a:t> не равна его безусловной вероятности </a:t>
            </a:r>
            <a:r>
              <a:rPr lang="ru-RU" sz="1700" i="1" dirty="0" smtClean="0"/>
              <a:t>Р (А)</a:t>
            </a:r>
            <a:r>
              <a:rPr lang="ru-RU" sz="1700" dirty="0" smtClean="0"/>
              <a:t> =1/2. Итак, попарно независимые события </a:t>
            </a:r>
            <a:r>
              <a:rPr lang="ru-RU" sz="1700" i="1" dirty="0" smtClean="0"/>
              <a:t>А, В, С</a:t>
            </a:r>
            <a:r>
              <a:rPr lang="ru-RU" sz="1700" dirty="0" smtClean="0"/>
              <a:t> не являются независимыми в совокупности.</a:t>
            </a:r>
          </a:p>
          <a:p>
            <a:pPr indent="452438" algn="just">
              <a:lnSpc>
                <a:spcPct val="150000"/>
              </a:lnSpc>
            </a:pPr>
            <a:r>
              <a:rPr lang="ru-RU" sz="1700" dirty="0" smtClean="0"/>
              <a:t>Приведем теперь следствие из теоремы умножения.</a:t>
            </a:r>
          </a:p>
          <a:p>
            <a:pPr indent="452438" algn="just">
              <a:lnSpc>
                <a:spcPct val="150000"/>
              </a:lnSpc>
            </a:pPr>
            <a:r>
              <a:rPr lang="ru-RU" sz="1700" b="1" i="1" dirty="0" smtClean="0"/>
              <a:t>Следствие. </a:t>
            </a:r>
            <a:r>
              <a:rPr lang="ru-RU" sz="1700" i="1" dirty="0" smtClean="0"/>
              <a:t>Вероятность совместного появления нескольких событий, независимых в совокупности, </a:t>
            </a:r>
            <a:r>
              <a:rPr lang="ru-RU" sz="1700" dirty="0" smtClean="0"/>
              <a:t>равна </a:t>
            </a:r>
            <a:r>
              <a:rPr lang="ru-RU" sz="1700" i="1" dirty="0" smtClean="0"/>
              <a:t>произведению вероятностей этих событий:</a:t>
            </a:r>
          </a:p>
          <a:p>
            <a:pPr indent="452438" algn="ctr">
              <a:lnSpc>
                <a:spcPct val="150000"/>
              </a:lnSpc>
            </a:pPr>
            <a:r>
              <a:rPr lang="ru-RU" sz="1700" dirty="0" smtClean="0"/>
              <a:t>Р(А</a:t>
            </a:r>
            <a:r>
              <a:rPr lang="ru-RU" sz="1700" baseline="-25000" dirty="0" smtClean="0"/>
              <a:t>1</a:t>
            </a:r>
            <a:r>
              <a:rPr lang="ru-RU" sz="1700" dirty="0" smtClean="0"/>
              <a:t>А</a:t>
            </a:r>
            <a:r>
              <a:rPr lang="ru-RU" sz="1700" baseline="-25000" dirty="0" smtClean="0"/>
              <a:t>2</a:t>
            </a:r>
            <a:r>
              <a:rPr lang="ru-RU" sz="1700" dirty="0" smtClean="0"/>
              <a:t>,</a:t>
            </a:r>
            <a:r>
              <a:rPr lang="ru-RU" sz="1700" i="1" dirty="0" smtClean="0"/>
              <a:t>.. </a:t>
            </a:r>
            <a:r>
              <a:rPr lang="ru-RU" sz="1700" dirty="0" smtClean="0"/>
              <a:t>А</a:t>
            </a:r>
            <a:r>
              <a:rPr lang="en-US" sz="1700" baseline="-25000" dirty="0" smtClean="0"/>
              <a:t>n</a:t>
            </a:r>
            <a:r>
              <a:rPr lang="ru-RU" sz="1700" dirty="0" smtClean="0"/>
              <a:t>)</a:t>
            </a:r>
            <a:r>
              <a:rPr lang="ru-RU" sz="1700" i="1" dirty="0" smtClean="0"/>
              <a:t> </a:t>
            </a:r>
            <a:r>
              <a:rPr lang="en-US" sz="1700" i="1" dirty="0" smtClean="0"/>
              <a:t>=</a:t>
            </a:r>
            <a:r>
              <a:rPr lang="ru-RU" sz="1700" i="1" dirty="0" smtClean="0"/>
              <a:t> </a:t>
            </a:r>
            <a:r>
              <a:rPr lang="ru-RU" sz="1700" dirty="0" smtClean="0"/>
              <a:t>Р (</a:t>
            </a:r>
            <a:r>
              <a:rPr lang="en-US" sz="1700" dirty="0" smtClean="0"/>
              <a:t>A</a:t>
            </a:r>
            <a:r>
              <a:rPr lang="en-US" sz="1700" baseline="-25000" dirty="0" smtClean="0"/>
              <a:t>1</a:t>
            </a:r>
            <a:r>
              <a:rPr lang="ru-RU" sz="1700" dirty="0" smtClean="0"/>
              <a:t>) Р (</a:t>
            </a:r>
            <a:r>
              <a:rPr lang="en-US" sz="1700" dirty="0" smtClean="0"/>
              <a:t>A</a:t>
            </a:r>
            <a:r>
              <a:rPr lang="en-US" sz="1700" baseline="-25000" dirty="0" smtClean="0"/>
              <a:t>2</a:t>
            </a:r>
            <a:r>
              <a:rPr lang="ru-RU" sz="1700" dirty="0" smtClean="0"/>
              <a:t>)</a:t>
            </a:r>
            <a:r>
              <a:rPr lang="ru-RU" sz="1700" i="1" dirty="0" smtClean="0"/>
              <a:t>... Р</a:t>
            </a:r>
            <a:r>
              <a:rPr lang="en-US" sz="1700" i="1" dirty="0" smtClean="0"/>
              <a:t>(</a:t>
            </a:r>
            <a:r>
              <a:rPr lang="ru-RU" sz="1700" dirty="0" smtClean="0"/>
              <a:t>А</a:t>
            </a:r>
            <a:r>
              <a:rPr lang="en-US" sz="1700" baseline="-25000" dirty="0" smtClean="0"/>
              <a:t>n</a:t>
            </a:r>
            <a:r>
              <a:rPr lang="ru-RU" sz="1700" dirty="0" smtClean="0"/>
              <a:t>).</a:t>
            </a:r>
            <a:endParaRPr lang="ru-RU" sz="1700" i="1" dirty="0" smtClean="0"/>
          </a:p>
          <a:p>
            <a:pPr indent="452438" algn="just">
              <a:lnSpc>
                <a:spcPct val="150000"/>
              </a:lnSpc>
            </a:pPr>
            <a:r>
              <a:rPr lang="ru-RU" sz="1700" b="1" dirty="0" smtClean="0"/>
              <a:t>Доказательство. </a:t>
            </a:r>
            <a:r>
              <a:rPr lang="ru-RU" sz="1700" dirty="0" smtClean="0"/>
              <a:t>Рассмотрим три события; </a:t>
            </a:r>
            <a:r>
              <a:rPr lang="ru-RU" sz="1700" i="1" dirty="0" smtClean="0"/>
              <a:t>А, </a:t>
            </a:r>
            <a:r>
              <a:rPr lang="ru-RU" sz="1700" dirty="0" smtClean="0"/>
              <a:t>В и С. Совмещение событий </a:t>
            </a:r>
            <a:r>
              <a:rPr lang="ru-RU" sz="1700" i="1" dirty="0" smtClean="0"/>
              <a:t>А, В и С</a:t>
            </a:r>
            <a:r>
              <a:rPr lang="ru-RU" sz="1700" dirty="0" smtClean="0"/>
              <a:t> равносильно </a:t>
            </a:r>
            <a:r>
              <a:rPr lang="ru-RU" sz="1700" dirty="0" smtClean="0"/>
              <a:t>совмещению </a:t>
            </a:r>
            <a:r>
              <a:rPr lang="ru-RU" sz="1700" dirty="0" smtClean="0"/>
              <a:t>событий </a:t>
            </a:r>
            <a:r>
              <a:rPr lang="ru-RU" sz="1700" i="1" dirty="0" smtClean="0"/>
              <a:t>АВ</a:t>
            </a:r>
            <a:r>
              <a:rPr lang="ru-RU" sz="1700" dirty="0" smtClean="0"/>
              <a:t> и С, поэтому</a:t>
            </a:r>
          </a:p>
          <a:p>
            <a:pPr indent="452438" algn="ctr">
              <a:lnSpc>
                <a:spcPct val="150000"/>
              </a:lnSpc>
            </a:pPr>
            <a:r>
              <a:rPr lang="ru-RU" sz="1700" dirty="0" smtClean="0"/>
              <a:t>Р(АВС) = Р(АВ*С).</a:t>
            </a:r>
            <a:endParaRPr lang="ru-RU" sz="1700" i="1" dirty="0" smtClean="0"/>
          </a:p>
          <a:p>
            <a:pPr indent="452438" algn="just">
              <a:lnSpc>
                <a:spcPct val="150000"/>
              </a:lnSpc>
            </a:pPr>
            <a:r>
              <a:rPr lang="ru-RU" sz="1700" dirty="0" smtClean="0"/>
              <a:t>Так как события </a:t>
            </a:r>
            <a:r>
              <a:rPr lang="ru-RU" sz="1700" i="1" dirty="0" smtClean="0"/>
              <a:t>А, В и С</a:t>
            </a:r>
            <a:r>
              <a:rPr lang="ru-RU" sz="1700" dirty="0" smtClean="0"/>
              <a:t> независимы в </a:t>
            </a:r>
            <a:r>
              <a:rPr lang="ru-RU" sz="1700" dirty="0" smtClean="0"/>
              <a:t>совокупности</a:t>
            </a:r>
            <a:r>
              <a:rPr lang="ru-RU" sz="1700" dirty="0" smtClean="0"/>
              <a:t>, то независимы, в частности, события </a:t>
            </a:r>
            <a:r>
              <a:rPr lang="ru-RU" sz="1700" i="1" dirty="0" smtClean="0"/>
              <a:t>АВ</a:t>
            </a:r>
            <a:r>
              <a:rPr lang="ru-RU" sz="1700" dirty="0" smtClean="0"/>
              <a:t> и С, а также А и В. По теореме умножения для двух неза­висимых событий имеем:</a:t>
            </a:r>
          </a:p>
          <a:p>
            <a:pPr indent="452438" algn="ctr">
              <a:lnSpc>
                <a:spcPct val="150000"/>
              </a:lnSpc>
            </a:pPr>
            <a:r>
              <a:rPr lang="ru-RU" sz="1700" dirty="0" smtClean="0"/>
              <a:t>Р(АВ*С)= Р(АВ)Р(С)</a:t>
            </a:r>
            <a:r>
              <a:rPr lang="ru-RU" sz="1700" i="1" dirty="0" smtClean="0"/>
              <a:t> и </a:t>
            </a:r>
            <a:r>
              <a:rPr lang="ru-RU" sz="1700" dirty="0" smtClean="0"/>
              <a:t>Р(АВ)= Р(А)Р(В).</a:t>
            </a:r>
            <a:endParaRPr lang="ru-RU" sz="1700" i="1" dirty="0" smtClean="0"/>
          </a:p>
          <a:p>
            <a:pPr indent="452438" algn="just">
              <a:lnSpc>
                <a:spcPct val="150000"/>
              </a:lnSpc>
            </a:pPr>
            <a:r>
              <a:rPr lang="ru-RU" sz="1700" dirty="0" smtClean="0"/>
              <a:t>Итак, окончательно получим</a:t>
            </a:r>
          </a:p>
          <a:p>
            <a:pPr indent="452438" algn="ctr">
              <a:lnSpc>
                <a:spcPct val="150000"/>
              </a:lnSpc>
            </a:pPr>
            <a:r>
              <a:rPr lang="ru-RU" sz="1700" dirty="0" smtClean="0"/>
              <a:t>Р (</a:t>
            </a:r>
            <a:r>
              <a:rPr lang="en-US" sz="1700" dirty="0" smtClean="0"/>
              <a:t>ABC</a:t>
            </a:r>
            <a:r>
              <a:rPr lang="ru-RU" sz="1700" dirty="0" smtClean="0"/>
              <a:t>)</a:t>
            </a:r>
            <a:r>
              <a:rPr lang="ru-RU" sz="1700" i="1" dirty="0" smtClean="0"/>
              <a:t> = Р </a:t>
            </a:r>
            <a:r>
              <a:rPr lang="ru-RU" sz="1700" dirty="0" smtClean="0"/>
              <a:t>(А)</a:t>
            </a:r>
            <a:r>
              <a:rPr lang="ru-RU" sz="1700" i="1" dirty="0" smtClean="0"/>
              <a:t> Р </a:t>
            </a:r>
            <a:r>
              <a:rPr lang="ru-RU" sz="1700" dirty="0" smtClean="0"/>
              <a:t>(В)</a:t>
            </a:r>
            <a:r>
              <a:rPr lang="ru-RU" sz="1700" i="1" dirty="0" smtClean="0"/>
              <a:t> Р (С).</a:t>
            </a:r>
          </a:p>
          <a:p>
            <a:endParaRPr lang="ru-RU" sz="17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08720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произвольного </a:t>
            </a:r>
            <a:r>
              <a:rPr lang="ru-RU" i="1" dirty="0" err="1" smtClean="0"/>
              <a:t>п</a:t>
            </a:r>
            <a:r>
              <a:rPr lang="ru-RU" dirty="0" smtClean="0"/>
              <a:t> доказательство проводится </a:t>
            </a:r>
            <a:r>
              <a:rPr lang="ru-RU" dirty="0" smtClean="0"/>
              <a:t>методом </a:t>
            </a:r>
            <a:r>
              <a:rPr lang="ru-RU" dirty="0" smtClean="0"/>
              <a:t>математической индукции.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3"/>
            <a:ext cx="8640960" cy="1181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23528" y="3097991"/>
            <a:ext cx="85689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/>
            <a:r>
              <a:rPr lang="ru-RU" dirty="0" smtClean="0"/>
              <a:t>Пример 2. </a:t>
            </a:r>
            <a:endParaRPr lang="ru-RU" dirty="0" smtClean="0"/>
          </a:p>
          <a:p>
            <a:pPr indent="449263" algn="just"/>
            <a:r>
              <a:rPr lang="ru-RU" dirty="0" smtClean="0"/>
              <a:t>Найти </a:t>
            </a:r>
            <a:r>
              <a:rPr lang="ru-RU" dirty="0" smtClean="0"/>
              <a:t>вероятность совместного появления герба при одном бросании двух монет.</a:t>
            </a:r>
            <a:endParaRPr lang="ru-RU" b="1" dirty="0" smtClean="0"/>
          </a:p>
          <a:p>
            <a:pPr indent="449263" algn="just"/>
            <a:r>
              <a:rPr lang="ru-RU" dirty="0" smtClean="0"/>
              <a:t>Решение. Вероятность появления герба первой монеты (</a:t>
            </a:r>
            <a:r>
              <a:rPr lang="ru-RU" dirty="0" smtClean="0"/>
              <a:t>событие </a:t>
            </a:r>
            <a:r>
              <a:rPr lang="ru-RU" i="1" dirty="0" smtClean="0"/>
              <a:t>А)</a:t>
            </a:r>
            <a:endParaRPr lang="ru-RU" b="1" dirty="0" smtClean="0"/>
          </a:p>
          <a:p>
            <a:pPr indent="449263" algn="ctr"/>
            <a:r>
              <a:rPr lang="ru-RU" dirty="0" smtClean="0"/>
              <a:t>Р(А) </a:t>
            </a:r>
            <a:r>
              <a:rPr lang="ru-RU" b="1" dirty="0" smtClean="0"/>
              <a:t>=</a:t>
            </a:r>
            <a:r>
              <a:rPr lang="ru-RU" dirty="0" smtClean="0"/>
              <a:t>1/2.</a:t>
            </a:r>
            <a:endParaRPr lang="ru-RU" b="1" dirty="0" smtClean="0"/>
          </a:p>
          <a:p>
            <a:pPr indent="449263" algn="just"/>
            <a:r>
              <a:rPr lang="ru-RU" dirty="0" smtClean="0"/>
              <a:t>Вероятность появления герба второй монеты (событие </a:t>
            </a:r>
            <a:r>
              <a:rPr lang="ru-RU" i="1" dirty="0" smtClean="0"/>
              <a:t>В)</a:t>
            </a:r>
            <a:endParaRPr lang="ru-RU" b="1" dirty="0" smtClean="0"/>
          </a:p>
          <a:p>
            <a:pPr indent="449263" algn="ctr"/>
            <a:r>
              <a:rPr lang="ru-RU" dirty="0" smtClean="0"/>
              <a:t>Р (В) = 1/2.</a:t>
            </a:r>
            <a:endParaRPr lang="ru-RU" b="1" i="1" dirty="0" smtClean="0"/>
          </a:p>
          <a:p>
            <a:pPr indent="449263" algn="just"/>
            <a:r>
              <a:rPr lang="ru-RU" dirty="0" smtClean="0"/>
              <a:t>События </a:t>
            </a:r>
            <a:r>
              <a:rPr lang="ru-RU" i="1" dirty="0" smtClean="0"/>
              <a:t>А</a:t>
            </a:r>
            <a:r>
              <a:rPr lang="ru-RU" dirty="0" smtClean="0"/>
              <a:t> и </a:t>
            </a:r>
            <a:r>
              <a:rPr lang="ru-RU" i="1" dirty="0" smtClean="0"/>
              <a:t>В</a:t>
            </a:r>
            <a:r>
              <a:rPr lang="ru-RU" dirty="0" smtClean="0"/>
              <a:t> независимые, поэтому искомая вероятность по теореме умножения равна</a:t>
            </a:r>
            <a:endParaRPr lang="ru-RU" b="1" dirty="0" smtClean="0"/>
          </a:p>
          <a:p>
            <a:pPr indent="449263" algn="ctr"/>
            <a:r>
              <a:rPr lang="ru-RU" i="1" dirty="0" smtClean="0"/>
              <a:t>Р </a:t>
            </a:r>
            <a:r>
              <a:rPr lang="ru-RU" b="1" i="1" dirty="0" smtClean="0"/>
              <a:t>(</a:t>
            </a:r>
            <a:r>
              <a:rPr lang="ru-RU" i="1" dirty="0" smtClean="0"/>
              <a:t>АВ</a:t>
            </a:r>
            <a:r>
              <a:rPr lang="ru-RU" b="1" i="1" dirty="0" smtClean="0"/>
              <a:t>)=</a:t>
            </a:r>
            <a:r>
              <a:rPr lang="ru-RU" dirty="0" smtClean="0"/>
              <a:t> Р </a:t>
            </a:r>
            <a:r>
              <a:rPr lang="ru-RU" b="1" i="1" dirty="0" smtClean="0"/>
              <a:t>(</a:t>
            </a:r>
            <a:r>
              <a:rPr lang="ru-RU" i="1" dirty="0" smtClean="0"/>
              <a:t>А)</a:t>
            </a:r>
            <a:r>
              <a:rPr lang="ru-RU" dirty="0" smtClean="0"/>
              <a:t> Р (В) </a:t>
            </a:r>
            <a:r>
              <a:rPr lang="ru-RU" b="1" dirty="0" smtClean="0"/>
              <a:t>=</a:t>
            </a:r>
            <a:r>
              <a:rPr lang="ru-RU" dirty="0" smtClean="0"/>
              <a:t>1/2*1/2=1/4.</a:t>
            </a:r>
            <a:endParaRPr lang="ru-RU" b="1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36712"/>
            <a:ext cx="87129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1338" algn="just"/>
            <a:r>
              <a:rPr lang="ru-RU" dirty="0" smtClean="0"/>
              <a:t>Пример 3</a:t>
            </a:r>
            <a:r>
              <a:rPr lang="ru-RU" dirty="0" smtClean="0"/>
              <a:t>.</a:t>
            </a:r>
          </a:p>
          <a:p>
            <a:pPr indent="541338" algn="just"/>
            <a:r>
              <a:rPr lang="ru-RU" dirty="0" smtClean="0"/>
              <a:t>Имеется </a:t>
            </a:r>
            <a:r>
              <a:rPr lang="ru-RU" dirty="0" smtClean="0"/>
              <a:t>3 ящика, содержащий по 10 деталей. В </a:t>
            </a:r>
            <a:r>
              <a:rPr lang="ru-RU" dirty="0" smtClean="0"/>
              <a:t>первом </a:t>
            </a:r>
            <a:r>
              <a:rPr lang="ru-RU" dirty="0" smtClean="0"/>
              <a:t>ящике 8, во втором 7 и в третьем 9 стандартных деталей. Из каждого ящика наудачу вынимают по одной детали. Найти </a:t>
            </a:r>
            <a:r>
              <a:rPr lang="ru-RU" dirty="0" smtClean="0"/>
              <a:t>вероятность того </a:t>
            </a:r>
            <a:r>
              <a:rPr lang="ru-RU" dirty="0" smtClean="0"/>
              <a:t>что все три вынутые детали окажутся стандартными</a:t>
            </a:r>
            <a:r>
              <a:rPr lang="ru-RU" dirty="0" smtClean="0"/>
              <a:t>.</a:t>
            </a:r>
          </a:p>
          <a:p>
            <a:pPr indent="541338"/>
            <a:endParaRPr lang="ru-RU" dirty="0" smtClean="0"/>
          </a:p>
          <a:p>
            <a:pPr indent="541338"/>
            <a:r>
              <a:rPr lang="ru-RU" dirty="0" smtClean="0"/>
              <a:t>Решение</a:t>
            </a:r>
            <a:r>
              <a:rPr lang="ru-RU" dirty="0" smtClean="0"/>
              <a:t>. </a:t>
            </a:r>
            <a:endParaRPr lang="ru-RU" dirty="0" smtClean="0"/>
          </a:p>
          <a:p>
            <a:pPr indent="541338" algn="just"/>
            <a:r>
              <a:rPr lang="ru-RU" dirty="0" smtClean="0"/>
              <a:t>Вероятность </a:t>
            </a:r>
            <a:r>
              <a:rPr lang="ru-RU" dirty="0" smtClean="0"/>
              <a:t>того, что из первого ящика вынута стандартная деталь (событие </a:t>
            </a:r>
            <a:r>
              <a:rPr lang="ru-RU" i="1" dirty="0" smtClean="0"/>
              <a:t>А),</a:t>
            </a:r>
            <a:endParaRPr lang="ru-RU" dirty="0" smtClean="0"/>
          </a:p>
          <a:p>
            <a:pPr algn="ctr"/>
            <a:r>
              <a:rPr lang="ru-RU" i="1" dirty="0" smtClean="0"/>
              <a:t>Р (А)</a:t>
            </a:r>
            <a:r>
              <a:rPr lang="ru-RU" dirty="0" smtClean="0"/>
              <a:t> =8/10 = 0,8.</a:t>
            </a:r>
          </a:p>
          <a:p>
            <a:r>
              <a:rPr lang="ru-RU" dirty="0" smtClean="0"/>
              <a:t>Вероятность того, что из второго ящика вынута стандартная деталь (событие В),</a:t>
            </a:r>
          </a:p>
          <a:p>
            <a:pPr algn="ctr"/>
            <a:r>
              <a:rPr lang="ru-RU" i="1" dirty="0" smtClean="0"/>
              <a:t>Р</a:t>
            </a:r>
            <a:r>
              <a:rPr lang="ru-RU" dirty="0" smtClean="0"/>
              <a:t> (В) = 7/10 = 0,7.</a:t>
            </a:r>
          </a:p>
          <a:p>
            <a:r>
              <a:rPr lang="ru-RU" dirty="0" smtClean="0"/>
              <a:t>Вероятность того, что из третьего ящика вынута стандартная деталь (событие </a:t>
            </a:r>
            <a:r>
              <a:rPr lang="ru-RU" i="1" dirty="0" smtClean="0"/>
              <a:t>С),</a:t>
            </a:r>
            <a:endParaRPr lang="ru-RU" dirty="0" smtClean="0"/>
          </a:p>
          <a:p>
            <a:pPr algn="ctr"/>
            <a:r>
              <a:rPr lang="ru-RU" i="1" dirty="0" smtClean="0"/>
              <a:t>Р</a:t>
            </a:r>
            <a:r>
              <a:rPr lang="ru-RU" dirty="0" smtClean="0"/>
              <a:t> (С) = 9/10 = 0,9.</a:t>
            </a:r>
          </a:p>
          <a:p>
            <a:r>
              <a:rPr lang="ru-RU" dirty="0" smtClean="0"/>
              <a:t>Так как события </a:t>
            </a:r>
            <a:r>
              <a:rPr lang="ru-RU" i="1" dirty="0" smtClean="0"/>
              <a:t>А, В</a:t>
            </a:r>
            <a:r>
              <a:rPr lang="ru-RU" dirty="0" smtClean="0"/>
              <a:t> и </a:t>
            </a:r>
            <a:r>
              <a:rPr lang="ru-RU" i="1" dirty="0" smtClean="0"/>
              <a:t>С</a:t>
            </a:r>
            <a:r>
              <a:rPr lang="ru-RU" dirty="0" smtClean="0"/>
              <a:t> независимые в совокупности, то </a:t>
            </a:r>
            <a:r>
              <a:rPr lang="ru-RU" dirty="0" smtClean="0"/>
              <a:t>искомая </a:t>
            </a:r>
            <a:r>
              <a:rPr lang="ru-RU" dirty="0" smtClean="0"/>
              <a:t>вероятность (по теореме умножения) равна</a:t>
            </a:r>
          </a:p>
          <a:p>
            <a:pPr algn="ctr"/>
            <a:r>
              <a:rPr lang="ru-RU" i="1" dirty="0" smtClean="0"/>
              <a:t>Р (</a:t>
            </a:r>
            <a:r>
              <a:rPr lang="en-US" i="1" dirty="0" smtClean="0"/>
              <a:t>ABC</a:t>
            </a:r>
            <a:r>
              <a:rPr lang="ru-RU" i="1" dirty="0" smtClean="0"/>
              <a:t>) = Р(А)*Р(В)</a:t>
            </a:r>
            <a:r>
              <a:rPr lang="ru-RU" dirty="0" smtClean="0"/>
              <a:t>*</a:t>
            </a:r>
            <a:r>
              <a:rPr lang="ru-RU" i="1" dirty="0" smtClean="0"/>
              <a:t>Р(С)</a:t>
            </a:r>
            <a:r>
              <a:rPr lang="ru-RU" dirty="0" smtClean="0"/>
              <a:t> = 0,8 *0,7* 0,9 = 0,504.</a:t>
            </a:r>
          </a:p>
          <a:p>
            <a:pPr indent="541338" algn="just"/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959" y="116632"/>
            <a:ext cx="8298079" cy="662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663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Вероятность появления хотя бы одного события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052737"/>
            <a:ext cx="8784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dirty="0" smtClean="0"/>
              <a:t>Пусть в результате испытания могут появиться </a:t>
            </a:r>
            <a:r>
              <a:rPr lang="ru-RU" i="1" dirty="0" err="1" smtClean="0"/>
              <a:t>п</a:t>
            </a:r>
            <a:r>
              <a:rPr lang="ru-RU" i="1" dirty="0" smtClean="0"/>
              <a:t> </a:t>
            </a:r>
            <a:r>
              <a:rPr lang="ru-RU" dirty="0" smtClean="0"/>
              <a:t>событий, независимых в совокупности, либо некоторые из них (в частности, только одно или ни одного), причем вероятности появления каждого из событий известны. </a:t>
            </a:r>
            <a:endParaRPr lang="ru-RU" dirty="0" smtClean="0"/>
          </a:p>
          <a:p>
            <a:pPr indent="452438" algn="just"/>
            <a:r>
              <a:rPr lang="ru-RU" dirty="0" smtClean="0"/>
              <a:t>Как </a:t>
            </a:r>
            <a:r>
              <a:rPr lang="ru-RU" dirty="0" smtClean="0"/>
              <a:t>найти вероятность того, что наступит хотя бы одно из этих событий</a:t>
            </a:r>
            <a:r>
              <a:rPr lang="ru-RU" dirty="0" smtClean="0"/>
              <a:t>?</a:t>
            </a:r>
          </a:p>
          <a:p>
            <a:pPr indent="452438" algn="just"/>
            <a:r>
              <a:rPr lang="ru-RU" dirty="0" smtClean="0"/>
              <a:t>Например</a:t>
            </a:r>
            <a:r>
              <a:rPr lang="ru-RU" dirty="0" smtClean="0"/>
              <a:t>, если в результате испытания могут появиться три события, то появление хотя бы одного из этих событий означает наступление либо одного, либо двух, либо трех событий. Ответ на поставленный вопрос дает следующая теорема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3356991"/>
            <a:ext cx="8932203" cy="2088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24744"/>
            <a:ext cx="8946155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871296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/>
            <a:r>
              <a:rPr lang="ru-RU" sz="2400" dirty="0" smtClean="0"/>
              <a:t>Пример 1. </a:t>
            </a:r>
          </a:p>
          <a:p>
            <a:pPr indent="452438"/>
            <a:r>
              <a:rPr lang="ru-RU" sz="2400" dirty="0" smtClean="0"/>
              <a:t>Вероятности попадания в цель при стрельбе из трех орудий таковы: р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 = 0,8; </a:t>
            </a:r>
            <a:r>
              <a:rPr lang="ru-RU" sz="2400" i="1" dirty="0" smtClean="0"/>
              <a:t>p</a:t>
            </a:r>
            <a:r>
              <a:rPr lang="ru-RU" sz="2400" i="1" baseline="-25000" dirty="0" smtClean="0"/>
              <a:t>2</a:t>
            </a:r>
            <a:r>
              <a:rPr lang="ru-RU" sz="2400" i="1" dirty="0" smtClean="0"/>
              <a:t> = 0,7;</a:t>
            </a:r>
            <a:r>
              <a:rPr lang="ru-RU" sz="2400" dirty="0" smtClean="0"/>
              <a:t> р</a:t>
            </a:r>
            <a:r>
              <a:rPr lang="ru-RU" sz="2400" baseline="-25000" dirty="0" smtClean="0"/>
              <a:t>3</a:t>
            </a:r>
            <a:r>
              <a:rPr lang="ru-RU" sz="2400" dirty="0" smtClean="0"/>
              <a:t> = 0,9. Найти вероятность хотя бы одного попадания (событие </a:t>
            </a:r>
            <a:r>
              <a:rPr lang="ru-RU" sz="2400" i="1" dirty="0" smtClean="0"/>
              <a:t>А</a:t>
            </a:r>
            <a:r>
              <a:rPr lang="ru-RU" sz="2400" dirty="0" smtClean="0"/>
              <a:t>) при одном залпе из всех орудий.</a:t>
            </a:r>
          </a:p>
          <a:p>
            <a:pPr indent="452438"/>
            <a:r>
              <a:rPr lang="ru-RU" sz="2400" dirty="0" smtClean="0"/>
              <a:t>Решение. </a:t>
            </a:r>
            <a:endParaRPr lang="ru-RU" sz="2400" dirty="0" smtClean="0"/>
          </a:p>
          <a:p>
            <a:pPr indent="452438"/>
            <a:r>
              <a:rPr lang="ru-RU" sz="2400" dirty="0" smtClean="0"/>
              <a:t>Вероятность </a:t>
            </a:r>
            <a:r>
              <a:rPr lang="ru-RU" sz="2400" dirty="0" smtClean="0"/>
              <a:t>попадания в цель каждым из орудий не зависит от результатов стрельбы из других орудий, поэтому рас­сматриваемые события </a:t>
            </a:r>
            <a:r>
              <a:rPr lang="ru-RU" sz="2400" i="1" dirty="0" smtClean="0"/>
              <a:t>А</a:t>
            </a:r>
            <a:r>
              <a:rPr lang="ru-RU" sz="2400" i="1" baseline="-25000" dirty="0" smtClean="0"/>
              <a:t>1</a:t>
            </a:r>
            <a:r>
              <a:rPr lang="ru-RU" sz="2400" dirty="0" smtClean="0"/>
              <a:t> (попадание первого орудия), А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(попадание второго орудия) и </a:t>
            </a:r>
            <a:r>
              <a:rPr lang="ru-RU" sz="2400" i="1" dirty="0" smtClean="0"/>
              <a:t>А</a:t>
            </a:r>
            <a:r>
              <a:rPr lang="ru-RU" sz="2400" i="1" baseline="-25000" dirty="0" smtClean="0"/>
              <a:t>3</a:t>
            </a:r>
            <a:r>
              <a:rPr lang="ru-RU" sz="2400" dirty="0" smtClean="0"/>
              <a:t> (попадание третьего орудия) независимы в со­вокупности.</a:t>
            </a:r>
          </a:p>
          <a:p>
            <a:pPr indent="452438"/>
            <a:r>
              <a:rPr lang="ru-RU" sz="2400" dirty="0" smtClean="0"/>
              <a:t>Вероятности событий, противоположных событиям </a:t>
            </a:r>
            <a:r>
              <a:rPr lang="ru-RU" sz="2400" i="1" dirty="0" smtClean="0"/>
              <a:t>А</a:t>
            </a:r>
            <a:r>
              <a:rPr lang="ru-RU" sz="2400" i="1" baseline="-25000" dirty="0" smtClean="0"/>
              <a:t>1</a:t>
            </a:r>
            <a:r>
              <a:rPr lang="ru-RU" sz="2400" i="1" dirty="0" smtClean="0"/>
              <a:t>, А</a:t>
            </a:r>
            <a:r>
              <a:rPr lang="ru-RU" sz="2400" i="1" baseline="-25000" dirty="0" smtClean="0"/>
              <a:t>2</a:t>
            </a:r>
            <a:r>
              <a:rPr lang="ru-RU" sz="2400" dirty="0" smtClean="0"/>
              <a:t> и </a:t>
            </a:r>
            <a:r>
              <a:rPr lang="ru-RU" sz="2400" i="1" dirty="0" smtClean="0"/>
              <a:t>А</a:t>
            </a:r>
            <a:r>
              <a:rPr lang="ru-RU" sz="2400" i="1" baseline="-25000" dirty="0" smtClean="0"/>
              <a:t>3</a:t>
            </a:r>
            <a:r>
              <a:rPr lang="ru-RU" sz="2400" i="1" dirty="0" smtClean="0"/>
              <a:t> </a:t>
            </a:r>
            <a:r>
              <a:rPr lang="ru-RU" sz="2400" dirty="0" smtClean="0"/>
              <a:t>(т. е. вероятности промахов), соответственно равны:</a:t>
            </a:r>
          </a:p>
          <a:p>
            <a:pPr indent="452438" algn="ctr"/>
            <a:r>
              <a:rPr lang="en-US" sz="2400" i="1" dirty="0" smtClean="0"/>
              <a:t>q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</a:t>
            </a:r>
            <a:r>
              <a:rPr lang="ru-RU" sz="2400" dirty="0" smtClean="0"/>
              <a:t>= 1 —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</a:t>
            </a:r>
            <a:r>
              <a:rPr lang="ru-RU" sz="2400" dirty="0" smtClean="0"/>
              <a:t>= 1 — 0,8 = 0,2;   </a:t>
            </a:r>
            <a:r>
              <a:rPr lang="en-US" sz="2400" i="1" dirty="0" smtClean="0"/>
              <a:t>q</a:t>
            </a:r>
            <a:r>
              <a:rPr lang="en-US" sz="2400" i="1" baseline="-25000" dirty="0" smtClean="0"/>
              <a:t>2</a:t>
            </a:r>
            <a:r>
              <a:rPr lang="ru-RU" sz="2400" dirty="0" smtClean="0"/>
              <a:t> = 1 —р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= 1— 0,7 = 0,3;</a:t>
            </a:r>
          </a:p>
          <a:p>
            <a:pPr indent="452438" algn="ctr"/>
            <a:r>
              <a:rPr lang="en-US" sz="2400" i="1" dirty="0" smtClean="0"/>
              <a:t>q</a:t>
            </a:r>
            <a:r>
              <a:rPr lang="en-US" sz="2400" i="1" baseline="-25000" dirty="0" smtClean="0"/>
              <a:t>3</a:t>
            </a:r>
            <a:r>
              <a:rPr lang="ru-RU" sz="2400" dirty="0" smtClean="0"/>
              <a:t>= 1 — р</a:t>
            </a:r>
            <a:r>
              <a:rPr lang="ru-RU" sz="2400" baseline="-25000" dirty="0" smtClean="0"/>
              <a:t>3</a:t>
            </a:r>
            <a:r>
              <a:rPr lang="ru-RU" sz="2400" dirty="0" smtClean="0"/>
              <a:t> = 1 —0,9 = 0,1.</a:t>
            </a:r>
          </a:p>
          <a:p>
            <a:pPr indent="452438"/>
            <a:r>
              <a:rPr lang="ru-RU" sz="2400" dirty="0" smtClean="0"/>
              <a:t>Искомая вероятность</a:t>
            </a:r>
          </a:p>
          <a:p>
            <a:pPr indent="452438" algn="ctr"/>
            <a:r>
              <a:rPr lang="en-US" sz="2400" i="1" dirty="0" smtClean="0"/>
              <a:t>Р</a:t>
            </a:r>
            <a:r>
              <a:rPr lang="ru-RU" sz="2400" dirty="0" smtClean="0"/>
              <a:t> (А) = 1 </a:t>
            </a:r>
            <a:r>
              <a:rPr lang="en-US" sz="2400" i="1" dirty="0" smtClean="0"/>
              <a:t>— q</a:t>
            </a:r>
            <a:r>
              <a:rPr lang="en-US" sz="2400" i="1" baseline="-25000" dirty="0" smtClean="0"/>
              <a:t>l</a:t>
            </a:r>
            <a:r>
              <a:rPr lang="en-US" sz="2400" i="1" dirty="0" smtClean="0"/>
              <a:t>q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q</a:t>
            </a:r>
            <a:r>
              <a:rPr lang="en-US" sz="2400" i="1" baseline="-25000" dirty="0" smtClean="0"/>
              <a:t>3</a:t>
            </a:r>
            <a:r>
              <a:rPr lang="en-US" sz="2400" i="1" dirty="0" smtClean="0"/>
              <a:t>=1</a:t>
            </a:r>
            <a:r>
              <a:rPr lang="ru-RU" sz="2400" dirty="0" smtClean="0"/>
              <a:t>—0,2 *0,3 *0,1 =0,994.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76672"/>
            <a:ext cx="8568952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/>
            <a:r>
              <a:rPr lang="ru-RU" sz="2000" dirty="0" smtClean="0"/>
              <a:t>Пример 2. </a:t>
            </a:r>
            <a:endParaRPr lang="ru-RU" sz="2000" dirty="0" smtClean="0"/>
          </a:p>
          <a:p>
            <a:pPr indent="452438" algn="just"/>
            <a:r>
              <a:rPr lang="ru-RU" sz="2000" dirty="0" smtClean="0"/>
              <a:t>В </a:t>
            </a:r>
            <a:r>
              <a:rPr lang="ru-RU" sz="2000" dirty="0" smtClean="0"/>
              <a:t>типографии имеется 4 плоскопечатных машины. Для каждой машины вероятность того, что она работает в данный момент, равна 0,9. Найти вероятность того, что в данный момент работает хотя бы одна машина (событие </a:t>
            </a:r>
            <a:r>
              <a:rPr lang="ru-RU" sz="2000" i="1" dirty="0" smtClean="0"/>
              <a:t>А).</a:t>
            </a:r>
            <a:endParaRPr lang="ru-RU" sz="2000" dirty="0" smtClean="0"/>
          </a:p>
          <a:p>
            <a:pPr indent="452438"/>
            <a:r>
              <a:rPr lang="ru-RU" sz="2000" dirty="0" smtClean="0"/>
              <a:t>Решение</a:t>
            </a:r>
            <a:r>
              <a:rPr lang="ru-RU" sz="2000" dirty="0" smtClean="0"/>
              <a:t>.</a:t>
            </a:r>
          </a:p>
          <a:p>
            <a:pPr indent="452438" algn="just"/>
            <a:r>
              <a:rPr lang="ru-RU" sz="2000" dirty="0" smtClean="0"/>
              <a:t> </a:t>
            </a:r>
            <a:r>
              <a:rPr lang="ru-RU" sz="2000" dirty="0" smtClean="0"/>
              <a:t>События «машина работает» и «машина не </a:t>
            </a:r>
            <a:r>
              <a:rPr lang="ru-RU" sz="2000" dirty="0" smtClean="0"/>
              <a:t>работает</a:t>
            </a:r>
            <a:r>
              <a:rPr lang="ru-RU" sz="2000" dirty="0" smtClean="0"/>
              <a:t>» (в данный момент) — противоположные, поэтому сумма их </a:t>
            </a:r>
            <a:r>
              <a:rPr lang="ru-RU" sz="2000" dirty="0" smtClean="0"/>
              <a:t>вероятностей </a:t>
            </a:r>
            <a:r>
              <a:rPr lang="ru-RU" sz="2000" dirty="0" smtClean="0"/>
              <a:t>равна единице:</a:t>
            </a:r>
          </a:p>
          <a:p>
            <a:pPr indent="452438" algn="ctr"/>
            <a:r>
              <a:rPr lang="en-US" sz="2000" i="1" dirty="0" smtClean="0"/>
              <a:t>p</a:t>
            </a:r>
            <a:r>
              <a:rPr lang="ru-RU" sz="2000" i="1" dirty="0" smtClean="0"/>
              <a:t> + </a:t>
            </a:r>
            <a:r>
              <a:rPr lang="en-US" sz="2000" i="1" dirty="0" smtClean="0"/>
              <a:t>q</a:t>
            </a:r>
            <a:r>
              <a:rPr lang="ru-RU" sz="2000" i="1" dirty="0" smtClean="0"/>
              <a:t>= 1</a:t>
            </a:r>
          </a:p>
          <a:p>
            <a:pPr indent="452438"/>
            <a:r>
              <a:rPr lang="ru-RU" sz="2000" dirty="0" smtClean="0"/>
              <a:t>Отсюда вероятность того, что машина в данный момент не работает, равна</a:t>
            </a:r>
          </a:p>
          <a:p>
            <a:pPr indent="452438" algn="ctr"/>
            <a:r>
              <a:rPr lang="en-US" sz="2000" i="1" dirty="0" smtClean="0"/>
              <a:t>q=1—р = 1— 0,9 = 0,1</a:t>
            </a:r>
            <a:endParaRPr lang="ru-RU" sz="2000" i="1" dirty="0" smtClean="0"/>
          </a:p>
          <a:p>
            <a:pPr indent="452438"/>
            <a:r>
              <a:rPr lang="ru-RU" sz="2000" dirty="0" smtClean="0"/>
              <a:t>Искомая вероятность</a:t>
            </a:r>
          </a:p>
          <a:p>
            <a:pPr indent="452438" algn="ctr"/>
            <a:r>
              <a:rPr lang="ru-RU" sz="2000" i="1" dirty="0" smtClean="0"/>
              <a:t>Р(А)</a:t>
            </a:r>
            <a:r>
              <a:rPr lang="ru-RU" sz="2000" dirty="0" smtClean="0"/>
              <a:t> = 1 — </a:t>
            </a:r>
            <a:r>
              <a:rPr lang="en-US" sz="2000" dirty="0" smtClean="0"/>
              <a:t>q</a:t>
            </a:r>
            <a:r>
              <a:rPr lang="ru-RU" sz="2000" baseline="30000" dirty="0" smtClean="0"/>
              <a:t>4</a:t>
            </a:r>
            <a:r>
              <a:rPr lang="ru-RU" sz="2000" dirty="0" smtClean="0"/>
              <a:t>= 1 —0,1</a:t>
            </a:r>
            <a:r>
              <a:rPr lang="ru-RU" sz="2000" baseline="30000" dirty="0" smtClean="0"/>
              <a:t>4</a:t>
            </a:r>
            <a:r>
              <a:rPr lang="ru-RU" sz="2000" dirty="0" smtClean="0"/>
              <a:t> = 0,9999.</a:t>
            </a:r>
          </a:p>
          <a:p>
            <a:pPr indent="452438" algn="just"/>
            <a:r>
              <a:rPr lang="ru-RU" sz="2000" dirty="0" smtClean="0"/>
              <a:t>Так как полученная вероятность весьма близка к единице, то на основании следствия из принципа практической невозможности </a:t>
            </a:r>
            <a:r>
              <a:rPr lang="ru-RU" sz="2000" dirty="0" smtClean="0"/>
              <a:t>маловероятных </a:t>
            </a:r>
            <a:r>
              <a:rPr lang="ru-RU" sz="2000" dirty="0" smtClean="0"/>
              <a:t>событий мы вправе заключить, что в данный момент работает хотя бы одна из машин.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86409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>
              <a:lnSpc>
                <a:spcPct val="150000"/>
              </a:lnSpc>
            </a:pPr>
            <a:r>
              <a:rPr lang="ru-RU" b="1" dirty="0" smtClean="0"/>
              <a:t>Условная вероятность</a:t>
            </a:r>
          </a:p>
          <a:p>
            <a:pPr indent="449263" algn="just">
              <a:lnSpc>
                <a:spcPct val="150000"/>
              </a:lnSpc>
            </a:pPr>
            <a:r>
              <a:rPr lang="ru-RU" dirty="0" smtClean="0"/>
              <a:t>Во введении случайное событие определено как событие, которое при осуществлении совокупности </a:t>
            </a:r>
            <a:r>
              <a:rPr lang="ru-RU" dirty="0" smtClean="0"/>
              <a:t>условий </a:t>
            </a:r>
            <a:r>
              <a:rPr lang="en-US" dirty="0" smtClean="0"/>
              <a:t>S </a:t>
            </a:r>
            <a:r>
              <a:rPr lang="ru-RU" dirty="0" smtClean="0"/>
              <a:t>может </a:t>
            </a:r>
            <a:r>
              <a:rPr lang="ru-RU" dirty="0" smtClean="0"/>
              <a:t>произойти или не произойти. Если при </a:t>
            </a:r>
            <a:r>
              <a:rPr lang="ru-RU" dirty="0" smtClean="0"/>
              <a:t>вычислении </a:t>
            </a:r>
            <a:r>
              <a:rPr lang="ru-RU" dirty="0" smtClean="0"/>
              <a:t>вероятности события никаких других </a:t>
            </a:r>
            <a:r>
              <a:rPr lang="ru-RU" dirty="0" smtClean="0"/>
              <a:t>ограничений</a:t>
            </a:r>
            <a:r>
              <a:rPr lang="ru-RU" dirty="0" smtClean="0"/>
              <a:t>, кроме условий </a:t>
            </a:r>
            <a:r>
              <a:rPr lang="en-US" dirty="0" smtClean="0"/>
              <a:t>S</a:t>
            </a:r>
            <a:r>
              <a:rPr lang="ru-RU" dirty="0" smtClean="0"/>
              <a:t>, не налагается, то такую </a:t>
            </a:r>
            <a:r>
              <a:rPr lang="ru-RU" dirty="0" smtClean="0"/>
              <a:t>вероятность </a:t>
            </a:r>
            <a:r>
              <a:rPr lang="ru-RU" dirty="0" smtClean="0"/>
              <a:t>называют </a:t>
            </a:r>
            <a:r>
              <a:rPr lang="ru-RU" i="1" dirty="0" smtClean="0"/>
              <a:t>безусловной</a:t>
            </a:r>
            <a:r>
              <a:rPr lang="ru-RU" dirty="0" smtClean="0"/>
              <a:t>; если же налагаются и другие дополнительные условия, то вероятность события называют </a:t>
            </a:r>
            <a:r>
              <a:rPr lang="ru-RU" i="1" dirty="0" smtClean="0"/>
              <a:t>условной.</a:t>
            </a:r>
            <a:r>
              <a:rPr lang="ru-RU" dirty="0" smtClean="0"/>
              <a:t> Например, часто вычисляют вероятность </a:t>
            </a:r>
            <a:r>
              <a:rPr lang="ru-RU" dirty="0" smtClean="0"/>
              <a:t>события </a:t>
            </a:r>
            <a:r>
              <a:rPr lang="ru-RU" i="1" dirty="0" smtClean="0"/>
              <a:t>В</a:t>
            </a:r>
            <a:r>
              <a:rPr lang="ru-RU" dirty="0" smtClean="0"/>
              <a:t> при дополнительном условии, что произошло </a:t>
            </a:r>
            <a:r>
              <a:rPr lang="ru-RU" dirty="0" smtClean="0"/>
              <a:t>событие </a:t>
            </a:r>
            <a:r>
              <a:rPr lang="ru-RU" i="1" dirty="0" smtClean="0"/>
              <a:t>А.</a:t>
            </a:r>
            <a:r>
              <a:rPr lang="ru-RU" dirty="0" smtClean="0"/>
              <a:t> Заметим, что и безусловная вероятность, строго говоря, является условной, поскольку предполагается осуществление условий </a:t>
            </a:r>
            <a:r>
              <a:rPr lang="en-US" dirty="0" smtClean="0"/>
              <a:t>S</a:t>
            </a:r>
            <a:r>
              <a:rPr lang="ru-RU" dirty="0" smtClean="0"/>
              <a:t>.</a:t>
            </a:r>
          </a:p>
          <a:p>
            <a:pPr indent="449263" algn="just">
              <a:lnSpc>
                <a:spcPct val="150000"/>
              </a:lnSpc>
            </a:pPr>
            <a:r>
              <a:rPr lang="ru-RU" i="1" dirty="0" smtClean="0"/>
              <a:t>Условной вероятностью </a:t>
            </a:r>
            <a:r>
              <a:rPr lang="ru-RU" i="1" dirty="0" smtClean="0"/>
              <a:t>Р</a:t>
            </a:r>
            <a:r>
              <a:rPr lang="ru-RU" i="1" baseline="-25000" dirty="0" smtClean="0"/>
              <a:t>А</a:t>
            </a:r>
            <a:r>
              <a:rPr lang="ru-RU" i="1" dirty="0" smtClean="0"/>
              <a:t>(В</a:t>
            </a:r>
            <a:r>
              <a:rPr lang="ru-RU" i="1" dirty="0" smtClean="0"/>
              <a:t>)</a:t>
            </a:r>
            <a:r>
              <a:rPr lang="ru-RU" dirty="0" smtClean="0"/>
              <a:t> называют вероятность события </a:t>
            </a:r>
            <a:r>
              <a:rPr lang="ru-RU" i="1" dirty="0" smtClean="0"/>
              <a:t>В,</a:t>
            </a:r>
            <a:r>
              <a:rPr lang="ru-RU" dirty="0" smtClean="0"/>
              <a:t> вычисленную в предположении, что событие </a:t>
            </a:r>
            <a:r>
              <a:rPr lang="ru-RU" i="1" dirty="0" smtClean="0"/>
              <a:t>А </a:t>
            </a:r>
            <a:r>
              <a:rPr lang="ru-RU" dirty="0" smtClean="0"/>
              <a:t>уже наступило.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92696"/>
            <a:ext cx="8892481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908720"/>
            <a:ext cx="8699543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8856984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Пример. </a:t>
            </a:r>
            <a:r>
              <a:rPr lang="ru-RU" dirty="0" smtClean="0"/>
              <a:t>В урне 3 белых и 3 черных шара. Из урны дважды вынимают по одному шару, не возвращая их обратно. Найти </a:t>
            </a:r>
            <a:r>
              <a:rPr lang="ru-RU" dirty="0" smtClean="0"/>
              <a:t>вероятность </a:t>
            </a:r>
            <a:r>
              <a:rPr lang="ru-RU" dirty="0" smtClean="0"/>
              <a:t>появления белого шара при втором испытании (событие </a:t>
            </a:r>
            <a:r>
              <a:rPr lang="ru-RU" i="1" dirty="0" smtClean="0"/>
              <a:t>В), </a:t>
            </a:r>
            <a:r>
              <a:rPr lang="ru-RU" dirty="0" smtClean="0"/>
              <a:t>если при первом </a:t>
            </a:r>
            <a:r>
              <a:rPr lang="ru-RU" dirty="0" smtClean="0"/>
              <a:t>испытании </a:t>
            </a:r>
            <a:r>
              <a:rPr lang="ru-RU" dirty="0" smtClean="0"/>
              <a:t>был извлечен черный шар (событие </a:t>
            </a:r>
            <a:r>
              <a:rPr lang="ru-RU" i="1" dirty="0" smtClean="0"/>
              <a:t>А</a:t>
            </a:r>
            <a:r>
              <a:rPr lang="ru-RU" i="1" dirty="0" smtClean="0"/>
              <a:t>).</a:t>
            </a:r>
          </a:p>
          <a:p>
            <a:r>
              <a:rPr lang="ru-RU" b="1" dirty="0" smtClean="0"/>
              <a:t>Решение:</a:t>
            </a:r>
          </a:p>
          <a:p>
            <a:r>
              <a:rPr lang="ru-RU" dirty="0" smtClean="0"/>
              <a:t> </a:t>
            </a:r>
            <a:r>
              <a:rPr lang="ru-RU" dirty="0" smtClean="0"/>
              <a:t>После первого испытания в урне осталось 5 </a:t>
            </a:r>
            <a:r>
              <a:rPr lang="ru-RU" dirty="0" smtClean="0"/>
              <a:t>шаров </a:t>
            </a:r>
            <a:r>
              <a:rPr lang="ru-RU" dirty="0" smtClean="0"/>
              <a:t>из них 3 белых. Искомая условная вероятность</a:t>
            </a:r>
          </a:p>
          <a:p>
            <a:pPr algn="ctr"/>
            <a:r>
              <a:rPr lang="ru-RU" i="1" cap="small" dirty="0" smtClean="0"/>
              <a:t>Ра</a:t>
            </a:r>
            <a:r>
              <a:rPr lang="ru-RU" dirty="0" smtClean="0"/>
              <a:t> (В) </a:t>
            </a:r>
            <a:r>
              <a:rPr lang="ru-RU" dirty="0" smtClean="0"/>
              <a:t>= 3/5</a:t>
            </a:r>
            <a:endParaRPr lang="ru-RU" dirty="0" smtClean="0"/>
          </a:p>
          <a:p>
            <a:r>
              <a:rPr lang="ru-RU" dirty="0" smtClean="0"/>
              <a:t>Этот же результат можно получить по </a:t>
            </a:r>
            <a:r>
              <a:rPr lang="ru-RU" dirty="0" smtClean="0"/>
              <a:t>формуле</a:t>
            </a:r>
          </a:p>
          <a:p>
            <a:pPr algn="ctr"/>
            <a:r>
              <a:rPr lang="ru-RU" cap="small" dirty="0" smtClean="0"/>
              <a:t>Р</a:t>
            </a:r>
            <a:r>
              <a:rPr lang="ru-RU" cap="small" baseline="-25000" dirty="0" smtClean="0"/>
              <a:t>а</a:t>
            </a:r>
            <a:r>
              <a:rPr lang="ru-RU" cap="small" dirty="0" smtClean="0"/>
              <a:t> (В) </a:t>
            </a:r>
            <a:r>
              <a:rPr lang="ru-RU" cap="small" dirty="0" smtClean="0"/>
              <a:t>=Р</a:t>
            </a:r>
            <a:r>
              <a:rPr lang="ru-RU" i="1" dirty="0" smtClean="0"/>
              <a:t> </a:t>
            </a:r>
            <a:r>
              <a:rPr lang="ru-RU" i="1" dirty="0" smtClean="0"/>
              <a:t>(</a:t>
            </a:r>
            <a:r>
              <a:rPr lang="en-US" i="1" dirty="0" smtClean="0"/>
              <a:t>AB</a:t>
            </a:r>
            <a:r>
              <a:rPr lang="ru-RU" i="1" dirty="0" smtClean="0"/>
              <a:t>)/</a:t>
            </a:r>
            <a:r>
              <a:rPr lang="en-US" i="1" dirty="0" smtClean="0"/>
              <a:t>P</a:t>
            </a:r>
            <a:r>
              <a:rPr lang="ru-RU" i="1" dirty="0" smtClean="0"/>
              <a:t>(А)         (Р (А) &gt; 0)	(*)</a:t>
            </a:r>
          </a:p>
          <a:p>
            <a:r>
              <a:rPr lang="ru-RU" dirty="0" smtClean="0"/>
              <a:t>Действительно, </a:t>
            </a:r>
            <a:r>
              <a:rPr lang="ru-RU" dirty="0" smtClean="0"/>
              <a:t>вероятность появления белого шара при первом </a:t>
            </a:r>
            <a:r>
              <a:rPr lang="ru-RU" dirty="0" smtClean="0"/>
              <a:t>испытании</a:t>
            </a:r>
            <a:endParaRPr lang="ru-RU" dirty="0" smtClean="0"/>
          </a:p>
          <a:p>
            <a:pPr algn="ctr"/>
            <a:r>
              <a:rPr lang="ru-RU" dirty="0" smtClean="0"/>
              <a:t>Р </a:t>
            </a:r>
            <a:r>
              <a:rPr lang="ru-RU" i="1" dirty="0" smtClean="0"/>
              <a:t>(А)</a:t>
            </a:r>
            <a:r>
              <a:rPr lang="ru-RU" dirty="0" smtClean="0"/>
              <a:t> = 3/6 =1/2.</a:t>
            </a:r>
          </a:p>
          <a:p>
            <a:r>
              <a:rPr lang="ru-RU" dirty="0" smtClean="0"/>
              <a:t>Найдем вероятность </a:t>
            </a:r>
            <a:r>
              <a:rPr lang="ru-RU" i="1" dirty="0" smtClean="0"/>
              <a:t>Р</a:t>
            </a:r>
            <a:r>
              <a:rPr lang="ru-RU" dirty="0" smtClean="0"/>
              <a:t> (</a:t>
            </a:r>
            <a:r>
              <a:rPr lang="ru-RU" i="1" dirty="0" smtClean="0"/>
              <a:t>АВ</a:t>
            </a:r>
            <a:r>
              <a:rPr lang="ru-RU" dirty="0" smtClean="0"/>
              <a:t>) того, что в первом испытании </a:t>
            </a:r>
            <a:r>
              <a:rPr lang="ru-RU" dirty="0" smtClean="0"/>
              <a:t>появится </a:t>
            </a:r>
            <a:r>
              <a:rPr lang="ru-RU" dirty="0" smtClean="0"/>
              <a:t>черный шар, а во втором — белый. Общее число исходов — совместного появления двух шаров, безразлично какого цвета, </a:t>
            </a:r>
            <a:r>
              <a:rPr lang="ru-RU" dirty="0" smtClean="0"/>
              <a:t>равно числу размещений      . </a:t>
            </a:r>
            <a:r>
              <a:rPr lang="ru-RU" dirty="0" smtClean="0"/>
              <a:t>Из этого числа исходов событию </a:t>
            </a:r>
            <a:r>
              <a:rPr lang="ru-RU" i="1" dirty="0" smtClean="0"/>
              <a:t>АВ </a:t>
            </a:r>
            <a:r>
              <a:rPr lang="ru-RU" dirty="0" smtClean="0"/>
              <a:t>благоприятствуют </a:t>
            </a:r>
            <a:r>
              <a:rPr lang="ru-RU" dirty="0" smtClean="0"/>
              <a:t>3</a:t>
            </a:r>
            <a:r>
              <a:rPr lang="en-US" dirty="0" smtClean="0"/>
              <a:t>*</a:t>
            </a:r>
            <a:r>
              <a:rPr lang="ru-RU" dirty="0" smtClean="0"/>
              <a:t>3=9 </a:t>
            </a:r>
            <a:r>
              <a:rPr lang="ru-RU" dirty="0" smtClean="0"/>
              <a:t>исходов. Следовательно</a:t>
            </a:r>
            <a:r>
              <a:rPr lang="ru-RU" dirty="0" smtClean="0"/>
              <a:t>,</a:t>
            </a:r>
          </a:p>
          <a:p>
            <a:pPr algn="ctr"/>
            <a:r>
              <a:rPr lang="ru-RU" dirty="0" smtClean="0"/>
              <a:t>Р(АВ) = </a:t>
            </a:r>
            <a:r>
              <a:rPr lang="ru-RU" dirty="0" smtClean="0"/>
              <a:t>9/30=3/10</a:t>
            </a:r>
          </a:p>
          <a:p>
            <a:r>
              <a:rPr lang="ru-RU" dirty="0" smtClean="0"/>
              <a:t>Искомая условная вероятность</a:t>
            </a:r>
          </a:p>
          <a:p>
            <a:pPr algn="ctr"/>
            <a:r>
              <a:rPr lang="ru-RU" cap="small" dirty="0" smtClean="0"/>
              <a:t>Р</a:t>
            </a:r>
            <a:r>
              <a:rPr lang="ru-RU" cap="small" baseline="-25000" dirty="0" smtClean="0"/>
              <a:t>а</a:t>
            </a:r>
            <a:r>
              <a:rPr lang="ru-RU" cap="small" dirty="0" smtClean="0"/>
              <a:t>(В)=Р(АВ)/Р (А) =</a:t>
            </a:r>
            <a:r>
              <a:rPr lang="ru-RU" i="1" dirty="0" smtClean="0"/>
              <a:t> (3/10)/( 1 /2)=3/5.</a:t>
            </a:r>
          </a:p>
          <a:p>
            <a:r>
              <a:rPr lang="ru-RU" dirty="0" smtClean="0"/>
              <a:t>Как видим</a:t>
            </a:r>
            <a:r>
              <a:rPr lang="ru-RU" b="1" dirty="0" smtClean="0"/>
              <a:t>, </a:t>
            </a:r>
            <a:r>
              <a:rPr lang="ru-RU" dirty="0" smtClean="0"/>
              <a:t>получен прежний результат</a:t>
            </a:r>
            <a:r>
              <a:rPr lang="ru-RU" dirty="0" smtClean="0"/>
              <a:t>.</a:t>
            </a:r>
          </a:p>
          <a:p>
            <a:endParaRPr lang="ru-RU" i="1" dirty="0" smtClean="0"/>
          </a:p>
          <a:p>
            <a:r>
              <a:rPr lang="ru-RU" i="1" dirty="0" smtClean="0"/>
              <a:t>Условная </a:t>
            </a:r>
            <a:r>
              <a:rPr lang="ru-RU" i="1" dirty="0" smtClean="0"/>
              <a:t>вероятность</a:t>
            </a:r>
            <a:r>
              <a:rPr lang="ru-RU" b="1" dirty="0" smtClean="0"/>
              <a:t> </a:t>
            </a:r>
            <a:r>
              <a:rPr lang="ru-RU" dirty="0" smtClean="0"/>
              <a:t>события </a:t>
            </a:r>
            <a:r>
              <a:rPr lang="ru-RU" i="1" dirty="0" smtClean="0"/>
              <a:t>В</a:t>
            </a:r>
            <a:r>
              <a:rPr lang="ru-RU" dirty="0" smtClean="0"/>
              <a:t> при условии, что событие </a:t>
            </a:r>
            <a:r>
              <a:rPr lang="ru-RU" i="1" dirty="0" smtClean="0"/>
              <a:t>А</a:t>
            </a:r>
            <a:r>
              <a:rPr lang="ru-RU" dirty="0" smtClean="0"/>
              <a:t> уже наступило, по определению, равна</a:t>
            </a:r>
          </a:p>
          <a:p>
            <a:pPr algn="ctr"/>
            <a:r>
              <a:rPr lang="ru-RU" dirty="0" smtClean="0"/>
              <a:t>Р</a:t>
            </a:r>
            <a:r>
              <a:rPr lang="ru-RU" baseline="-25000" dirty="0" smtClean="0"/>
              <a:t>А</a:t>
            </a:r>
            <a:r>
              <a:rPr lang="ru-RU" dirty="0" smtClean="0"/>
              <a:t>(В) = Р(АВ)/Р(А)                                         (Р(А)&gt;</a:t>
            </a:r>
            <a:r>
              <a:rPr lang="ru-RU" i="1" dirty="0" smtClean="0"/>
              <a:t> 0).</a:t>
            </a:r>
            <a:endParaRPr lang="ru-RU" b="1" i="1" dirty="0" smtClean="0"/>
          </a:p>
          <a:p>
            <a:endParaRPr lang="ru-RU" dirty="0" smtClean="0"/>
          </a:p>
          <a:p>
            <a:pPr algn="ctr"/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2776" y="3933056"/>
            <a:ext cx="389384" cy="389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51356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Теорема умножения вероятностей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908720"/>
            <a:ext cx="87849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Рассмотрим два события: </a:t>
            </a:r>
            <a:r>
              <a:rPr lang="ru-RU" i="1" dirty="0" smtClean="0"/>
              <a:t>А</a:t>
            </a:r>
            <a:r>
              <a:rPr lang="ru-RU" dirty="0" smtClean="0"/>
              <a:t> и В; пусть </a:t>
            </a:r>
            <a:r>
              <a:rPr lang="ru-RU" dirty="0" smtClean="0"/>
              <a:t>вероятности </a:t>
            </a:r>
            <a:r>
              <a:rPr lang="ru-RU" i="1" dirty="0" smtClean="0"/>
              <a:t>Р(А)</a:t>
            </a:r>
            <a:r>
              <a:rPr lang="ru-RU" dirty="0" smtClean="0"/>
              <a:t> и </a:t>
            </a:r>
            <a:r>
              <a:rPr lang="ru-RU" i="1" cap="small" dirty="0" smtClean="0"/>
              <a:t>Ра (В)</a:t>
            </a:r>
            <a:r>
              <a:rPr lang="ru-RU" dirty="0" smtClean="0"/>
              <a:t> известны. </a:t>
            </a:r>
            <a:endParaRPr lang="ru-RU" dirty="0" smtClean="0"/>
          </a:p>
          <a:p>
            <a:endParaRPr lang="ru-RU" i="1" dirty="0" smtClean="0"/>
          </a:p>
          <a:p>
            <a:pPr indent="449263" algn="just"/>
            <a:r>
              <a:rPr lang="ru-RU" i="1" dirty="0" smtClean="0"/>
              <a:t>Теорема</a:t>
            </a:r>
            <a:r>
              <a:rPr lang="ru-RU" i="1" dirty="0" smtClean="0"/>
              <a:t>. </a:t>
            </a:r>
            <a:r>
              <a:rPr lang="ru-RU" b="1" i="1" dirty="0" smtClean="0"/>
              <a:t>Вероятность совместного появления двух </a:t>
            </a:r>
            <a:r>
              <a:rPr lang="ru-RU" b="1" i="1" dirty="0" smtClean="0"/>
              <a:t>событий </a:t>
            </a:r>
            <a:r>
              <a:rPr lang="ru-RU" b="1" i="1" dirty="0" smtClean="0"/>
              <a:t>равна произведению вероятности одного из них на условную вероятность другого</a:t>
            </a:r>
            <a:r>
              <a:rPr lang="ru-RU" i="1" dirty="0" smtClean="0"/>
              <a:t>, </a:t>
            </a:r>
            <a:r>
              <a:rPr lang="ru-RU" b="1" i="1" dirty="0" smtClean="0"/>
              <a:t>вычисленную в </a:t>
            </a:r>
            <a:r>
              <a:rPr lang="ru-RU" b="1" i="1" dirty="0" smtClean="0"/>
              <a:t>предположении</a:t>
            </a:r>
            <a:r>
              <a:rPr lang="ru-RU" i="1" dirty="0" smtClean="0"/>
              <a:t>, </a:t>
            </a:r>
            <a:r>
              <a:rPr lang="ru-RU" b="1" i="1" dirty="0" smtClean="0"/>
              <a:t>что первое событие уже наступило:</a:t>
            </a:r>
          </a:p>
          <a:p>
            <a:pPr algn="ctr"/>
            <a:r>
              <a:rPr lang="ru-RU" cap="small" dirty="0" smtClean="0"/>
              <a:t>Р(АВ) = Р(А)Р</a:t>
            </a:r>
            <a:r>
              <a:rPr lang="ru-RU" cap="small" baseline="-25000" dirty="0" smtClean="0"/>
              <a:t>а</a:t>
            </a:r>
            <a:r>
              <a:rPr lang="ru-RU" cap="small" dirty="0" smtClean="0"/>
              <a:t>(В</a:t>
            </a:r>
            <a:r>
              <a:rPr lang="ru-RU" cap="small" dirty="0" smtClean="0"/>
              <a:t>)</a:t>
            </a:r>
          </a:p>
          <a:p>
            <a:pPr indent="449263" algn="just"/>
            <a:r>
              <a:rPr lang="ru-RU" b="1" i="1" dirty="0" smtClean="0"/>
              <a:t>Доказательство </a:t>
            </a:r>
          </a:p>
          <a:p>
            <a:pPr algn="just"/>
            <a:r>
              <a:rPr lang="ru-RU" dirty="0" smtClean="0"/>
              <a:t>По </a:t>
            </a:r>
            <a:r>
              <a:rPr lang="ru-RU" dirty="0" smtClean="0"/>
              <a:t>определению условной </a:t>
            </a:r>
            <a:r>
              <a:rPr lang="ru-RU" dirty="0" smtClean="0"/>
              <a:t>вероятности</a:t>
            </a:r>
          </a:p>
          <a:p>
            <a:pPr algn="ctr"/>
            <a:r>
              <a:rPr lang="ru-RU" dirty="0" smtClean="0"/>
              <a:t>Р</a:t>
            </a:r>
            <a:r>
              <a:rPr lang="ru-RU" baseline="-25000" dirty="0" smtClean="0"/>
              <a:t>А</a:t>
            </a:r>
            <a:r>
              <a:rPr lang="ru-RU" dirty="0" smtClean="0"/>
              <a:t>(В)=Р(АВ</a:t>
            </a:r>
            <a:r>
              <a:rPr lang="ru-RU" dirty="0" smtClean="0"/>
              <a:t>)/Р(А</a:t>
            </a:r>
            <a:r>
              <a:rPr lang="ru-RU" dirty="0" smtClean="0"/>
              <a:t>)</a:t>
            </a:r>
          </a:p>
          <a:p>
            <a:r>
              <a:rPr lang="ru-RU" i="1" dirty="0" smtClean="0"/>
              <a:t>Отсюда </a:t>
            </a:r>
            <a:endParaRPr lang="ru-RU" i="1" dirty="0" smtClean="0"/>
          </a:p>
          <a:p>
            <a:pPr algn="ctr"/>
            <a:r>
              <a:rPr lang="ru-RU" dirty="0" smtClean="0"/>
              <a:t>Р </a:t>
            </a:r>
            <a:r>
              <a:rPr lang="ru-RU" dirty="0" smtClean="0"/>
              <a:t>(АВ)</a:t>
            </a:r>
            <a:r>
              <a:rPr lang="ru-RU" i="1" dirty="0" smtClean="0"/>
              <a:t> = </a:t>
            </a:r>
            <a:r>
              <a:rPr lang="ru-RU" dirty="0" smtClean="0"/>
              <a:t>Р</a:t>
            </a:r>
            <a:r>
              <a:rPr lang="ru-RU" i="1" dirty="0" smtClean="0"/>
              <a:t> (А) </a:t>
            </a:r>
            <a:r>
              <a:rPr lang="ru-RU" dirty="0" smtClean="0"/>
              <a:t>Р</a:t>
            </a:r>
            <a:r>
              <a:rPr lang="ru-RU" baseline="-25000" dirty="0" smtClean="0"/>
              <a:t>А</a:t>
            </a:r>
            <a:r>
              <a:rPr lang="ru-RU" dirty="0" smtClean="0"/>
              <a:t>(В)  </a:t>
            </a:r>
            <a:r>
              <a:rPr lang="ru-RU" i="1" dirty="0" smtClean="0"/>
              <a:t>	(*)</a:t>
            </a:r>
            <a:endParaRPr lang="ru-RU" b="1" i="1" dirty="0" smtClean="0"/>
          </a:p>
          <a:p>
            <a:pPr indent="534988"/>
            <a:r>
              <a:rPr lang="ru-RU" b="1" i="1" dirty="0" smtClean="0"/>
              <a:t>Замечание </a:t>
            </a:r>
          </a:p>
          <a:p>
            <a:r>
              <a:rPr lang="ru-RU" dirty="0" smtClean="0"/>
              <a:t>Применив </a:t>
            </a:r>
            <a:r>
              <a:rPr lang="ru-RU" dirty="0" smtClean="0"/>
              <a:t>формулу (*) к событию </a:t>
            </a:r>
            <a:r>
              <a:rPr lang="ru-RU" i="1" dirty="0" smtClean="0"/>
              <a:t>ВА,</a:t>
            </a:r>
            <a:r>
              <a:rPr lang="ru-RU" dirty="0" smtClean="0"/>
              <a:t> получим</a:t>
            </a:r>
          </a:p>
          <a:p>
            <a:pPr algn="ctr"/>
            <a:r>
              <a:rPr lang="ru-RU" i="1" dirty="0" smtClean="0"/>
              <a:t>Р(ВА)=Р(В) Р</a:t>
            </a:r>
            <a:r>
              <a:rPr lang="ru-RU" i="1" baseline="-25000" dirty="0" smtClean="0"/>
              <a:t>В</a:t>
            </a:r>
            <a:r>
              <a:rPr lang="ru-RU" i="1" dirty="0" smtClean="0"/>
              <a:t> (А), </a:t>
            </a:r>
            <a:endParaRPr lang="ru-RU" i="1" dirty="0" smtClean="0"/>
          </a:p>
          <a:p>
            <a:r>
              <a:rPr lang="ru-RU" dirty="0" smtClean="0"/>
              <a:t>или</a:t>
            </a:r>
            <a:r>
              <a:rPr lang="ru-RU" dirty="0" smtClean="0"/>
              <a:t>, поскольку событие </a:t>
            </a:r>
            <a:r>
              <a:rPr lang="ru-RU" i="1" dirty="0" smtClean="0"/>
              <a:t>ВА</a:t>
            </a:r>
            <a:r>
              <a:rPr lang="ru-RU" dirty="0" smtClean="0"/>
              <a:t> не отличается от события </a:t>
            </a:r>
            <a:r>
              <a:rPr lang="ru-RU" i="1" dirty="0" smtClean="0"/>
              <a:t>АВ,</a:t>
            </a:r>
            <a:endParaRPr lang="ru-RU" dirty="0" smtClean="0"/>
          </a:p>
          <a:p>
            <a:pPr algn="ctr"/>
            <a:r>
              <a:rPr lang="ru-RU" i="1" dirty="0" smtClean="0"/>
              <a:t>Р(АВ)=Р(В)Р</a:t>
            </a:r>
            <a:r>
              <a:rPr lang="ru-RU" i="1" baseline="-25000" dirty="0" smtClean="0"/>
              <a:t>В</a:t>
            </a:r>
            <a:r>
              <a:rPr lang="ru-RU" i="1" dirty="0" smtClean="0"/>
              <a:t>(А</a:t>
            </a:r>
            <a:r>
              <a:rPr lang="ru-RU" i="1" dirty="0" smtClean="0"/>
              <a:t>)                </a:t>
            </a:r>
            <a:r>
              <a:rPr lang="ru-RU" i="1" dirty="0" smtClean="0"/>
              <a:t>	(**)</a:t>
            </a:r>
          </a:p>
          <a:p>
            <a:r>
              <a:rPr lang="ru-RU" dirty="0" smtClean="0"/>
              <a:t>Сравнивая формулы (*) и (**)» заключаем о справедливости </a:t>
            </a:r>
            <a:r>
              <a:rPr lang="ru-RU" dirty="0" smtClean="0"/>
              <a:t>равенства</a:t>
            </a:r>
            <a:endParaRPr lang="ru-RU" dirty="0" smtClean="0"/>
          </a:p>
          <a:p>
            <a:pPr algn="ctr"/>
            <a:r>
              <a:rPr lang="ru-RU" i="1" dirty="0" smtClean="0"/>
              <a:t>Р(А) Р</a:t>
            </a:r>
            <a:r>
              <a:rPr lang="ru-RU" i="1" baseline="-25000" dirty="0" smtClean="0"/>
              <a:t>А</a:t>
            </a:r>
            <a:r>
              <a:rPr lang="ru-RU" i="1" dirty="0" smtClean="0"/>
              <a:t>(В)=Р(В)Р</a:t>
            </a:r>
            <a:r>
              <a:rPr lang="ru-RU" i="1" baseline="-25000" dirty="0" smtClean="0"/>
              <a:t>В</a:t>
            </a:r>
            <a:r>
              <a:rPr lang="ru-RU" i="1" dirty="0" smtClean="0"/>
              <a:t> (А)	(***)</a:t>
            </a:r>
          </a:p>
          <a:p>
            <a:pPr algn="ctr"/>
            <a:endParaRPr lang="ru-RU" b="1" i="1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849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>
              <a:lnSpc>
                <a:spcPct val="150000"/>
              </a:lnSpc>
            </a:pPr>
            <a:r>
              <a:rPr lang="ru-RU" b="1" i="1" dirty="0" smtClean="0"/>
              <a:t>Следствие. </a:t>
            </a:r>
            <a:endParaRPr lang="ru-RU" b="1" i="1" dirty="0" smtClean="0"/>
          </a:p>
          <a:p>
            <a:pPr indent="452438" algn="just">
              <a:lnSpc>
                <a:spcPct val="150000"/>
              </a:lnSpc>
            </a:pPr>
            <a:r>
              <a:rPr lang="ru-RU" b="1" i="1" dirty="0" smtClean="0"/>
              <a:t>Вероятность </a:t>
            </a:r>
            <a:r>
              <a:rPr lang="ru-RU" b="1" i="1" dirty="0" smtClean="0"/>
              <a:t>совместного появления нескольких событий равна произведению вероятности одного из них на условные вероятности всех </a:t>
            </a:r>
            <a:r>
              <a:rPr lang="ru-RU" b="1" i="1" dirty="0" smtClean="0"/>
              <a:t>остальных</a:t>
            </a:r>
            <a:r>
              <a:rPr lang="ru-RU" b="1" i="1" baseline="-25000" dirty="0" smtClean="0"/>
              <a:t>, </a:t>
            </a:r>
            <a:r>
              <a:rPr lang="ru-RU" b="1" i="1" dirty="0" smtClean="0"/>
              <a:t>причем </a:t>
            </a:r>
            <a:r>
              <a:rPr lang="ru-RU" b="1" i="1" dirty="0" smtClean="0"/>
              <a:t>вероятность каждого последующего события вычисляется в </a:t>
            </a:r>
            <a:r>
              <a:rPr lang="ru-RU" b="1" i="1" dirty="0" smtClean="0"/>
              <a:t>предположении, что </a:t>
            </a:r>
            <a:r>
              <a:rPr lang="ru-RU" b="1" i="1" dirty="0" smtClean="0"/>
              <a:t>все предыдущие события уже </a:t>
            </a:r>
            <a:r>
              <a:rPr lang="ru-RU" b="1" i="1" dirty="0" smtClean="0"/>
              <a:t>появи</a:t>
            </a:r>
            <a:r>
              <a:rPr lang="ru-RU" b="1" dirty="0" smtClean="0"/>
              <a:t>лись</a:t>
            </a:r>
            <a:r>
              <a:rPr lang="ru-RU" dirty="0" smtClean="0"/>
              <a:t>:</a:t>
            </a:r>
            <a:endParaRPr lang="ru-RU" b="1" i="1" dirty="0" smtClean="0"/>
          </a:p>
          <a:p>
            <a:pPr algn="ctr">
              <a:lnSpc>
                <a:spcPct val="150000"/>
              </a:lnSpc>
            </a:pPr>
            <a:r>
              <a:rPr lang="ru-RU" sz="2000" dirty="0" smtClean="0"/>
              <a:t>Р (А</a:t>
            </a:r>
            <a:r>
              <a:rPr lang="ru-RU" sz="2000" baseline="-25000" dirty="0" smtClean="0"/>
              <a:t>1</a:t>
            </a:r>
            <a:r>
              <a:rPr lang="ru-RU" sz="2000" dirty="0" smtClean="0"/>
              <a:t>А</a:t>
            </a:r>
            <a:r>
              <a:rPr lang="ru-RU" sz="2000" baseline="-25000" dirty="0" smtClean="0"/>
              <a:t>2</a:t>
            </a:r>
            <a:r>
              <a:rPr lang="ru-RU" sz="2000" dirty="0" smtClean="0"/>
              <a:t>А</a:t>
            </a:r>
            <a:r>
              <a:rPr lang="ru-RU" sz="2000" baseline="-25000" dirty="0" smtClean="0"/>
              <a:t>3</a:t>
            </a:r>
            <a:r>
              <a:rPr lang="ru-RU" sz="2000" i="1" dirty="0" smtClean="0"/>
              <a:t>...</a:t>
            </a:r>
            <a:r>
              <a:rPr lang="ru-RU" sz="2000" dirty="0" smtClean="0"/>
              <a:t>А</a:t>
            </a:r>
            <a:r>
              <a:rPr lang="en-US" sz="2000" baseline="-25000" dirty="0" smtClean="0"/>
              <a:t>n</a:t>
            </a:r>
            <a:r>
              <a:rPr lang="ru-RU" sz="2000" dirty="0" smtClean="0"/>
              <a:t>)</a:t>
            </a:r>
            <a:r>
              <a:rPr lang="ru-RU" sz="2000" i="1" dirty="0" smtClean="0"/>
              <a:t> </a:t>
            </a:r>
            <a:r>
              <a:rPr lang="ru-RU" sz="2000" i="1" dirty="0" smtClean="0"/>
              <a:t>= </a:t>
            </a:r>
            <a:r>
              <a:rPr lang="en-US" sz="2000" dirty="0" smtClean="0"/>
              <a:t>P </a:t>
            </a:r>
            <a:r>
              <a:rPr lang="ru-RU" sz="2000" dirty="0" smtClean="0"/>
              <a:t>(А</a:t>
            </a:r>
            <a:r>
              <a:rPr lang="ru-RU" sz="2000" baseline="-25000" dirty="0" smtClean="0"/>
              <a:t>1</a:t>
            </a:r>
            <a:r>
              <a:rPr lang="ru-RU" sz="2000" dirty="0" smtClean="0"/>
              <a:t>) Р</a:t>
            </a:r>
            <a:r>
              <a:rPr lang="ru-RU" sz="2000" baseline="-25000" dirty="0" smtClean="0"/>
              <a:t>А1</a:t>
            </a:r>
            <a:r>
              <a:rPr lang="ru-RU" sz="2000" dirty="0" smtClean="0"/>
              <a:t> (</a:t>
            </a:r>
            <a:r>
              <a:rPr lang="en-US" sz="2000" dirty="0" smtClean="0"/>
              <a:t>A</a:t>
            </a:r>
            <a:r>
              <a:rPr lang="ru-RU" sz="2000" baseline="-25000" dirty="0" smtClean="0"/>
              <a:t>2</a:t>
            </a:r>
            <a:r>
              <a:rPr lang="ru-RU" sz="2000" dirty="0" smtClean="0"/>
              <a:t>) </a:t>
            </a:r>
            <a:r>
              <a:rPr lang="en-US" sz="2000" cap="small" dirty="0" smtClean="0"/>
              <a:t>P</a:t>
            </a:r>
            <a:r>
              <a:rPr lang="en-US" sz="2000" cap="small" baseline="-25000" dirty="0" smtClean="0"/>
              <a:t>A1</a:t>
            </a:r>
            <a:r>
              <a:rPr lang="en-US" sz="2000" cap="small" dirty="0" smtClean="0"/>
              <a:t>a</a:t>
            </a:r>
            <a:r>
              <a:rPr lang="en-US" sz="2000" cap="small" baseline="-25000" dirty="0" smtClean="0"/>
              <a:t>2</a:t>
            </a:r>
            <a:r>
              <a:rPr lang="en-US" sz="2000" i="1" dirty="0" smtClean="0"/>
              <a:t> </a:t>
            </a:r>
            <a:r>
              <a:rPr lang="ru-RU" sz="2000" i="1" dirty="0" smtClean="0"/>
              <a:t>(А</a:t>
            </a:r>
            <a:r>
              <a:rPr lang="ru-RU" sz="2000" i="1" baseline="-25000" dirty="0" smtClean="0"/>
              <a:t>3</a:t>
            </a:r>
            <a:r>
              <a:rPr lang="ru-RU" sz="2000" i="1" dirty="0" smtClean="0"/>
              <a:t>)...Р</a:t>
            </a:r>
            <a:r>
              <a:rPr lang="ru-RU" sz="2000" i="1" baseline="-25000" dirty="0" smtClean="0"/>
              <a:t>А1А2</a:t>
            </a:r>
            <a:r>
              <a:rPr lang="ru-RU" sz="2000" i="1" dirty="0" smtClean="0"/>
              <a:t>…</a:t>
            </a:r>
            <a:r>
              <a:rPr lang="ru-RU" sz="2000" i="1" baseline="-25000" dirty="0" smtClean="0"/>
              <a:t>А</a:t>
            </a:r>
            <a:r>
              <a:rPr lang="en-US" sz="2000" i="1" baseline="-25000" dirty="0" smtClean="0"/>
              <a:t>n</a:t>
            </a:r>
            <a:r>
              <a:rPr lang="ru-RU" sz="2000" i="1" baseline="-25000" dirty="0" smtClean="0"/>
              <a:t>-1</a:t>
            </a:r>
            <a:r>
              <a:rPr lang="ru-RU" sz="2000" i="1" dirty="0" smtClean="0"/>
              <a:t>(А</a:t>
            </a:r>
            <a:r>
              <a:rPr lang="en-US" sz="2000" i="1" baseline="-25000" dirty="0" smtClean="0"/>
              <a:t>n</a:t>
            </a:r>
            <a:r>
              <a:rPr lang="ru-RU" sz="2000" i="1" dirty="0" smtClean="0"/>
              <a:t>)</a:t>
            </a:r>
            <a:endParaRPr lang="ru-RU" sz="2000" dirty="0" smtClean="0"/>
          </a:p>
          <a:p>
            <a:pPr indent="452438" algn="just">
              <a:lnSpc>
                <a:spcPct val="150000"/>
              </a:lnSpc>
            </a:pPr>
            <a:r>
              <a:rPr lang="ru-RU" dirty="0" smtClean="0"/>
              <a:t>где </a:t>
            </a:r>
            <a:r>
              <a:rPr lang="en-US" i="1" cap="small" dirty="0" smtClean="0"/>
              <a:t>P</a:t>
            </a:r>
            <a:r>
              <a:rPr lang="en-US" cap="small" baseline="-25000" dirty="0" smtClean="0"/>
              <a:t>A1</a:t>
            </a:r>
            <a:r>
              <a:rPr lang="en-US" cap="small" dirty="0" smtClean="0"/>
              <a:t>a</a:t>
            </a:r>
            <a:r>
              <a:rPr lang="en-US" cap="small" baseline="-25000" dirty="0" smtClean="0"/>
              <a:t>2</a:t>
            </a:r>
            <a:r>
              <a:rPr lang="en-US" i="1" dirty="0" smtClean="0"/>
              <a:t> </a:t>
            </a:r>
            <a:r>
              <a:rPr lang="ru-RU" i="1" dirty="0" smtClean="0"/>
              <a:t>(А</a:t>
            </a:r>
            <a:r>
              <a:rPr lang="ru-RU" i="1" baseline="-25000" dirty="0" smtClean="0"/>
              <a:t>3</a:t>
            </a:r>
            <a:r>
              <a:rPr lang="ru-RU" i="1" dirty="0" smtClean="0"/>
              <a:t>)...Р</a:t>
            </a:r>
            <a:r>
              <a:rPr lang="ru-RU" i="1" baseline="-25000" dirty="0" smtClean="0"/>
              <a:t>А1А2</a:t>
            </a:r>
            <a:r>
              <a:rPr lang="ru-RU" i="1" dirty="0" smtClean="0"/>
              <a:t>…</a:t>
            </a:r>
            <a:r>
              <a:rPr lang="ru-RU" i="1" baseline="-25000" dirty="0" smtClean="0"/>
              <a:t>А</a:t>
            </a:r>
            <a:r>
              <a:rPr lang="en-US" i="1" baseline="-25000" dirty="0" smtClean="0"/>
              <a:t>n</a:t>
            </a:r>
            <a:r>
              <a:rPr lang="ru-RU" i="1" baseline="-25000" dirty="0" smtClean="0"/>
              <a:t>-1</a:t>
            </a:r>
            <a:r>
              <a:rPr lang="ru-RU" i="1" dirty="0" smtClean="0"/>
              <a:t>(А</a:t>
            </a:r>
            <a:r>
              <a:rPr lang="en-US" i="1" baseline="-25000" dirty="0" smtClean="0"/>
              <a:t>n</a:t>
            </a:r>
            <a:r>
              <a:rPr lang="ru-RU" i="1" dirty="0" smtClean="0"/>
              <a:t>)</a:t>
            </a:r>
            <a:r>
              <a:rPr lang="ru-RU" dirty="0" smtClean="0"/>
              <a:t>— вероятность события </a:t>
            </a:r>
            <a:r>
              <a:rPr lang="ru-RU" i="1" dirty="0" smtClean="0"/>
              <a:t>А</a:t>
            </a:r>
            <a:r>
              <a:rPr lang="en-US" i="1" baseline="-25000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вычисленная </a:t>
            </a:r>
            <a:r>
              <a:rPr lang="ru-RU" dirty="0" smtClean="0"/>
              <a:t>в предположении, что события </a:t>
            </a:r>
            <a:r>
              <a:rPr lang="en-US" i="1" dirty="0" smtClean="0"/>
              <a:t>A</a:t>
            </a:r>
            <a:r>
              <a:rPr lang="ru-RU" i="1" baseline="-25000" dirty="0" smtClean="0"/>
              <a:t>1</a:t>
            </a:r>
            <a:r>
              <a:rPr lang="ru-RU" i="1" dirty="0" smtClean="0"/>
              <a:t> </a:t>
            </a:r>
            <a:r>
              <a:rPr lang="en-US" i="1" dirty="0" smtClean="0"/>
              <a:t>A</a:t>
            </a:r>
            <a:r>
              <a:rPr lang="ru-RU" i="1" baseline="-25000" dirty="0" smtClean="0"/>
              <a:t>2</a:t>
            </a:r>
            <a:r>
              <a:rPr lang="ru-RU" dirty="0" smtClean="0"/>
              <a:t>…</a:t>
            </a:r>
            <a:r>
              <a:rPr lang="ru-RU" i="1" dirty="0" smtClean="0"/>
              <a:t>А</a:t>
            </a:r>
            <a:r>
              <a:rPr lang="ru-RU" i="1" baseline="-25000" dirty="0" smtClean="0"/>
              <a:t>п-1</a:t>
            </a:r>
            <a:r>
              <a:rPr lang="ru-RU" dirty="0" smtClean="0"/>
              <a:t> </a:t>
            </a:r>
            <a:r>
              <a:rPr lang="ru-RU" dirty="0" smtClean="0"/>
              <a:t>наступили</a:t>
            </a:r>
            <a:r>
              <a:rPr lang="ru-RU" dirty="0" smtClean="0"/>
              <a:t>. В частности, для трех событий</a:t>
            </a:r>
          </a:p>
          <a:p>
            <a:pPr algn="ctr">
              <a:lnSpc>
                <a:spcPct val="150000"/>
              </a:lnSpc>
            </a:pPr>
            <a:r>
              <a:rPr lang="ru-RU" dirty="0" smtClean="0"/>
              <a:t>Р(АВС) = </a:t>
            </a:r>
            <a:r>
              <a:rPr lang="en-US" dirty="0" smtClean="0"/>
              <a:t>Р(А)Р</a:t>
            </a:r>
            <a:r>
              <a:rPr lang="en-US" baseline="-25000" dirty="0" smtClean="0"/>
              <a:t>А</a:t>
            </a:r>
            <a:r>
              <a:rPr lang="ru-RU" i="1" dirty="0" smtClean="0"/>
              <a:t> (</a:t>
            </a:r>
            <a:r>
              <a:rPr lang="en-US" dirty="0" smtClean="0"/>
              <a:t>В)Р</a:t>
            </a:r>
            <a:r>
              <a:rPr lang="en-US" baseline="-25000" dirty="0" smtClean="0"/>
              <a:t>АВ</a:t>
            </a:r>
            <a:r>
              <a:rPr lang="en-US" dirty="0" smtClean="0"/>
              <a:t>(С</a:t>
            </a:r>
            <a:r>
              <a:rPr lang="ru-RU" i="1" dirty="0" smtClean="0"/>
              <a:t>)</a:t>
            </a:r>
            <a:endParaRPr lang="ru-RU" dirty="0" smtClean="0"/>
          </a:p>
          <a:p>
            <a:pPr indent="452438">
              <a:lnSpc>
                <a:spcPct val="150000"/>
              </a:lnSpc>
            </a:pPr>
            <a:r>
              <a:rPr lang="ru-RU" dirty="0" smtClean="0"/>
              <a:t>Заметим, что порядок, в котором расположены </a:t>
            </a:r>
            <a:r>
              <a:rPr lang="ru-RU" dirty="0" smtClean="0"/>
              <a:t>события</a:t>
            </a:r>
            <a:r>
              <a:rPr lang="ru-RU" dirty="0" smtClean="0"/>
              <a:t>, может быть выбран любым, т. е. безразлично какое</a:t>
            </a:r>
            <a:r>
              <a:rPr lang="ru-RU" b="1" dirty="0" smtClean="0"/>
              <a:t> </a:t>
            </a:r>
            <a:r>
              <a:rPr lang="ru-RU" dirty="0" smtClean="0"/>
              <a:t>событие считать первым, вторым и</a:t>
            </a:r>
            <a:r>
              <a:rPr lang="ru-RU" b="1" dirty="0" smtClean="0"/>
              <a:t> </a:t>
            </a:r>
            <a:r>
              <a:rPr lang="ru-RU" dirty="0" smtClean="0"/>
              <a:t>т. д.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60648"/>
            <a:ext cx="8856984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 smtClean="0"/>
              <a:t>Пример </a:t>
            </a:r>
            <a:r>
              <a:rPr lang="ru-RU" dirty="0" smtClean="0"/>
              <a:t>1. 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У </a:t>
            </a:r>
            <a:r>
              <a:rPr lang="ru-RU" dirty="0" smtClean="0"/>
              <a:t>сборщика имеется 3 конусных и 7 эллиптических валиков. Сборщик взял один валик, а затем второй. Найти </a:t>
            </a:r>
            <a:r>
              <a:rPr lang="ru-RU" dirty="0" smtClean="0"/>
              <a:t>вероятность </a:t>
            </a:r>
            <a:r>
              <a:rPr lang="ru-RU" dirty="0" smtClean="0"/>
              <a:t>того, что первый из взятых валиков—конусный, а второй — эллиптический.</a:t>
            </a:r>
          </a:p>
          <a:p>
            <a:pPr>
              <a:lnSpc>
                <a:spcPct val="150000"/>
              </a:lnSpc>
            </a:pPr>
            <a:r>
              <a:rPr lang="ru-RU" b="1" dirty="0" smtClean="0"/>
              <a:t>Решение. </a:t>
            </a:r>
            <a:endParaRPr lang="ru-RU" b="1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Вероятность </a:t>
            </a:r>
            <a:r>
              <a:rPr lang="ru-RU" dirty="0" smtClean="0"/>
              <a:t>того, что первый валик окажется </a:t>
            </a:r>
            <a:r>
              <a:rPr lang="ru-RU" dirty="0" smtClean="0"/>
              <a:t>конусным </a:t>
            </a:r>
            <a:r>
              <a:rPr lang="ru-RU" dirty="0" smtClean="0"/>
              <a:t>(событие </a:t>
            </a:r>
            <a:r>
              <a:rPr lang="ru-RU" i="1" dirty="0" smtClean="0"/>
              <a:t>А),</a:t>
            </a:r>
            <a:endParaRPr lang="ru-RU" dirty="0" smtClean="0"/>
          </a:p>
          <a:p>
            <a:pPr algn="ctr">
              <a:lnSpc>
                <a:spcPct val="150000"/>
              </a:lnSpc>
            </a:pPr>
            <a:r>
              <a:rPr lang="ru-RU" i="1" dirty="0" smtClean="0"/>
              <a:t>Р</a:t>
            </a:r>
            <a:r>
              <a:rPr lang="ru-RU" dirty="0" smtClean="0"/>
              <a:t> (А) = 3/10.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Вероятность того, что второй валик окажется эллиптическим (событие </a:t>
            </a:r>
            <a:r>
              <a:rPr lang="ru-RU" i="1" dirty="0" smtClean="0"/>
              <a:t>В),</a:t>
            </a:r>
            <a:r>
              <a:rPr lang="ru-RU" dirty="0" smtClean="0"/>
              <a:t> вычисленная в предположении, что первый валик — конусный, т. е. условная вероятность</a:t>
            </a:r>
          </a:p>
          <a:p>
            <a:pPr algn="ctr">
              <a:lnSpc>
                <a:spcPct val="150000"/>
              </a:lnSpc>
            </a:pPr>
            <a:r>
              <a:rPr lang="ru-RU" i="1" dirty="0" smtClean="0"/>
              <a:t>Р</a:t>
            </a:r>
            <a:r>
              <a:rPr lang="ru-RU" i="1" baseline="-25000" dirty="0" smtClean="0"/>
              <a:t>А</a:t>
            </a:r>
            <a:r>
              <a:rPr lang="ru-RU" i="1" dirty="0" smtClean="0"/>
              <a:t> (В) = 7/9.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По теореме умножения, искомая вероятность</a:t>
            </a:r>
          </a:p>
          <a:p>
            <a:pPr algn="ctr">
              <a:lnSpc>
                <a:spcPct val="150000"/>
              </a:lnSpc>
            </a:pPr>
            <a:r>
              <a:rPr lang="ru-RU" dirty="0" smtClean="0"/>
              <a:t>Р </a:t>
            </a:r>
            <a:r>
              <a:rPr lang="ru-RU" i="1" dirty="0" smtClean="0"/>
              <a:t>(АВ)</a:t>
            </a:r>
            <a:r>
              <a:rPr lang="ru-RU" dirty="0" smtClean="0"/>
              <a:t> = Р </a:t>
            </a:r>
            <a:r>
              <a:rPr lang="ru-RU" i="1" dirty="0" smtClean="0"/>
              <a:t>(А) Р</a:t>
            </a:r>
            <a:r>
              <a:rPr lang="ru-RU" i="1" baseline="-25000" dirty="0" smtClean="0"/>
              <a:t>А</a:t>
            </a:r>
            <a:r>
              <a:rPr lang="ru-RU" i="1" dirty="0" smtClean="0"/>
              <a:t> (В)</a:t>
            </a:r>
            <a:r>
              <a:rPr lang="ru-RU" dirty="0" smtClean="0"/>
              <a:t> = (3/10) • (7/9) = 7/30.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Заметим, что, сохранив обозначения, легко найдем: </a:t>
            </a:r>
            <a:r>
              <a:rPr lang="ru-RU" i="1" dirty="0" smtClean="0"/>
              <a:t>Р(В)</a:t>
            </a:r>
            <a:r>
              <a:rPr lang="ru-RU" dirty="0" smtClean="0"/>
              <a:t>=7/10, </a:t>
            </a:r>
            <a:r>
              <a:rPr lang="ru-RU" i="1" dirty="0" smtClean="0"/>
              <a:t>Р</a:t>
            </a:r>
            <a:r>
              <a:rPr lang="ru-RU" i="1" baseline="-25000" dirty="0" smtClean="0"/>
              <a:t>В</a:t>
            </a:r>
            <a:r>
              <a:rPr lang="ru-RU" i="1" dirty="0" smtClean="0"/>
              <a:t>(А) = 3/9, Р(В)Р</a:t>
            </a:r>
            <a:r>
              <a:rPr lang="ru-RU" i="1" baseline="-25000" dirty="0" smtClean="0"/>
              <a:t>В</a:t>
            </a:r>
            <a:r>
              <a:rPr lang="ru-RU" dirty="0" smtClean="0"/>
              <a:t> (А) = 7/30, что наглядно иллюстрирует справедливость равенства (***).</a:t>
            </a:r>
          </a:p>
          <a:p>
            <a:r>
              <a:rPr lang="ru-RU" dirty="0" smtClean="0"/>
              <a:t> 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-27384"/>
            <a:ext cx="8856984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 2. </a:t>
            </a:r>
            <a:endParaRPr lang="ru-RU" b="1" dirty="0" smtClean="0"/>
          </a:p>
          <a:p>
            <a:pPr indent="534988" algn="just">
              <a:lnSpc>
                <a:spcPct val="150000"/>
              </a:lnSpc>
            </a:pPr>
            <a:r>
              <a:rPr lang="ru-RU" dirty="0" smtClean="0"/>
              <a:t>В </a:t>
            </a:r>
            <a:r>
              <a:rPr lang="ru-RU" dirty="0" smtClean="0"/>
              <a:t>урне 5 белых, 4 черных и 3 синих шара. Каждое испытание состоит в том, что наудачу извлекают один шар, не </a:t>
            </a:r>
            <a:r>
              <a:rPr lang="ru-RU" dirty="0" smtClean="0"/>
              <a:t>возвращая </a:t>
            </a:r>
            <a:r>
              <a:rPr lang="ru-RU" dirty="0" smtClean="0"/>
              <a:t>его обратно. Найти вероятность того, что </a:t>
            </a:r>
            <a:r>
              <a:rPr lang="ru-RU" dirty="0" smtClean="0"/>
              <a:t>при </a:t>
            </a:r>
            <a:r>
              <a:rPr lang="ru-RU" dirty="0" smtClean="0"/>
              <a:t>первом </a:t>
            </a:r>
            <a:r>
              <a:rPr lang="ru-RU" dirty="0" smtClean="0"/>
              <a:t>испытании </a:t>
            </a:r>
            <a:r>
              <a:rPr lang="ru-RU" dirty="0" smtClean="0"/>
              <a:t>появится белый шар (событие </a:t>
            </a:r>
            <a:r>
              <a:rPr lang="ru-RU" i="1" dirty="0" smtClean="0"/>
              <a:t>А),</a:t>
            </a:r>
            <a:r>
              <a:rPr lang="ru-RU" dirty="0" smtClean="0"/>
              <a:t> при втором — черный (</a:t>
            </a:r>
            <a:r>
              <a:rPr lang="ru-RU" dirty="0" smtClean="0"/>
              <a:t>событие </a:t>
            </a:r>
            <a:r>
              <a:rPr lang="ru-RU" i="1" dirty="0" smtClean="0"/>
              <a:t>В)</a:t>
            </a:r>
            <a:r>
              <a:rPr lang="ru-RU" dirty="0" smtClean="0"/>
              <a:t> и при третьем — синий (событие С).</a:t>
            </a:r>
          </a:p>
          <a:p>
            <a:pPr indent="534988" algn="just">
              <a:lnSpc>
                <a:spcPct val="150000"/>
              </a:lnSpc>
            </a:pPr>
            <a:r>
              <a:rPr lang="ru-RU" b="1" dirty="0" smtClean="0"/>
              <a:t>Решение. </a:t>
            </a:r>
            <a:endParaRPr lang="ru-RU" b="1" dirty="0" smtClean="0"/>
          </a:p>
          <a:p>
            <a:pPr indent="534988" algn="just">
              <a:lnSpc>
                <a:spcPct val="150000"/>
              </a:lnSpc>
            </a:pPr>
            <a:r>
              <a:rPr lang="ru-RU" dirty="0" smtClean="0"/>
              <a:t>Вероятность </a:t>
            </a:r>
            <a:r>
              <a:rPr lang="ru-RU" dirty="0" smtClean="0"/>
              <a:t>появления белого шара в первом испытании</a:t>
            </a:r>
          </a:p>
          <a:p>
            <a:pPr indent="534988" algn="ctr">
              <a:lnSpc>
                <a:spcPct val="150000"/>
              </a:lnSpc>
            </a:pPr>
            <a:r>
              <a:rPr lang="ru-RU" dirty="0" smtClean="0"/>
              <a:t>Р</a:t>
            </a:r>
            <a:r>
              <a:rPr lang="ru-RU" i="1" dirty="0" smtClean="0"/>
              <a:t>(А)</a:t>
            </a:r>
            <a:r>
              <a:rPr lang="ru-RU" dirty="0" smtClean="0"/>
              <a:t> =5/12.</a:t>
            </a:r>
          </a:p>
          <a:p>
            <a:pPr indent="534988" algn="just">
              <a:lnSpc>
                <a:spcPct val="150000"/>
              </a:lnSpc>
            </a:pPr>
            <a:r>
              <a:rPr lang="ru-RU" dirty="0" smtClean="0"/>
              <a:t>Вероятность появления черного шара во втором испытании, вычисленная в предположении, что в первом испытании появился белый шар, т. е. условная </a:t>
            </a:r>
            <a:r>
              <a:rPr lang="ru-RU" dirty="0" smtClean="0"/>
              <a:t>вероятность                                             </a:t>
            </a:r>
            <a:r>
              <a:rPr lang="ru-RU" i="1" dirty="0" smtClean="0"/>
              <a:t>Р</a:t>
            </a:r>
            <a:r>
              <a:rPr lang="ru-RU" i="1" baseline="-25000" dirty="0" smtClean="0"/>
              <a:t>А</a:t>
            </a:r>
            <a:r>
              <a:rPr lang="ru-RU" dirty="0" smtClean="0"/>
              <a:t> </a:t>
            </a:r>
            <a:r>
              <a:rPr lang="ru-RU" dirty="0" smtClean="0"/>
              <a:t>(В) = 4/11.</a:t>
            </a:r>
          </a:p>
          <a:p>
            <a:pPr indent="534988" algn="just">
              <a:lnSpc>
                <a:spcPct val="150000"/>
              </a:lnSpc>
            </a:pPr>
            <a:r>
              <a:rPr lang="ru-RU" dirty="0" smtClean="0"/>
              <a:t>Вероятность появления синего шара в третьем испытании, </a:t>
            </a:r>
            <a:r>
              <a:rPr lang="ru-RU" dirty="0" smtClean="0"/>
              <a:t>вычисленная </a:t>
            </a:r>
            <a:r>
              <a:rPr lang="ru-RU" dirty="0" smtClean="0"/>
              <a:t>в предположении, что в первом испытании появился белый шар, а во втором — черный, т. е. условная </a:t>
            </a:r>
            <a:r>
              <a:rPr lang="ru-RU" dirty="0" smtClean="0"/>
              <a:t>вероятность       </a:t>
            </a:r>
            <a:r>
              <a:rPr lang="ru-RU" i="1" cap="small" dirty="0" err="1" smtClean="0"/>
              <a:t>Рав</a:t>
            </a:r>
            <a:r>
              <a:rPr lang="ru-RU" dirty="0" smtClean="0"/>
              <a:t> (С) =3/10</a:t>
            </a:r>
          </a:p>
          <a:p>
            <a:pPr indent="534988" algn="just">
              <a:lnSpc>
                <a:spcPct val="150000"/>
              </a:lnSpc>
            </a:pPr>
            <a:r>
              <a:rPr lang="ru-RU" dirty="0" smtClean="0"/>
              <a:t>Искомая </a:t>
            </a:r>
            <a:r>
              <a:rPr lang="ru-RU" dirty="0" smtClean="0"/>
              <a:t>вероятность </a:t>
            </a:r>
          </a:p>
          <a:p>
            <a:pPr indent="534988" algn="ctr">
              <a:lnSpc>
                <a:spcPct val="150000"/>
              </a:lnSpc>
            </a:pPr>
            <a:r>
              <a:rPr lang="ru-RU" i="1" dirty="0" smtClean="0"/>
              <a:t>Р (АВС) = Р</a:t>
            </a:r>
            <a:r>
              <a:rPr lang="ru-RU" dirty="0" smtClean="0"/>
              <a:t> (А) Р</a:t>
            </a:r>
            <a:r>
              <a:rPr lang="ru-RU" baseline="-25000" dirty="0" smtClean="0"/>
              <a:t>А</a:t>
            </a:r>
            <a:r>
              <a:rPr lang="ru-RU" dirty="0" smtClean="0"/>
              <a:t>(В) </a:t>
            </a:r>
            <a:r>
              <a:rPr lang="ru-RU" i="1" dirty="0" smtClean="0"/>
              <a:t>Р</a:t>
            </a:r>
            <a:r>
              <a:rPr lang="en-US" i="1" baseline="-25000" dirty="0" smtClean="0"/>
              <a:t>A</a:t>
            </a:r>
            <a:r>
              <a:rPr lang="ru-RU" i="1" baseline="-25000" dirty="0" smtClean="0"/>
              <a:t>В</a:t>
            </a:r>
            <a:r>
              <a:rPr lang="ru-RU" dirty="0" smtClean="0"/>
              <a:t> (С) = (5/12)*(4/11)* (3/10) = 1/22.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6632"/>
            <a:ext cx="8640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Независимые события. Теорема умножения для независимых событий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052736"/>
            <a:ext cx="87849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/>
            <a:r>
              <a:rPr lang="ru-RU" dirty="0" smtClean="0"/>
              <a:t>Пусть вероятность события </a:t>
            </a:r>
            <a:r>
              <a:rPr lang="ru-RU" i="1" dirty="0" smtClean="0"/>
              <a:t>В</a:t>
            </a:r>
            <a:r>
              <a:rPr lang="ru-RU" dirty="0" smtClean="0"/>
              <a:t> не зависит от </a:t>
            </a:r>
            <a:r>
              <a:rPr lang="ru-RU" dirty="0" smtClean="0"/>
              <a:t>появления </a:t>
            </a:r>
            <a:r>
              <a:rPr lang="ru-RU" dirty="0" smtClean="0"/>
              <a:t>события </a:t>
            </a:r>
            <a:r>
              <a:rPr lang="ru-RU" i="1" dirty="0" smtClean="0"/>
              <a:t>А.</a:t>
            </a:r>
            <a:endParaRPr lang="ru-RU" dirty="0" smtClean="0"/>
          </a:p>
          <a:p>
            <a:pPr indent="452438"/>
            <a:r>
              <a:rPr lang="ru-RU" i="1" dirty="0" smtClean="0"/>
              <a:t>Событие В называют независимым от события А,</a:t>
            </a:r>
            <a:r>
              <a:rPr lang="ru-RU" dirty="0" smtClean="0"/>
              <a:t> если появление события </a:t>
            </a:r>
            <a:r>
              <a:rPr lang="ru-RU" i="1" dirty="0" smtClean="0"/>
              <a:t>А</a:t>
            </a:r>
            <a:r>
              <a:rPr lang="ru-RU" dirty="0" smtClean="0"/>
              <a:t> не изменяет вероятности события </a:t>
            </a:r>
            <a:r>
              <a:rPr lang="ru-RU" i="1" dirty="0" smtClean="0"/>
              <a:t>В, </a:t>
            </a:r>
            <a:r>
              <a:rPr lang="ru-RU" dirty="0" smtClean="0"/>
              <a:t>т. е. если условная вероятность события </a:t>
            </a:r>
            <a:r>
              <a:rPr lang="ru-RU" i="1" dirty="0" smtClean="0"/>
              <a:t>В</a:t>
            </a:r>
            <a:r>
              <a:rPr lang="ru-RU" dirty="0" smtClean="0"/>
              <a:t> равна его безусловной </a:t>
            </a:r>
            <a:r>
              <a:rPr lang="ru-RU" dirty="0" smtClean="0"/>
              <a:t>вероятности:                     Р</a:t>
            </a:r>
            <a:r>
              <a:rPr lang="ru-RU" baseline="-25000" dirty="0" smtClean="0"/>
              <a:t>А</a:t>
            </a:r>
            <a:r>
              <a:rPr lang="ru-RU" dirty="0" smtClean="0"/>
              <a:t>(В</a:t>
            </a:r>
            <a:r>
              <a:rPr lang="ru-RU" dirty="0" smtClean="0"/>
              <a:t>) = Р(В</a:t>
            </a:r>
            <a:r>
              <a:rPr lang="ru-RU" dirty="0" smtClean="0"/>
              <a:t>)     </a:t>
            </a:r>
            <a:r>
              <a:rPr lang="ru-RU" i="1" dirty="0" smtClean="0"/>
              <a:t>	(1)</a:t>
            </a:r>
            <a:endParaRPr lang="ru-RU" dirty="0" smtClean="0"/>
          </a:p>
          <a:p>
            <a:pPr indent="452438"/>
            <a:r>
              <a:rPr lang="ru-RU" dirty="0" smtClean="0"/>
              <a:t>Подставив (1) в соотношение (***) предыдущего вопроса, получим</a:t>
            </a:r>
          </a:p>
          <a:p>
            <a:pPr indent="452438" algn="ctr"/>
            <a:r>
              <a:rPr lang="ru-RU" dirty="0" smtClean="0"/>
              <a:t>Р (А) Р (В) = Р (В) Р</a:t>
            </a:r>
            <a:r>
              <a:rPr lang="ru-RU" baseline="-25000" dirty="0" smtClean="0"/>
              <a:t>В</a:t>
            </a:r>
            <a:r>
              <a:rPr lang="ru-RU" i="1" dirty="0" smtClean="0"/>
              <a:t> (А).</a:t>
            </a:r>
            <a:endParaRPr lang="ru-RU" dirty="0" smtClean="0"/>
          </a:p>
          <a:p>
            <a:pPr indent="452438"/>
            <a:r>
              <a:rPr lang="ru-RU" i="1" dirty="0" smtClean="0"/>
              <a:t>Отсюда                                        </a:t>
            </a:r>
            <a:r>
              <a:rPr lang="en-US" dirty="0" smtClean="0"/>
              <a:t>P</a:t>
            </a:r>
            <a:r>
              <a:rPr lang="en-US" baseline="-25000" dirty="0" smtClean="0"/>
              <a:t>B</a:t>
            </a:r>
            <a:r>
              <a:rPr lang="en-US" dirty="0" smtClean="0"/>
              <a:t>(A) = P(A)</a:t>
            </a:r>
            <a:endParaRPr lang="ru-RU" dirty="0" smtClean="0"/>
          </a:p>
          <a:p>
            <a:pPr indent="452438" algn="just"/>
            <a:r>
              <a:rPr lang="ru-RU" dirty="0" smtClean="0"/>
              <a:t>т. е. условная вероятность события </a:t>
            </a:r>
            <a:r>
              <a:rPr lang="ru-RU" i="1" dirty="0" smtClean="0"/>
              <a:t>А</a:t>
            </a:r>
            <a:r>
              <a:rPr lang="ru-RU" dirty="0" smtClean="0"/>
              <a:t> в предположении, что наступило событие </a:t>
            </a:r>
            <a:r>
              <a:rPr lang="ru-RU" i="1" dirty="0" smtClean="0"/>
              <a:t>В</a:t>
            </a:r>
            <a:r>
              <a:rPr lang="ru-RU" dirty="0" smtClean="0"/>
              <a:t>, равна его безусловной </a:t>
            </a:r>
            <a:r>
              <a:rPr lang="ru-RU" dirty="0" smtClean="0"/>
              <a:t>вероятности</a:t>
            </a:r>
            <a:r>
              <a:rPr lang="ru-RU" dirty="0" smtClean="0"/>
              <a:t>. Другими словами, событие </a:t>
            </a:r>
            <a:r>
              <a:rPr lang="ru-RU" i="1" dirty="0" smtClean="0"/>
              <a:t>А</a:t>
            </a:r>
            <a:r>
              <a:rPr lang="ru-RU" dirty="0" smtClean="0"/>
              <a:t> не зависит от </a:t>
            </a:r>
            <a:r>
              <a:rPr lang="ru-RU" dirty="0" smtClean="0"/>
              <a:t>события </a:t>
            </a:r>
            <a:r>
              <a:rPr lang="ru-RU" i="1" dirty="0" smtClean="0"/>
              <a:t>В.</a:t>
            </a:r>
            <a:endParaRPr lang="ru-RU" dirty="0" smtClean="0"/>
          </a:p>
          <a:p>
            <a:pPr indent="452438" algn="just"/>
            <a:r>
              <a:rPr lang="ru-RU" dirty="0" smtClean="0"/>
              <a:t>Итак, если событие </a:t>
            </a:r>
            <a:r>
              <a:rPr lang="ru-RU" i="1" dirty="0" smtClean="0"/>
              <a:t>В</a:t>
            </a:r>
            <a:r>
              <a:rPr lang="ru-RU" dirty="0" smtClean="0"/>
              <a:t> не зависит от события А, то и событие </a:t>
            </a:r>
            <a:r>
              <a:rPr lang="ru-RU" i="1" dirty="0" smtClean="0"/>
              <a:t>А</a:t>
            </a:r>
            <a:r>
              <a:rPr lang="ru-RU" dirty="0" smtClean="0"/>
              <a:t> не зависит от события В; это означает, что свойство независимости событий взаимно.</a:t>
            </a:r>
          </a:p>
          <a:p>
            <a:pPr indent="452438"/>
            <a:r>
              <a:rPr lang="ru-RU" dirty="0" smtClean="0"/>
              <a:t>Для независимых событий теорема умножения </a:t>
            </a:r>
            <a:r>
              <a:rPr lang="ru-RU" i="1" dirty="0" smtClean="0"/>
              <a:t>Р (АВ)</a:t>
            </a:r>
            <a:r>
              <a:rPr lang="ru-RU" dirty="0" smtClean="0"/>
              <a:t> </a:t>
            </a:r>
            <a:r>
              <a:rPr lang="ru-RU" dirty="0" smtClean="0"/>
              <a:t>= </a:t>
            </a:r>
            <a:r>
              <a:rPr lang="ru-RU" i="1" dirty="0" smtClean="0"/>
              <a:t>Р (А) Р</a:t>
            </a:r>
            <a:r>
              <a:rPr lang="ru-RU" i="1" baseline="-25000" dirty="0" smtClean="0"/>
              <a:t>А</a:t>
            </a:r>
            <a:r>
              <a:rPr lang="ru-RU" dirty="0" smtClean="0"/>
              <a:t> (В) имеет вид</a:t>
            </a:r>
          </a:p>
          <a:p>
            <a:pPr indent="452438" algn="ctr"/>
            <a:r>
              <a:rPr lang="ru-RU" dirty="0" smtClean="0"/>
              <a:t>Р (АВ</a:t>
            </a:r>
            <a:r>
              <a:rPr lang="ru-RU" i="1" dirty="0" smtClean="0"/>
              <a:t>) </a:t>
            </a:r>
            <a:r>
              <a:rPr lang="ru-RU" dirty="0" smtClean="0"/>
              <a:t>= Р(А)*Р(В),</a:t>
            </a:r>
            <a:r>
              <a:rPr lang="ru-RU" i="1" dirty="0" smtClean="0"/>
              <a:t>	(2)</a:t>
            </a:r>
            <a:endParaRPr lang="ru-RU" dirty="0" smtClean="0"/>
          </a:p>
          <a:p>
            <a:pPr indent="452438"/>
            <a:r>
              <a:rPr lang="ru-RU" dirty="0" smtClean="0"/>
              <a:t>т. е. вероятность совместного появления двух независимых событий равна произведению вероятностей этих событий.</a:t>
            </a:r>
          </a:p>
          <a:p>
            <a:pPr indent="452438"/>
            <a:r>
              <a:rPr lang="ru-RU" dirty="0" smtClean="0"/>
              <a:t>Равенство (2) принимают в качестве определения </a:t>
            </a:r>
            <a:r>
              <a:rPr lang="ru-RU" dirty="0" smtClean="0"/>
              <a:t>независимых </a:t>
            </a:r>
            <a:r>
              <a:rPr lang="ru-RU" dirty="0" smtClean="0"/>
              <a:t>событий.</a:t>
            </a:r>
          </a:p>
          <a:p>
            <a:pPr indent="452438"/>
            <a:r>
              <a:rPr lang="ru-RU" i="1" dirty="0" smtClean="0"/>
              <a:t>Два события называют независимыми,</a:t>
            </a:r>
            <a:r>
              <a:rPr lang="ru-RU" dirty="0" smtClean="0"/>
              <a:t> если вероятность их совмещения равна произведению вероятностей этих событий; в противном случае события называют </a:t>
            </a:r>
            <a:r>
              <a:rPr lang="ru-RU" i="1" dirty="0" smtClean="0"/>
              <a:t>зависимыми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12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 1.</a:t>
            </a:r>
            <a:r>
              <a:rPr lang="ru-RU" dirty="0" smtClean="0"/>
              <a:t> </a:t>
            </a:r>
            <a:endParaRPr lang="ru-RU" dirty="0" smtClean="0"/>
          </a:p>
          <a:p>
            <a:pPr indent="452438" algn="just"/>
            <a:r>
              <a:rPr lang="ru-RU" dirty="0" smtClean="0"/>
              <a:t>Найти </a:t>
            </a:r>
            <a:r>
              <a:rPr lang="ru-RU" dirty="0" smtClean="0"/>
              <a:t>вероятность совместного поражения цели двумя орудиями, если вероятность поражения цели первым орудием (</a:t>
            </a:r>
            <a:r>
              <a:rPr lang="ru-RU" dirty="0" smtClean="0"/>
              <a:t>событие </a:t>
            </a:r>
            <a:r>
              <a:rPr lang="ru-RU" i="1" dirty="0" smtClean="0"/>
              <a:t>А)</a:t>
            </a:r>
            <a:r>
              <a:rPr lang="ru-RU" dirty="0" smtClean="0"/>
              <a:t> равна 0,8, а вторым (событие </a:t>
            </a:r>
            <a:r>
              <a:rPr lang="ru-RU" i="1" dirty="0" smtClean="0"/>
              <a:t>В</a:t>
            </a:r>
            <a:r>
              <a:rPr lang="ru-RU" dirty="0" smtClean="0"/>
              <a:t>)— 0,7.</a:t>
            </a:r>
          </a:p>
          <a:p>
            <a:pPr indent="452438" algn="just"/>
            <a:r>
              <a:rPr lang="ru-RU" dirty="0" smtClean="0"/>
              <a:t>Решение. </a:t>
            </a:r>
            <a:endParaRPr lang="ru-RU" dirty="0" smtClean="0"/>
          </a:p>
          <a:p>
            <a:pPr indent="452438" algn="just"/>
            <a:r>
              <a:rPr lang="ru-RU" dirty="0" smtClean="0"/>
              <a:t>События </a:t>
            </a:r>
            <a:r>
              <a:rPr lang="ru-RU" i="1" dirty="0" smtClean="0"/>
              <a:t>А</a:t>
            </a:r>
            <a:r>
              <a:rPr lang="ru-RU" dirty="0" smtClean="0"/>
              <a:t> и </a:t>
            </a:r>
            <a:r>
              <a:rPr lang="ru-RU" i="1" dirty="0" smtClean="0"/>
              <a:t>В</a:t>
            </a:r>
            <a:r>
              <a:rPr lang="ru-RU" dirty="0" smtClean="0"/>
              <a:t> независимые, поэтому, по теореме умножения, искомая вероятность</a:t>
            </a:r>
          </a:p>
          <a:p>
            <a:pPr algn="ctr"/>
            <a:r>
              <a:rPr lang="ru-RU" dirty="0" smtClean="0"/>
              <a:t>Р (АВ) = Р (А</a:t>
            </a:r>
            <a:r>
              <a:rPr lang="ru-RU" dirty="0" smtClean="0"/>
              <a:t>)*Р </a:t>
            </a:r>
            <a:r>
              <a:rPr lang="ru-RU" dirty="0" smtClean="0"/>
              <a:t>(В)</a:t>
            </a:r>
            <a:r>
              <a:rPr lang="ru-RU" i="1" dirty="0" smtClean="0"/>
              <a:t> = 0,7 </a:t>
            </a:r>
            <a:r>
              <a:rPr lang="en-US" i="1" dirty="0" smtClean="0"/>
              <a:t>*</a:t>
            </a:r>
            <a:r>
              <a:rPr lang="ru-RU" i="1" dirty="0" smtClean="0"/>
              <a:t>0,8 </a:t>
            </a:r>
            <a:r>
              <a:rPr lang="ru-RU" i="1" dirty="0" smtClean="0"/>
              <a:t>= 0,56.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2780928"/>
            <a:ext cx="8674049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екция 3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Лекция 3</Template>
  <TotalTime>1055</TotalTime>
  <Words>2297</Words>
  <Application>Microsoft Office PowerPoint</Application>
  <PresentationFormat>Экран (4:3)</PresentationFormat>
  <Paragraphs>151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Лекция 3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</vt:vector>
  </TitlesOfParts>
  <Company>office 2007 rus ent: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 Windows</dc:creator>
  <cp:lastModifiedBy>Пользователь Windows</cp:lastModifiedBy>
  <cp:revision>48</cp:revision>
  <dcterms:created xsi:type="dcterms:W3CDTF">2020-09-25T14:49:11Z</dcterms:created>
  <dcterms:modified xsi:type="dcterms:W3CDTF">2020-09-26T08:24:23Z</dcterms:modified>
</cp:coreProperties>
</file>