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81" r:id="rId2"/>
    <p:sldId id="282" r:id="rId3"/>
    <p:sldId id="283" r:id="rId4"/>
    <p:sldId id="284" r:id="rId5"/>
    <p:sldId id="285" r:id="rId6"/>
    <p:sldId id="286" r:id="rId7"/>
    <p:sldId id="289" r:id="rId8"/>
    <p:sldId id="302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5" r:id="rId19"/>
    <p:sldId id="298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0" autoAdjust="0"/>
    <p:restoredTop sz="94723" autoAdjust="0"/>
  </p:normalViewPr>
  <p:slideViewPr>
    <p:cSldViewPr>
      <p:cViewPr varScale="1">
        <p:scale>
          <a:sx n="62" d="100"/>
          <a:sy n="62" d="100"/>
        </p:scale>
        <p:origin x="-123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ADCE-7497-4527-8601-EF931BCD17E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B034-A1E7-4E78-9005-9EE6999FD9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21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E7F755-70BB-4618-87C5-1F8EDB0337DC}" type="datetimeFigureOut">
              <a:rPr lang="ru-RU" smtClean="0"/>
              <a:pPr/>
              <a:t>16.10.2020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862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СЛЕДСТВИЯ ТЕОРЕМ СЛОЖЕНИЯ И УМНОЖЕНИЯ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81492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Verdana" pitchFamily="34" charset="0"/>
                <a:ea typeface="Verdana" pitchFamily="34" charset="0"/>
              </a:rPr>
              <a:t>1. Теорема сложения вероятностей совместных событий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 algn="just">
              <a:lnSpc>
                <a:spcPct val="150000"/>
              </a:lnSpc>
            </a:pPr>
            <a:r>
              <a:rPr lang="ru-RU" dirty="0" smtClean="0"/>
              <a:t>Два события называют </a:t>
            </a:r>
            <a:r>
              <a:rPr lang="ru-RU" i="1" dirty="0" smtClean="0"/>
              <a:t>совместными</a:t>
            </a:r>
            <a:r>
              <a:rPr lang="ru-RU" dirty="0" smtClean="0"/>
              <a:t>, если появление одного из них не исключает появления другого в одном и том же испытании.</a:t>
            </a:r>
          </a:p>
          <a:p>
            <a:pPr indent="541338" algn="just">
              <a:lnSpc>
                <a:spcPct val="150000"/>
              </a:lnSpc>
            </a:pPr>
            <a:r>
              <a:rPr lang="ru-RU" dirty="0" smtClean="0"/>
              <a:t>Пример I. </a:t>
            </a:r>
            <a:r>
              <a:rPr lang="ru-RU" i="1" dirty="0" smtClean="0"/>
              <a:t>А</a:t>
            </a:r>
            <a:r>
              <a:rPr lang="ru-RU" dirty="0" smtClean="0"/>
              <a:t> — появление четырех очков при бросании игральной кости; </a:t>
            </a:r>
            <a:r>
              <a:rPr lang="ru-RU" i="1" dirty="0" smtClean="0"/>
              <a:t>В</a:t>
            </a:r>
            <a:r>
              <a:rPr lang="ru-RU" dirty="0" smtClean="0"/>
              <a:t> — появление четного числа очков. События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В</a:t>
            </a:r>
            <a:r>
              <a:rPr lang="ru-RU" dirty="0" smtClean="0"/>
              <a:t> — совместные.</a:t>
            </a:r>
          </a:p>
          <a:p>
            <a:pPr indent="541338" algn="just">
              <a:lnSpc>
                <a:spcPct val="150000"/>
              </a:lnSpc>
            </a:pPr>
            <a:r>
              <a:rPr lang="ru-RU" dirty="0" smtClean="0"/>
              <a:t>Пусть события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В</a:t>
            </a:r>
            <a:r>
              <a:rPr lang="ru-RU" dirty="0" smtClean="0"/>
              <a:t> совместны, причем даны вероятности этих событий и вероятность их совместного появления. Как найти вероятность события </a:t>
            </a:r>
            <a:r>
              <a:rPr lang="ru-RU" i="1" dirty="0" smtClean="0"/>
              <a:t>А+В,</a:t>
            </a:r>
            <a:r>
              <a:rPr lang="ru-RU" dirty="0" smtClean="0"/>
              <a:t> состоящего в том, что появится хотя бы одно из событий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В?</a:t>
            </a:r>
            <a:r>
              <a:rPr lang="ru-RU" dirty="0" smtClean="0"/>
              <a:t> Ответ на этот вопрос дает теорема сложения вероятностей совместных событий.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7192" y="116632"/>
            <a:ext cx="8887296" cy="6480720"/>
            <a:chOff x="77192" y="116632"/>
            <a:chExt cx="6280870" cy="424847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92" y="2377554"/>
              <a:ext cx="6223000" cy="198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116632"/>
              <a:ext cx="6178550" cy="235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947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Вероятность гипотез. Формулы Бейеса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7849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sz="2000" dirty="0" smtClean="0"/>
              <a:t>Пусть событие </a:t>
            </a:r>
            <a:r>
              <a:rPr lang="ru-RU" sz="2000" i="1" dirty="0" smtClean="0"/>
              <a:t>А</a:t>
            </a:r>
            <a:r>
              <a:rPr lang="ru-RU" sz="2000" dirty="0" smtClean="0"/>
              <a:t> может наступить при условии появления одного из несовместных событий </a:t>
            </a:r>
            <a:r>
              <a:rPr lang="en-US" sz="2000" i="1" dirty="0" smtClean="0"/>
              <a:t>B</a:t>
            </a:r>
            <a:r>
              <a:rPr lang="ru-RU" sz="2000" i="1" baseline="-25000" dirty="0" smtClean="0"/>
              <a:t>1</a:t>
            </a:r>
            <a:r>
              <a:rPr lang="ru-RU" sz="2000" i="1" dirty="0" smtClean="0"/>
              <a:t>, В</a:t>
            </a:r>
            <a:r>
              <a:rPr lang="ru-RU" sz="2000" i="1" baseline="-25000" dirty="0" smtClean="0"/>
              <a:t>2</a:t>
            </a:r>
            <a:r>
              <a:rPr lang="ru-RU" sz="2000" i="1" dirty="0" smtClean="0"/>
              <a:t>,…</a:t>
            </a:r>
            <a:r>
              <a:rPr lang="ru-RU" sz="2000" i="1" dirty="0" err="1" smtClean="0"/>
              <a:t>В</a:t>
            </a:r>
            <a:r>
              <a:rPr lang="ru-RU" sz="2000" i="1" baseline="-25000" dirty="0" err="1" smtClean="0"/>
              <a:t>п</a:t>
            </a:r>
            <a:r>
              <a:rPr lang="ru-RU" sz="2000" i="1" dirty="0" smtClean="0"/>
              <a:t>, </a:t>
            </a:r>
            <a:r>
              <a:rPr lang="ru-RU" sz="2000" dirty="0" smtClean="0"/>
              <a:t>образующих полную группу. Поскольку заранее не известно, какое из этих событий наступит, их называют </a:t>
            </a:r>
            <a:r>
              <a:rPr lang="ru-RU" sz="2000" i="1" dirty="0" smtClean="0"/>
              <a:t>гипотезами.</a:t>
            </a:r>
            <a:r>
              <a:rPr lang="ru-RU" sz="2000" dirty="0" smtClean="0"/>
              <a:t> Вероятность появления события </a:t>
            </a:r>
            <a:r>
              <a:rPr lang="ru-RU" sz="2000" i="1" dirty="0" smtClean="0"/>
              <a:t>А</a:t>
            </a:r>
            <a:r>
              <a:rPr lang="ru-RU" sz="2000" dirty="0" smtClean="0"/>
              <a:t> определяется по формуле полной вероятности:</a:t>
            </a:r>
          </a:p>
          <a:p>
            <a:pPr algn="ctr"/>
            <a:r>
              <a:rPr lang="ru-RU" sz="2400" dirty="0" smtClean="0"/>
              <a:t>Р(А) = Р (В</a:t>
            </a:r>
            <a:r>
              <a:rPr lang="ru-RU" sz="2400" b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 </a:t>
            </a:r>
            <a:r>
              <a:rPr lang="ru-RU" sz="2400" dirty="0" smtClean="0"/>
              <a:t>Р</a:t>
            </a:r>
            <a:r>
              <a:rPr lang="ru-RU" sz="2400" i="1" baseline="-25000" dirty="0" smtClean="0"/>
              <a:t>В</a:t>
            </a:r>
            <a:r>
              <a:rPr lang="ru-RU" sz="2400" b="1" baseline="-25000" dirty="0" smtClean="0"/>
              <a:t>1</a:t>
            </a:r>
            <a:r>
              <a:rPr lang="ru-RU" sz="2400" dirty="0" smtClean="0"/>
              <a:t>(А) + Р(В</a:t>
            </a:r>
            <a:r>
              <a:rPr lang="ru-RU" sz="2400" b="1" baseline="-25000" dirty="0" smtClean="0"/>
              <a:t>2</a:t>
            </a:r>
            <a:r>
              <a:rPr lang="ru-RU" sz="2400" dirty="0" smtClean="0"/>
              <a:t>)Р</a:t>
            </a:r>
            <a:r>
              <a:rPr lang="ru-RU" sz="2400" i="1" baseline="-25000" dirty="0" smtClean="0"/>
              <a:t>В</a:t>
            </a:r>
            <a:r>
              <a:rPr lang="ru-RU" sz="2400" b="1" baseline="-25000" dirty="0" smtClean="0"/>
              <a:t>2</a:t>
            </a:r>
            <a:r>
              <a:rPr lang="ru-RU" sz="2400" dirty="0" smtClean="0"/>
              <a:t>(А)+ ... ... + Р(В</a:t>
            </a:r>
            <a:r>
              <a:rPr lang="en-US" sz="2400" b="1" baseline="-25000" dirty="0" smtClean="0"/>
              <a:t>n</a:t>
            </a:r>
            <a:r>
              <a:rPr lang="ru-RU" sz="2400" dirty="0" smtClean="0"/>
              <a:t>)Р</a:t>
            </a:r>
            <a:r>
              <a:rPr lang="en-US" sz="2400" b="1" baseline="-25000" dirty="0" err="1" smtClean="0"/>
              <a:t>Bn</a:t>
            </a:r>
            <a:r>
              <a:rPr lang="ru-RU" sz="2400" dirty="0" smtClean="0"/>
              <a:t>(А)</a:t>
            </a:r>
            <a:r>
              <a:rPr lang="ru-RU" sz="2400" b="1" i="1" dirty="0" smtClean="0"/>
              <a:t>	</a:t>
            </a:r>
            <a:r>
              <a:rPr lang="en-US" sz="2400" b="1" i="1" dirty="0" smtClean="0"/>
              <a:t>   </a:t>
            </a:r>
            <a:r>
              <a:rPr lang="ru-RU" sz="2400" b="1" i="1" dirty="0" smtClean="0"/>
              <a:t>(1)</a:t>
            </a:r>
          </a:p>
          <a:p>
            <a:pPr indent="452438" algn="just"/>
            <a:r>
              <a:rPr lang="ru-RU" sz="2000" dirty="0" smtClean="0"/>
              <a:t>Допустим, что произведено испытание, в результате которого появилось событие </a:t>
            </a:r>
            <a:r>
              <a:rPr lang="ru-RU" sz="2000" i="1" dirty="0" smtClean="0"/>
              <a:t>А.</a:t>
            </a:r>
            <a:r>
              <a:rPr lang="ru-RU" sz="2000" dirty="0" smtClean="0"/>
              <a:t> Поставим своей задачей определить, как изменились (в связи с тем, что событие </a:t>
            </a:r>
            <a:r>
              <a:rPr lang="ru-RU" sz="2000" i="1" dirty="0" smtClean="0"/>
              <a:t>А</a:t>
            </a:r>
            <a:r>
              <a:rPr lang="ru-RU" sz="2000" dirty="0" smtClean="0"/>
              <a:t> уже наступило) вероятности гипотез. Другими словами, будем искать условные вероятности</a:t>
            </a:r>
          </a:p>
          <a:p>
            <a:pPr indent="452438" algn="ctr"/>
            <a:r>
              <a:rPr lang="ru-RU" sz="3200" i="1" dirty="0" smtClean="0"/>
              <a:t>Р</a:t>
            </a:r>
            <a:r>
              <a:rPr lang="en-US" sz="3200" i="1" baseline="-25000" dirty="0" smtClean="0"/>
              <a:t>A</a:t>
            </a:r>
            <a:r>
              <a:rPr lang="ru-RU" sz="3200" i="1" dirty="0" smtClean="0"/>
              <a:t>(</a:t>
            </a:r>
            <a:r>
              <a:rPr lang="en-US" sz="3200" i="1" dirty="0" smtClean="0"/>
              <a:t>B</a:t>
            </a:r>
            <a:r>
              <a:rPr lang="ru-RU" sz="3200" i="1" baseline="-25000" dirty="0" smtClean="0"/>
              <a:t>1</a:t>
            </a:r>
            <a:r>
              <a:rPr lang="ru-RU" sz="3200" i="1" dirty="0" smtClean="0"/>
              <a:t>), Р</a:t>
            </a:r>
            <a:r>
              <a:rPr lang="ru-RU" sz="3200" i="1" baseline="-25000" dirty="0" smtClean="0"/>
              <a:t>А</a:t>
            </a:r>
            <a:r>
              <a:rPr lang="ru-RU" sz="3200" dirty="0" smtClean="0"/>
              <a:t> (</a:t>
            </a:r>
            <a:r>
              <a:rPr lang="en-US" sz="3200" i="1" dirty="0" smtClean="0"/>
              <a:t>B</a:t>
            </a:r>
            <a:r>
              <a:rPr lang="ru-RU" sz="3200" i="1" baseline="-25000" dirty="0" smtClean="0"/>
              <a:t>2</a:t>
            </a:r>
            <a:r>
              <a:rPr lang="ru-RU" sz="3200" dirty="0" smtClean="0"/>
              <a:t>), …, </a:t>
            </a:r>
            <a:r>
              <a:rPr lang="ru-RU" sz="3200" i="1" dirty="0" smtClean="0"/>
              <a:t>Р</a:t>
            </a:r>
            <a:r>
              <a:rPr lang="ru-RU" sz="3200" i="1" baseline="-25000" dirty="0" smtClean="0"/>
              <a:t>А</a:t>
            </a:r>
            <a:r>
              <a:rPr lang="ru-RU" sz="3200" dirty="0" smtClean="0"/>
              <a:t> (</a:t>
            </a:r>
            <a:r>
              <a:rPr lang="en-US" sz="3200" i="1" dirty="0" err="1" smtClean="0"/>
              <a:t>B</a:t>
            </a:r>
            <a:r>
              <a:rPr lang="en-US" sz="3200" i="1" baseline="-25000" dirty="0" err="1" smtClean="0"/>
              <a:t>n</a:t>
            </a:r>
            <a:r>
              <a:rPr lang="ru-RU" sz="3200" dirty="0" smtClean="0"/>
              <a:t>)</a:t>
            </a:r>
          </a:p>
          <a:p>
            <a:pPr indent="452438" algn="just"/>
            <a:r>
              <a:rPr lang="ru-RU" sz="2000" dirty="0" smtClean="0"/>
              <a:t>Найдем сначала условную вероятность </a:t>
            </a:r>
            <a:r>
              <a:rPr lang="ru-RU" sz="2000" i="1" dirty="0" smtClean="0"/>
              <a:t>Р</a:t>
            </a:r>
            <a:r>
              <a:rPr lang="en-US" sz="2000" i="1" baseline="-25000" dirty="0" smtClean="0"/>
              <a:t>A</a:t>
            </a:r>
            <a:r>
              <a:rPr lang="ru-RU" sz="2000" i="1" dirty="0" smtClean="0"/>
              <a:t>(</a:t>
            </a:r>
            <a:r>
              <a:rPr lang="en-US" sz="2000" i="1" dirty="0" smtClean="0"/>
              <a:t>B</a:t>
            </a:r>
            <a:r>
              <a:rPr lang="ru-RU" sz="2000" i="1" baseline="-25000" dirty="0" smtClean="0"/>
              <a:t>1</a:t>
            </a:r>
            <a:r>
              <a:rPr lang="ru-RU" sz="2000" i="1" dirty="0" smtClean="0"/>
              <a:t>)</a:t>
            </a:r>
            <a:r>
              <a:rPr lang="ru-RU" sz="2000" dirty="0" smtClean="0"/>
              <a:t>. По теореме умножения имеем</a:t>
            </a:r>
          </a:p>
          <a:p>
            <a:pPr indent="452438" algn="ctr"/>
            <a:r>
              <a:rPr lang="ru-RU" sz="3200" dirty="0" smtClean="0"/>
              <a:t>Р </a:t>
            </a:r>
            <a:r>
              <a:rPr lang="ru-RU" sz="3200" i="1" dirty="0" smtClean="0"/>
              <a:t>(АВ</a:t>
            </a:r>
            <a:r>
              <a:rPr lang="ru-RU" sz="3200" i="1" baseline="-25000" dirty="0" smtClean="0"/>
              <a:t>1</a:t>
            </a:r>
            <a:r>
              <a:rPr lang="ru-RU" sz="3200" i="1" dirty="0" smtClean="0"/>
              <a:t>)</a:t>
            </a:r>
            <a:r>
              <a:rPr lang="ru-RU" sz="3200" dirty="0" smtClean="0"/>
              <a:t> = </a:t>
            </a:r>
            <a:r>
              <a:rPr lang="ru-RU" sz="3200" i="1" dirty="0" smtClean="0"/>
              <a:t>Р (А) Р</a:t>
            </a:r>
            <a:r>
              <a:rPr lang="ru-RU" sz="3200" i="1" baseline="-25000" dirty="0" smtClean="0"/>
              <a:t>А</a:t>
            </a:r>
            <a:r>
              <a:rPr lang="ru-RU" sz="3200" dirty="0" smtClean="0"/>
              <a:t> </a:t>
            </a:r>
            <a:r>
              <a:rPr lang="ru-RU" sz="3200" i="1" dirty="0" smtClean="0"/>
              <a:t>(В</a:t>
            </a:r>
            <a:r>
              <a:rPr lang="ru-RU" sz="3200" i="1" baseline="-25000" dirty="0" smtClean="0"/>
              <a:t>1</a:t>
            </a:r>
            <a:r>
              <a:rPr lang="ru-RU" sz="3200" i="1" dirty="0" smtClean="0"/>
              <a:t>) </a:t>
            </a:r>
            <a:r>
              <a:rPr lang="ru-RU" sz="3200" dirty="0" smtClean="0"/>
              <a:t>= </a:t>
            </a:r>
            <a:r>
              <a:rPr lang="ru-RU" sz="3200" i="1" dirty="0" smtClean="0"/>
              <a:t>Р</a:t>
            </a:r>
            <a:r>
              <a:rPr lang="ru-RU" sz="3200" dirty="0" smtClean="0"/>
              <a:t> (</a:t>
            </a:r>
            <a:r>
              <a:rPr lang="en-US" sz="3200" i="1" dirty="0" smtClean="0"/>
              <a:t>B</a:t>
            </a:r>
            <a:r>
              <a:rPr lang="ru-RU" sz="3200" i="1" baseline="-25000" dirty="0" smtClean="0"/>
              <a:t>1</a:t>
            </a:r>
            <a:r>
              <a:rPr lang="ru-RU" sz="3200" i="1" dirty="0" smtClean="0"/>
              <a:t>)</a:t>
            </a:r>
            <a:r>
              <a:rPr lang="ru-RU" sz="3200" dirty="0" smtClean="0"/>
              <a:t> </a:t>
            </a:r>
            <a:r>
              <a:rPr lang="ru-RU" sz="3200" i="1" dirty="0" smtClean="0"/>
              <a:t>Р</a:t>
            </a:r>
            <a:r>
              <a:rPr lang="ru-RU" sz="3200" i="1" baseline="-25000" dirty="0" smtClean="0"/>
              <a:t>В1</a:t>
            </a:r>
            <a:r>
              <a:rPr lang="ru-RU" sz="3200" dirty="0" smtClean="0"/>
              <a:t> </a:t>
            </a:r>
            <a:r>
              <a:rPr lang="ru-RU" sz="3200" i="1" dirty="0" smtClean="0"/>
              <a:t>(А)</a:t>
            </a:r>
            <a:endParaRPr lang="ru-RU" sz="3200" dirty="0" smtClean="0"/>
          </a:p>
          <a:p>
            <a:pPr indent="452438" algn="just"/>
            <a:r>
              <a:rPr lang="ru-RU" sz="2000" dirty="0" smtClean="0"/>
              <a:t>Отсюда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Отсюда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Заменив здесь </a:t>
            </a:r>
            <a:r>
              <a:rPr lang="ru-RU" i="1" dirty="0" smtClean="0"/>
              <a:t>Р (А)</a:t>
            </a:r>
            <a:r>
              <a:rPr lang="ru-RU" dirty="0" smtClean="0"/>
              <a:t> по формуле (1), получим 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ru-RU" dirty="0" smtClean="0"/>
              <a:t>Аналогично выводятся формулы, определяющие условные</a:t>
            </a:r>
            <a:r>
              <a:rPr lang="ru-RU" b="1" dirty="0" smtClean="0"/>
              <a:t> </a:t>
            </a:r>
            <a:r>
              <a:rPr lang="ru-RU" dirty="0" smtClean="0"/>
              <a:t>вероятности остальных гипотез, т. е. условная вероятность любой гипотезы </a:t>
            </a:r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ru-RU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= 1, 2, …,</a:t>
            </a:r>
            <a:r>
              <a:rPr lang="ru-RU" i="1" dirty="0" err="1" smtClean="0"/>
              <a:t>п</a:t>
            </a:r>
            <a:r>
              <a:rPr lang="ru-RU" i="1" dirty="0" smtClean="0"/>
              <a:t>)</a:t>
            </a:r>
            <a:r>
              <a:rPr lang="ru-RU" dirty="0" smtClean="0"/>
              <a:t> может быть вычислена по формуле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 </a:t>
            </a:r>
            <a:endParaRPr lang="ru-RU" dirty="0" smtClean="0"/>
          </a:p>
          <a:p>
            <a:pPr algn="just"/>
            <a:endParaRPr lang="en-US" i="1" dirty="0" smtClean="0"/>
          </a:p>
          <a:p>
            <a:pPr indent="627063" algn="just"/>
            <a:r>
              <a:rPr lang="ru-RU" i="1" dirty="0" smtClean="0"/>
              <a:t>Полученные формулы называют </a:t>
            </a:r>
            <a:r>
              <a:rPr lang="ru-RU" b="1" i="1" dirty="0" smtClean="0"/>
              <a:t>формулами Бейеса</a:t>
            </a:r>
            <a:r>
              <a:rPr lang="ru-RU" i="1" dirty="0" smtClean="0"/>
              <a:t> (по имени английского математика, который их вывел; опубликованы в 1764 г.). </a:t>
            </a:r>
            <a:endParaRPr lang="en-US" i="1" dirty="0" smtClean="0"/>
          </a:p>
          <a:p>
            <a:pPr indent="627063" algn="just"/>
            <a:r>
              <a:rPr lang="ru-RU" i="1" dirty="0" smtClean="0"/>
              <a:t>Формулы Бейеса позволяют переоценить вероятности гипотез после того, как становится известным результат испытания, в итоге которого появилось событие А.</a:t>
            </a:r>
          </a:p>
          <a:p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44690"/>
            <a:ext cx="3024336" cy="84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72816"/>
            <a:ext cx="6192688" cy="85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645024"/>
            <a:ext cx="69215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8784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6632"/>
            <a:ext cx="5760640" cy="581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5949280"/>
            <a:ext cx="59046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4748" y="3933056"/>
            <a:ext cx="3189740" cy="82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44208" y="3573016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Н.Ш. Кремер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7" name="Скругленная соединительная линия 6"/>
          <p:cNvCxnSpPr>
            <a:stCxn id="5" idx="0"/>
          </p:cNvCxnSpPr>
          <p:nvPr/>
        </p:nvCxnSpPr>
        <p:spPr>
          <a:xfrm rot="16200000" flipH="1">
            <a:off x="7515200" y="3851920"/>
            <a:ext cx="576064" cy="18256"/>
          </a:xfrm>
          <a:prstGeom prst="curvedConnector5">
            <a:avLst>
              <a:gd name="adj1" fmla="val -39683"/>
              <a:gd name="adj2" fmla="val 8646450"/>
              <a:gd name="adj3" fmla="val 8205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ПОВТОРЕНИЕ ИСПЫТАНИЙ</a:t>
            </a:r>
          </a:p>
          <a:p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620688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Формула Бернулли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Если производится несколько испытаний, при­чем вероятность события </a:t>
            </a:r>
            <a:r>
              <a:rPr lang="ru-RU" i="1" dirty="0" smtClean="0"/>
              <a:t>А</a:t>
            </a:r>
            <a:r>
              <a:rPr lang="ru-RU" dirty="0" smtClean="0"/>
              <a:t> в каждом испытании не зависит от исходов других испытаний, то такие испытания называют </a:t>
            </a:r>
            <a:r>
              <a:rPr lang="ru-RU" i="1" dirty="0" smtClean="0"/>
              <a:t>независимыми относительно события А.</a:t>
            </a:r>
            <a:endParaRPr lang="ru-RU" dirty="0" smtClean="0"/>
          </a:p>
          <a:p>
            <a:pPr indent="452438" algn="just"/>
            <a:r>
              <a:rPr lang="ru-RU" dirty="0" smtClean="0"/>
              <a:t>В разных независимых испытаниях событие </a:t>
            </a:r>
            <a:r>
              <a:rPr lang="ru-RU" i="1" dirty="0" smtClean="0"/>
              <a:t>А</a:t>
            </a:r>
            <a:r>
              <a:rPr lang="ru-RU" dirty="0" smtClean="0"/>
              <a:t> может иметь либо различные вероятности, либо одну и ту же вероятность. Будем далее рассматривать лишь такие независимые испытания, в которых событие </a:t>
            </a:r>
            <a:r>
              <a:rPr lang="ru-RU" i="1" dirty="0" smtClean="0"/>
              <a:t>А</a:t>
            </a:r>
            <a:r>
              <a:rPr lang="ru-RU" dirty="0" smtClean="0"/>
              <a:t> имеет одну и ту же вероятность.</a:t>
            </a:r>
          </a:p>
          <a:p>
            <a:pPr indent="452438" algn="just"/>
            <a:r>
              <a:rPr lang="ru-RU" dirty="0" smtClean="0"/>
              <a:t>Ниже воспользуемся понятием </a:t>
            </a:r>
            <a:r>
              <a:rPr lang="ru-RU" i="1" dirty="0" smtClean="0"/>
              <a:t>сложного </a:t>
            </a:r>
            <a:r>
              <a:rPr lang="en-US" i="1" dirty="0" smtClean="0"/>
              <a:t>co</a:t>
            </a:r>
            <a:r>
              <a:rPr lang="ru-RU" i="1" dirty="0" smtClean="0"/>
              <a:t>бытия,</a:t>
            </a:r>
            <a:r>
              <a:rPr lang="ru-RU" dirty="0" smtClean="0"/>
              <a:t> понимая под ним совмещение нескольких отдельных </a:t>
            </a:r>
            <a:r>
              <a:rPr lang="ru-RU" dirty="0" smtClean="0"/>
              <a:t>событий</a:t>
            </a:r>
            <a:r>
              <a:rPr lang="ru-RU" dirty="0" smtClean="0"/>
              <a:t>, которые называют </a:t>
            </a:r>
            <a:r>
              <a:rPr lang="ru-RU" i="1" dirty="0" smtClean="0"/>
              <a:t>простыми.</a:t>
            </a:r>
            <a:endParaRPr lang="ru-RU" dirty="0" smtClean="0"/>
          </a:p>
          <a:p>
            <a:pPr indent="452438" algn="just"/>
            <a:r>
              <a:rPr lang="ru-RU" dirty="0" smtClean="0"/>
              <a:t>Пусть производится </a:t>
            </a:r>
            <a:r>
              <a:rPr lang="ru-RU" i="1" dirty="0" err="1" smtClean="0"/>
              <a:t>п</a:t>
            </a:r>
            <a:r>
              <a:rPr lang="ru-RU" dirty="0" smtClean="0"/>
              <a:t> независимых испытаний, в каждом из которых событие </a:t>
            </a:r>
            <a:r>
              <a:rPr lang="ru-RU" i="1" dirty="0" smtClean="0"/>
              <a:t>А</a:t>
            </a:r>
            <a:r>
              <a:rPr lang="ru-RU" dirty="0" smtClean="0"/>
              <a:t> может появиться либо не появиться. Условимся считать, что вероятность события </a:t>
            </a:r>
            <a:r>
              <a:rPr lang="ru-RU" i="1" dirty="0" smtClean="0"/>
              <a:t>А</a:t>
            </a:r>
            <a:r>
              <a:rPr lang="ru-RU" dirty="0" smtClean="0"/>
              <a:t> в каждом испытании одна и та же, а именно равна </a:t>
            </a:r>
            <a:r>
              <a:rPr lang="ru-RU" i="1" dirty="0" smtClean="0"/>
              <a:t>р</a:t>
            </a:r>
            <a:r>
              <a:rPr lang="ru-RU" dirty="0" smtClean="0"/>
              <a:t>. Следовательно, вероятность </a:t>
            </a:r>
            <a:r>
              <a:rPr lang="ru-RU" dirty="0" err="1" smtClean="0"/>
              <a:t>ненаступления</a:t>
            </a:r>
            <a:r>
              <a:rPr lang="ru-RU" dirty="0" smtClean="0"/>
              <a:t> события </a:t>
            </a:r>
            <a:r>
              <a:rPr lang="ru-RU" i="1" dirty="0" smtClean="0"/>
              <a:t>А</a:t>
            </a:r>
            <a:r>
              <a:rPr lang="ru-RU" dirty="0" smtClean="0"/>
              <a:t> в каждом испытании также постоянна и равна </a:t>
            </a:r>
            <a:r>
              <a:rPr lang="en-US" i="1" dirty="0" smtClean="0"/>
              <a:t>q</a:t>
            </a:r>
            <a:r>
              <a:rPr lang="ru-RU" i="1" dirty="0" smtClean="0"/>
              <a:t> = 1—</a:t>
            </a:r>
            <a:r>
              <a:rPr lang="ru-RU" i="1" dirty="0" err="1" smtClean="0"/>
              <a:t>р</a:t>
            </a:r>
            <a:endParaRPr lang="en-US" i="1" dirty="0" smtClean="0"/>
          </a:p>
          <a:p>
            <a:pPr indent="452438" algn="just"/>
            <a:r>
              <a:rPr lang="ru-RU" dirty="0" smtClean="0"/>
              <a:t>Поставим перед собой задачу вычислить вероятность того, что при </a:t>
            </a:r>
            <a:r>
              <a:rPr lang="ru-RU" i="1" dirty="0" err="1" smtClean="0"/>
              <a:t>п</a:t>
            </a:r>
            <a:r>
              <a:rPr lang="ru-RU" dirty="0" smtClean="0"/>
              <a:t> испытаниях событие </a:t>
            </a:r>
            <a:r>
              <a:rPr lang="ru-RU" i="1" dirty="0" smtClean="0"/>
              <a:t>А</a:t>
            </a:r>
            <a:r>
              <a:rPr lang="ru-RU" dirty="0" smtClean="0"/>
              <a:t> осуществится ровно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раз и, следовательно, не осуществится </a:t>
            </a:r>
            <a:r>
              <a:rPr lang="ru-RU" i="1" dirty="0" err="1" smtClean="0"/>
              <a:t>п</a:t>
            </a:r>
            <a:r>
              <a:rPr lang="ru-RU" i="1" dirty="0" smtClean="0"/>
              <a:t>—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раз. Важно подчеркнуть, что не требуется, чтобы событие </a:t>
            </a:r>
            <a:r>
              <a:rPr lang="ru-RU" i="1" dirty="0" smtClean="0"/>
              <a:t>А </a:t>
            </a:r>
            <a:r>
              <a:rPr lang="ru-RU" dirty="0" smtClean="0"/>
              <a:t>повторилось ровно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раз в определенной последовательности.</a:t>
            </a:r>
          </a:p>
          <a:p>
            <a:pPr indent="452438" algn="just"/>
            <a:endParaRPr lang="ru-RU" i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Screensho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5833"/>
            <a:ext cx="9144000" cy="4279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6632"/>
            <a:ext cx="8964488" cy="633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859276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27384"/>
            <a:ext cx="8856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 algn="just"/>
            <a:r>
              <a:rPr lang="ru-RU" dirty="0" smtClean="0"/>
              <a:t>Среди изделий, произведенных на станке-автомате, в среднем бывает 60% изделий первого сорта. Какова вероятность того, что среди 6 наудачу отобранных изделий будет:</a:t>
            </a:r>
          </a:p>
          <a:p>
            <a:pPr indent="534988" algn="just"/>
            <a:r>
              <a:rPr lang="ru-RU" dirty="0" smtClean="0"/>
              <a:t>а) от 2 до 4 изделий первого сорта;</a:t>
            </a:r>
          </a:p>
          <a:p>
            <a:pPr indent="534988" algn="just"/>
            <a:r>
              <a:rPr lang="ru-RU" dirty="0" smtClean="0"/>
              <a:t>б) не менее 5 изделий первого сорта;</a:t>
            </a:r>
          </a:p>
          <a:p>
            <a:pPr indent="534988" algn="just"/>
            <a:r>
              <a:rPr lang="ru-RU" dirty="0" smtClean="0"/>
              <a:t>в) хотя бы одно изделие более низкого сорта.</a:t>
            </a:r>
          </a:p>
          <a:p>
            <a:pPr indent="534988" algn="just"/>
            <a:r>
              <a:rPr lang="ru-RU" dirty="0" smtClean="0"/>
              <a:t>Вероятность производства первосортного изделия не зависит от качества других выпущенных изделий, поэтому здесь идёт речь о независимых испытаниях. 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94397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395288"/>
            <a:ext cx="86201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04" y="1124744"/>
            <a:ext cx="8991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49674"/>
          <a:stretch>
            <a:fillRect/>
          </a:stretch>
        </p:blipFill>
        <p:spPr bwMode="auto">
          <a:xfrm>
            <a:off x="0" y="1268760"/>
            <a:ext cx="881849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47812"/>
          <a:stretch>
            <a:fillRect/>
          </a:stretch>
        </p:blipFill>
        <p:spPr bwMode="auto">
          <a:xfrm>
            <a:off x="1695" y="1052736"/>
            <a:ext cx="917881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585788"/>
            <a:ext cx="88868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/>
            <a:r>
              <a:rPr lang="ru-RU" b="1" dirty="0" smtClean="0"/>
              <a:t>Пример 2. </a:t>
            </a:r>
            <a:r>
              <a:rPr lang="ru-RU" dirty="0" smtClean="0"/>
              <a:t>Вероятности попадания в цель при стрельбе первого и второго орудий соответственно равны: </a:t>
            </a:r>
            <a:r>
              <a:rPr lang="ru-RU" i="1" dirty="0" smtClean="0"/>
              <a:t>р</a:t>
            </a:r>
            <a:r>
              <a:rPr lang="ru-RU" i="1" baseline="-25000" dirty="0" smtClean="0"/>
              <a:t>1</a:t>
            </a:r>
            <a:r>
              <a:rPr lang="ru-RU" i="1" dirty="0" smtClean="0"/>
              <a:t> =</a:t>
            </a:r>
            <a:r>
              <a:rPr lang="ru-RU" dirty="0" smtClean="0"/>
              <a:t> 0,7; </a:t>
            </a:r>
            <a:r>
              <a:rPr lang="ru-RU" i="1" dirty="0" smtClean="0"/>
              <a:t>р</a:t>
            </a:r>
            <a:r>
              <a:rPr lang="ru-RU" i="1" baseline="-25000" dirty="0" smtClean="0"/>
              <a:t>2</a:t>
            </a:r>
            <a:r>
              <a:rPr lang="ru-RU" i="1" dirty="0" smtClean="0"/>
              <a:t>=0,8. </a:t>
            </a:r>
            <a:r>
              <a:rPr lang="ru-RU" dirty="0" smtClean="0"/>
              <a:t> Найти вероятность попадания при одном залпе (из обоих орудий) хотя бы одним из орудий.</a:t>
            </a:r>
          </a:p>
          <a:p>
            <a:pPr indent="452438" algn="just"/>
            <a:r>
              <a:rPr lang="ru-RU" b="1" dirty="0" smtClean="0"/>
              <a:t>Решение. </a:t>
            </a:r>
            <a:r>
              <a:rPr lang="ru-RU" dirty="0" smtClean="0"/>
              <a:t>Вероятность попадания в цель каждым из орудий не зависит от результата стрельбы из другого орудия, поэтому события </a:t>
            </a:r>
            <a:r>
              <a:rPr lang="ru-RU" i="1" dirty="0" smtClean="0"/>
              <a:t>А</a:t>
            </a:r>
            <a:r>
              <a:rPr lang="ru-RU" dirty="0" smtClean="0"/>
              <a:t> (попадание первого орудия) и </a:t>
            </a:r>
            <a:r>
              <a:rPr lang="ru-RU" i="1" dirty="0" smtClean="0"/>
              <a:t>В</a:t>
            </a:r>
            <a:r>
              <a:rPr lang="ru-RU" dirty="0" smtClean="0"/>
              <a:t> (попадание второго орудия) независимы.</a:t>
            </a:r>
          </a:p>
          <a:p>
            <a:pPr indent="452438"/>
            <a:r>
              <a:rPr lang="ru-RU" dirty="0" smtClean="0"/>
              <a:t>Вероятность события </a:t>
            </a:r>
            <a:r>
              <a:rPr lang="ru-RU" i="1" dirty="0" smtClean="0"/>
              <a:t>АВ</a:t>
            </a:r>
            <a:r>
              <a:rPr lang="ru-RU" dirty="0" smtClean="0"/>
              <a:t> (оба орудия дали попадание)</a:t>
            </a:r>
          </a:p>
          <a:p>
            <a:pPr indent="452438" algn="ctr"/>
            <a:r>
              <a:rPr lang="ru-RU" i="1" dirty="0" smtClean="0"/>
              <a:t>Р (АВ)=Р</a:t>
            </a:r>
            <a:r>
              <a:rPr lang="ru-RU" dirty="0" smtClean="0"/>
              <a:t> </a:t>
            </a:r>
            <a:r>
              <a:rPr lang="ru-RU" i="1" dirty="0" smtClean="0"/>
              <a:t>(А)</a:t>
            </a:r>
            <a:r>
              <a:rPr lang="ru-RU" dirty="0" smtClean="0"/>
              <a:t> </a:t>
            </a:r>
            <a:r>
              <a:rPr lang="ru-RU" i="1" dirty="0" smtClean="0"/>
              <a:t>Р (В)</a:t>
            </a:r>
            <a:r>
              <a:rPr lang="ru-RU" dirty="0" smtClean="0"/>
              <a:t> </a:t>
            </a:r>
            <a:r>
              <a:rPr lang="ru-RU" b="1" dirty="0" smtClean="0"/>
              <a:t>= </a:t>
            </a:r>
            <a:r>
              <a:rPr lang="ru-RU" dirty="0" smtClean="0"/>
              <a:t>0,7, * 0,8 = 0,56.</a:t>
            </a:r>
            <a:endParaRPr lang="ru-RU" b="1" dirty="0" smtClean="0"/>
          </a:p>
          <a:p>
            <a:pPr indent="452438"/>
            <a:r>
              <a:rPr lang="ru-RU" dirty="0" smtClean="0"/>
              <a:t>Искомая вероятность </a:t>
            </a:r>
          </a:p>
          <a:p>
            <a:pPr indent="452438" algn="ctr"/>
            <a:r>
              <a:rPr lang="ru-RU" i="1" dirty="0" smtClean="0"/>
              <a:t>Р (А</a:t>
            </a:r>
            <a:r>
              <a:rPr lang="ru-RU" dirty="0" smtClean="0"/>
              <a:t> + </a:t>
            </a:r>
            <a:r>
              <a:rPr lang="ru-RU" i="1" dirty="0" smtClean="0"/>
              <a:t>В)</a:t>
            </a:r>
            <a:r>
              <a:rPr lang="ru-RU" dirty="0" smtClean="0"/>
              <a:t> = </a:t>
            </a:r>
            <a:r>
              <a:rPr lang="ru-RU" i="1" dirty="0" smtClean="0"/>
              <a:t>Р(А)</a:t>
            </a:r>
            <a:r>
              <a:rPr lang="ru-RU" dirty="0" smtClean="0"/>
              <a:t> + </a:t>
            </a:r>
            <a:r>
              <a:rPr lang="ru-RU" i="1" dirty="0" smtClean="0"/>
              <a:t>Р(В)</a:t>
            </a:r>
            <a:r>
              <a:rPr lang="ru-RU" dirty="0" smtClean="0"/>
              <a:t>-</a:t>
            </a:r>
            <a:r>
              <a:rPr lang="ru-RU" i="1" dirty="0" smtClean="0"/>
              <a:t>Р(АВ</a:t>
            </a:r>
            <a:r>
              <a:rPr lang="ru-RU" dirty="0" smtClean="0"/>
              <a:t>) = 0,7 + 0,8 - 0,56 = 0,94.</a:t>
            </a:r>
            <a:endParaRPr lang="ru-RU" b="1" dirty="0" smtClean="0"/>
          </a:p>
          <a:p>
            <a:pPr indent="452438"/>
            <a:r>
              <a:rPr lang="ru-RU" dirty="0" smtClean="0"/>
              <a:t> </a:t>
            </a:r>
          </a:p>
          <a:p>
            <a:pPr indent="452438"/>
            <a:r>
              <a:rPr lang="ru-RU" b="1" dirty="0" smtClean="0"/>
              <a:t>Замечание 3 </a:t>
            </a:r>
          </a:p>
          <a:p>
            <a:pPr indent="452438" algn="just"/>
            <a:r>
              <a:rPr lang="ru-RU" dirty="0" smtClean="0"/>
              <a:t>Так как в настоящем примере события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В </a:t>
            </a:r>
            <a:r>
              <a:rPr lang="ru-RU" dirty="0" smtClean="0"/>
              <a:t>независимые, то можно было воспользоваться формулой Р=1- </a:t>
            </a:r>
            <a:r>
              <a:rPr lang="en-US" dirty="0" smtClean="0"/>
              <a:t>q</a:t>
            </a:r>
            <a:r>
              <a:rPr lang="ru-RU" baseline="-25000" dirty="0" smtClean="0"/>
              <a:t>1</a:t>
            </a:r>
            <a:r>
              <a:rPr lang="en-US" dirty="0" smtClean="0"/>
              <a:t>q</a:t>
            </a:r>
            <a:r>
              <a:rPr lang="ru-RU" baseline="-25000" dirty="0" smtClean="0"/>
              <a:t>2</a:t>
            </a:r>
            <a:r>
              <a:rPr lang="ru-RU" dirty="0" smtClean="0"/>
              <a:t>. В самом деле, вероятности событий, про­тивоположных событиям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В,</a:t>
            </a:r>
            <a:r>
              <a:rPr lang="ru-RU" dirty="0" smtClean="0"/>
              <a:t> т. е. вероятности промахов, таковы:</a:t>
            </a:r>
          </a:p>
          <a:p>
            <a:pPr indent="452438" algn="ctr"/>
            <a:r>
              <a:rPr lang="en-US" dirty="0" smtClean="0"/>
              <a:t>q</a:t>
            </a:r>
            <a:r>
              <a:rPr lang="ru-RU" baseline="-25000" dirty="0" smtClean="0"/>
              <a:t>1</a:t>
            </a:r>
            <a:r>
              <a:rPr lang="ru-RU" b="1" dirty="0" smtClean="0"/>
              <a:t>=</a:t>
            </a:r>
            <a:r>
              <a:rPr lang="en-US" dirty="0" smtClean="0"/>
              <a:t>l- p</a:t>
            </a:r>
            <a:r>
              <a:rPr lang="en-US" baseline="-25000" dirty="0" smtClean="0"/>
              <a:t>1</a:t>
            </a:r>
            <a:r>
              <a:rPr lang="ru-RU" b="1" dirty="0" smtClean="0"/>
              <a:t>= </a:t>
            </a:r>
            <a:r>
              <a:rPr lang="ru-RU" dirty="0" smtClean="0"/>
              <a:t>1</a:t>
            </a:r>
            <a:r>
              <a:rPr lang="en-US" dirty="0" smtClean="0"/>
              <a:t>-</a:t>
            </a:r>
            <a:r>
              <a:rPr lang="ru-RU" dirty="0" smtClean="0"/>
              <a:t>0,7</a:t>
            </a:r>
            <a:r>
              <a:rPr lang="ru-RU" b="1" dirty="0" smtClean="0"/>
              <a:t> = </a:t>
            </a:r>
            <a:r>
              <a:rPr lang="ru-RU" dirty="0" smtClean="0"/>
              <a:t>0,3</a:t>
            </a:r>
            <a:r>
              <a:rPr lang="ru-RU" b="1" dirty="0" smtClean="0"/>
              <a:t>;              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ru-RU" dirty="0" smtClean="0"/>
              <a:t> = 1</a:t>
            </a:r>
            <a:r>
              <a:rPr lang="ru-RU" b="1" dirty="0" smtClean="0"/>
              <a:t> </a:t>
            </a:r>
            <a:r>
              <a:rPr lang="en-US" b="1" dirty="0" smtClean="0"/>
              <a:t>- 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ru-RU" dirty="0" smtClean="0"/>
              <a:t> =</a:t>
            </a:r>
            <a:r>
              <a:rPr lang="ru-RU" b="1" dirty="0" smtClean="0"/>
              <a:t> </a:t>
            </a:r>
            <a:r>
              <a:rPr lang="ru-RU" dirty="0" smtClean="0"/>
              <a:t>1 </a:t>
            </a:r>
            <a:r>
              <a:rPr lang="en-US" dirty="0" smtClean="0"/>
              <a:t>-</a:t>
            </a:r>
            <a:r>
              <a:rPr lang="ru-RU" dirty="0" smtClean="0"/>
              <a:t> 0,8 = 0,2</a:t>
            </a:r>
            <a:endParaRPr lang="ru-RU" b="1" dirty="0" smtClean="0"/>
          </a:p>
          <a:p>
            <a:pPr indent="452438"/>
            <a:r>
              <a:rPr lang="ru-RU" dirty="0" smtClean="0"/>
              <a:t>Искомая вероятность того, что при одном залпе хотя бы одно орудие даст попадание, равна</a:t>
            </a:r>
          </a:p>
          <a:p>
            <a:pPr indent="452438" algn="ctr"/>
            <a:r>
              <a:rPr lang="ru-RU" dirty="0" smtClean="0"/>
              <a:t>Р=1- </a:t>
            </a:r>
            <a:r>
              <a:rPr lang="en-US" dirty="0" smtClean="0"/>
              <a:t>q</a:t>
            </a:r>
            <a:r>
              <a:rPr lang="ru-RU" baseline="-25000" dirty="0" smtClean="0"/>
              <a:t>1</a:t>
            </a:r>
            <a:r>
              <a:rPr lang="en-US" dirty="0" smtClean="0"/>
              <a:t>q</a:t>
            </a:r>
            <a:r>
              <a:rPr lang="ru-RU" baseline="-25000" dirty="0" smtClean="0"/>
              <a:t>2</a:t>
            </a:r>
            <a:r>
              <a:rPr lang="ru-RU" dirty="0" smtClean="0"/>
              <a:t>. </a:t>
            </a:r>
            <a:r>
              <a:rPr lang="en-US" dirty="0" smtClean="0"/>
              <a:t>=</a:t>
            </a:r>
            <a:r>
              <a:rPr lang="ru-RU" dirty="0" smtClean="0"/>
              <a:t>1 </a:t>
            </a:r>
            <a:r>
              <a:rPr lang="en-US" dirty="0" smtClean="0"/>
              <a:t>-</a:t>
            </a:r>
            <a:r>
              <a:rPr lang="ru-RU" dirty="0" smtClean="0"/>
              <a:t>0,3*0,2 = 0,94.</a:t>
            </a:r>
            <a:endParaRPr lang="ru-RU" b="1" dirty="0" smtClean="0"/>
          </a:p>
          <a:p>
            <a:pPr indent="452438"/>
            <a:r>
              <a:rPr lang="ru-RU" dirty="0" smtClean="0"/>
              <a:t>Как и следовало ожидать, получен тот же результат.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Формула полной вероятности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Пусть событие </a:t>
            </a:r>
            <a:r>
              <a:rPr lang="ru-RU" i="1" dirty="0" smtClean="0"/>
              <a:t>А</a:t>
            </a:r>
            <a:r>
              <a:rPr lang="ru-RU" dirty="0" smtClean="0"/>
              <a:t> может наступить при условии появления одного из несовместных событий </a:t>
            </a:r>
            <a:r>
              <a:rPr lang="en-US" i="1" dirty="0" smtClean="0"/>
              <a:t>B</a:t>
            </a:r>
            <a:r>
              <a:rPr lang="ru-RU" i="1" baseline="-25000" dirty="0" smtClean="0"/>
              <a:t>1, </a:t>
            </a:r>
            <a:r>
              <a:rPr lang="ru-RU" i="1" dirty="0" smtClean="0"/>
              <a:t>В</a:t>
            </a:r>
            <a:r>
              <a:rPr lang="ru-RU" baseline="-25000" dirty="0" smtClean="0"/>
              <a:t>2</a:t>
            </a:r>
            <a:r>
              <a:rPr lang="ru-RU" dirty="0" smtClean="0"/>
              <a:t>, … </a:t>
            </a:r>
            <a:r>
              <a:rPr lang="ru-RU" i="1" dirty="0" smtClean="0"/>
              <a:t>В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ru-RU" dirty="0" smtClean="0"/>
              <a:t>которые образуют полную группу. Пусть известны вероятности этих событий и условные вероятности </a:t>
            </a:r>
            <a:r>
              <a:rPr lang="en-US" i="1" dirty="0" smtClean="0"/>
              <a:t>P</a:t>
            </a:r>
            <a:r>
              <a:rPr lang="ru-RU" i="1" baseline="-25000" dirty="0" smtClean="0"/>
              <a:t>В1</a:t>
            </a:r>
            <a:r>
              <a:rPr lang="ru-RU" i="1" dirty="0" smtClean="0"/>
              <a:t>(А),</a:t>
            </a:r>
            <a:r>
              <a:rPr lang="ru-RU" dirty="0" smtClean="0"/>
              <a:t> </a:t>
            </a:r>
            <a:r>
              <a:rPr lang="en-US" i="1" dirty="0" smtClean="0"/>
              <a:t>P</a:t>
            </a:r>
            <a:r>
              <a:rPr lang="ru-RU" i="1" baseline="-25000" dirty="0" smtClean="0"/>
              <a:t>В2</a:t>
            </a:r>
            <a:r>
              <a:rPr lang="ru-RU" i="1" dirty="0" smtClean="0"/>
              <a:t>(А),</a:t>
            </a:r>
            <a:r>
              <a:rPr lang="ru-RU" dirty="0" smtClean="0"/>
              <a:t>..., </a:t>
            </a:r>
            <a:r>
              <a:rPr lang="en-US" i="1" dirty="0" smtClean="0"/>
              <a:t>P</a:t>
            </a:r>
            <a:r>
              <a:rPr lang="ru-RU" i="1" baseline="-25000" dirty="0" smtClean="0"/>
              <a:t>В</a:t>
            </a:r>
            <a:r>
              <a:rPr lang="en-US" i="1" baseline="-25000" dirty="0" smtClean="0"/>
              <a:t>n</a:t>
            </a:r>
            <a:r>
              <a:rPr lang="ru-RU" i="1" dirty="0" smtClean="0"/>
              <a:t>(А),</a:t>
            </a:r>
            <a:r>
              <a:rPr lang="ru-RU" dirty="0" smtClean="0"/>
              <a:t> события </a:t>
            </a:r>
            <a:r>
              <a:rPr lang="ru-RU" i="1" dirty="0" smtClean="0"/>
              <a:t>А.</a:t>
            </a:r>
            <a:r>
              <a:rPr lang="ru-RU" dirty="0" smtClean="0"/>
              <a:t> Как найти вероятность события </a:t>
            </a:r>
            <a:r>
              <a:rPr lang="ru-RU" i="1" dirty="0" smtClean="0"/>
              <a:t>А</a:t>
            </a:r>
            <a:r>
              <a:rPr lang="ru-RU" dirty="0" smtClean="0"/>
              <a:t>? </a:t>
            </a:r>
          </a:p>
          <a:p>
            <a:pPr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b="1" i="1" dirty="0" smtClean="0"/>
              <a:t>Теорема. </a:t>
            </a:r>
            <a:r>
              <a:rPr lang="ru-RU" i="1" dirty="0" smtClean="0"/>
              <a:t>Вероятность события А, которое может наступить лишь при условии появления одного из несовместных событий </a:t>
            </a:r>
            <a:r>
              <a:rPr lang="en-US" i="1" dirty="0" smtClean="0"/>
              <a:t>B</a:t>
            </a:r>
            <a:r>
              <a:rPr lang="ru-RU" i="1" baseline="-25000" dirty="0" smtClean="0"/>
              <a:t>1, </a:t>
            </a:r>
            <a:r>
              <a:rPr lang="ru-RU" i="1" dirty="0" smtClean="0"/>
              <a:t>В</a:t>
            </a:r>
            <a:r>
              <a:rPr lang="ru-RU" baseline="-25000" dirty="0" smtClean="0"/>
              <a:t>2</a:t>
            </a:r>
            <a:r>
              <a:rPr lang="ru-RU" dirty="0" smtClean="0"/>
              <a:t>, … </a:t>
            </a:r>
            <a:r>
              <a:rPr lang="ru-RU" i="1" dirty="0" smtClean="0"/>
              <a:t>В</a:t>
            </a:r>
            <a:r>
              <a:rPr lang="en-US" i="1" baseline="-25000" dirty="0" smtClean="0"/>
              <a:t>n</a:t>
            </a:r>
            <a:r>
              <a:rPr lang="ru-RU" i="1" dirty="0" smtClean="0"/>
              <a:t>, образующих полную группу, равна сумме произведений вероятностей каждого из этих событий на соответствующую условную вероятность события А:</a:t>
            </a:r>
          </a:p>
          <a:p>
            <a:pPr indent="452438" algn="ctr"/>
            <a:r>
              <a:rPr lang="ru-RU" i="1" dirty="0" smtClean="0"/>
              <a:t>Р</a:t>
            </a:r>
            <a:r>
              <a:rPr lang="ru-RU" dirty="0" smtClean="0"/>
              <a:t> (А) = </a:t>
            </a:r>
            <a:r>
              <a:rPr lang="ru-RU" i="1" dirty="0" smtClean="0"/>
              <a:t>Р (В</a:t>
            </a:r>
            <a:r>
              <a:rPr lang="ru-RU" i="1" baseline="-25000" dirty="0" smtClean="0"/>
              <a:t>1</a:t>
            </a:r>
            <a:r>
              <a:rPr lang="ru-RU" i="1" dirty="0" smtClean="0"/>
              <a:t>)</a:t>
            </a:r>
            <a:r>
              <a:rPr lang="ru-RU" dirty="0" smtClean="0"/>
              <a:t> </a:t>
            </a:r>
            <a:r>
              <a:rPr lang="ru-RU" i="1" dirty="0" smtClean="0"/>
              <a:t>Р</a:t>
            </a:r>
            <a:r>
              <a:rPr lang="ru-RU" dirty="0" smtClean="0"/>
              <a:t>в</a:t>
            </a:r>
            <a:r>
              <a:rPr lang="ru-RU" i="1" baseline="-25000" dirty="0" smtClean="0"/>
              <a:t>1</a:t>
            </a:r>
            <a:r>
              <a:rPr lang="ru-RU" i="1" dirty="0" smtClean="0"/>
              <a:t> (А</a:t>
            </a:r>
            <a:r>
              <a:rPr lang="ru-RU" dirty="0" smtClean="0"/>
              <a:t>) + </a:t>
            </a:r>
            <a:r>
              <a:rPr lang="ru-RU" i="1" dirty="0" smtClean="0"/>
              <a:t>Р (В</a:t>
            </a:r>
            <a:r>
              <a:rPr lang="ru-RU" i="1" baseline="-25000" dirty="0" smtClean="0"/>
              <a:t>2</a:t>
            </a:r>
            <a:r>
              <a:rPr lang="ru-RU" i="1" dirty="0" smtClean="0"/>
              <a:t>) Р</a:t>
            </a:r>
            <a:r>
              <a:rPr lang="ru-RU" baseline="-25000" dirty="0" smtClean="0"/>
              <a:t>в2</a:t>
            </a:r>
            <a:r>
              <a:rPr lang="ru-RU" dirty="0" smtClean="0"/>
              <a:t> </a:t>
            </a:r>
            <a:r>
              <a:rPr lang="ru-RU" i="1" dirty="0" smtClean="0"/>
              <a:t>(А)</a:t>
            </a:r>
            <a:r>
              <a:rPr lang="ru-RU" dirty="0" smtClean="0"/>
              <a:t> + … + </a:t>
            </a:r>
            <a:r>
              <a:rPr lang="ru-RU" i="1" dirty="0" smtClean="0"/>
              <a:t>Р</a:t>
            </a:r>
            <a:r>
              <a:rPr lang="ru-RU" dirty="0" smtClean="0"/>
              <a:t> (В</a:t>
            </a:r>
            <a:r>
              <a:rPr lang="en-US" baseline="-25000" dirty="0" smtClean="0"/>
              <a:t>n</a:t>
            </a:r>
            <a:r>
              <a:rPr lang="ru-RU" dirty="0" smtClean="0"/>
              <a:t>) </a:t>
            </a:r>
            <a:r>
              <a:rPr lang="ru-RU" i="1" dirty="0" err="1" smtClean="0"/>
              <a:t>Р</a:t>
            </a:r>
            <a:r>
              <a:rPr lang="ru-RU" dirty="0" err="1" smtClean="0"/>
              <a:t>в</a:t>
            </a:r>
            <a:r>
              <a:rPr lang="en-US" i="1" baseline="-25000" dirty="0" smtClean="0"/>
              <a:t>n</a:t>
            </a:r>
            <a:r>
              <a:rPr lang="ru-RU" dirty="0" smtClean="0"/>
              <a:t> (А).</a:t>
            </a:r>
          </a:p>
          <a:p>
            <a:pPr indent="452438" algn="just"/>
            <a:r>
              <a:rPr lang="ru-RU" dirty="0" smtClean="0"/>
              <a:t>Эту формулу называют «формулой полной вероятности».</a:t>
            </a:r>
          </a:p>
          <a:p>
            <a:pPr indent="452438" algn="just"/>
            <a:r>
              <a:rPr lang="ru-RU" dirty="0" smtClean="0"/>
              <a:t> </a:t>
            </a:r>
          </a:p>
          <a:p>
            <a:pPr indent="452438" algn="just"/>
            <a:r>
              <a:rPr lang="ru-RU" b="1" dirty="0" smtClean="0"/>
              <a:t>Доказательство.</a:t>
            </a:r>
            <a:r>
              <a:rPr lang="ru-RU" dirty="0" smtClean="0"/>
              <a:t> По условию, событие </a:t>
            </a:r>
            <a:r>
              <a:rPr lang="ru-RU" i="1" dirty="0" smtClean="0"/>
              <a:t>А</a:t>
            </a:r>
            <a:r>
              <a:rPr lang="ru-RU" dirty="0" smtClean="0"/>
              <a:t> может наступить, если наступит одно из несовместных событий </a:t>
            </a:r>
            <a:r>
              <a:rPr lang="ru-RU" i="1" dirty="0" smtClean="0"/>
              <a:t>В</a:t>
            </a:r>
            <a:r>
              <a:rPr lang="ru-RU" i="1" baseline="-25000" dirty="0" smtClean="0"/>
              <a:t>1</a:t>
            </a:r>
            <a:r>
              <a:rPr lang="ru-RU" dirty="0" smtClean="0"/>
              <a:t>, В</a:t>
            </a:r>
            <a:r>
              <a:rPr lang="ru-RU" baseline="-25000" dirty="0" smtClean="0"/>
              <a:t>2</a:t>
            </a:r>
            <a:r>
              <a:rPr lang="ru-RU" dirty="0" smtClean="0"/>
              <a:t>, ..., </a:t>
            </a:r>
            <a:r>
              <a:rPr lang="ru-RU" i="1" dirty="0" err="1" smtClean="0"/>
              <a:t>В</a:t>
            </a:r>
            <a:r>
              <a:rPr lang="ru-RU" i="1" baseline="-25000" dirty="0" err="1" smtClean="0"/>
              <a:t>п</a:t>
            </a:r>
            <a:r>
              <a:rPr lang="ru-RU" dirty="0" smtClean="0"/>
              <a:t>. Другими словами, появление события </a:t>
            </a:r>
            <a:r>
              <a:rPr lang="ru-RU" i="1" dirty="0" smtClean="0"/>
              <a:t>А </a:t>
            </a:r>
            <a:r>
              <a:rPr lang="ru-RU" dirty="0" smtClean="0"/>
              <a:t>означает осуществление одного, безразлично какого, из несовместных событий </a:t>
            </a:r>
            <a:r>
              <a:rPr lang="en-US" i="1" dirty="0" smtClean="0"/>
              <a:t>B</a:t>
            </a:r>
            <a:r>
              <a:rPr lang="ru-RU" i="1" baseline="-25000" dirty="0" smtClean="0"/>
              <a:t>1</a:t>
            </a:r>
            <a:r>
              <a:rPr lang="en-US" i="1" dirty="0" smtClean="0"/>
              <a:t>A</a:t>
            </a:r>
            <a:r>
              <a:rPr lang="ru-RU" i="1" baseline="-25000" dirty="0" smtClean="0"/>
              <a:t>,</a:t>
            </a:r>
            <a:r>
              <a:rPr lang="ru-RU" i="1" dirty="0" smtClean="0"/>
              <a:t> В</a:t>
            </a:r>
            <a:r>
              <a:rPr lang="ru-RU" i="1" baseline="-25000" dirty="0" smtClean="0"/>
              <a:t>2</a:t>
            </a:r>
            <a:r>
              <a:rPr lang="ru-RU" i="1" dirty="0" smtClean="0"/>
              <a:t>А,…В</a:t>
            </a:r>
            <a:r>
              <a:rPr lang="en-US" i="1" baseline="-25000" dirty="0" smtClean="0"/>
              <a:t>n</a:t>
            </a:r>
            <a:r>
              <a:rPr lang="ru-RU" i="1" dirty="0" smtClean="0"/>
              <a:t>А.</a:t>
            </a:r>
            <a:r>
              <a:rPr lang="ru-RU" dirty="0" smtClean="0"/>
              <a:t> Пользуясь для вычисления вероятности события </a:t>
            </a:r>
            <a:r>
              <a:rPr lang="ru-RU" i="1" dirty="0" smtClean="0"/>
              <a:t>А</a:t>
            </a:r>
            <a:r>
              <a:rPr lang="ru-RU" dirty="0" smtClean="0"/>
              <a:t> теоремой сложе­ния, получим</a:t>
            </a:r>
          </a:p>
          <a:p>
            <a:pPr indent="452438" algn="ctr"/>
            <a:r>
              <a:rPr lang="ru-RU" i="1" dirty="0" smtClean="0"/>
              <a:t>             Р (А) = Р </a:t>
            </a:r>
            <a:r>
              <a:rPr lang="ru-RU" dirty="0" smtClean="0"/>
              <a:t>(</a:t>
            </a:r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A</a:t>
            </a:r>
            <a:r>
              <a:rPr lang="ru-RU" dirty="0" smtClean="0"/>
              <a:t>) + Р (В</a:t>
            </a:r>
            <a:r>
              <a:rPr lang="ru-RU" baseline="-25000" dirty="0" smtClean="0"/>
              <a:t>2</a:t>
            </a:r>
            <a:r>
              <a:rPr lang="ru-RU" dirty="0" smtClean="0"/>
              <a:t>А) + ... + Р (В</a:t>
            </a:r>
            <a:r>
              <a:rPr lang="en-US" baseline="-25000" dirty="0" smtClean="0"/>
              <a:t>n</a:t>
            </a:r>
            <a:r>
              <a:rPr lang="ru-RU" dirty="0" smtClean="0"/>
              <a:t>А)                </a:t>
            </a:r>
            <a:r>
              <a:rPr lang="ru-RU" i="1" dirty="0" smtClean="0"/>
              <a:t> (1)</a:t>
            </a:r>
            <a:endParaRPr lang="ru-RU" b="1" i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96752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 algn="just">
              <a:lnSpc>
                <a:spcPct val="150000"/>
              </a:lnSpc>
            </a:pPr>
            <a:r>
              <a:rPr lang="ru-RU" dirty="0" smtClean="0"/>
              <a:t>Остается вычислить каждое из слагаемых. По теореме умножения вероятностей зависимых событий имеем</a:t>
            </a:r>
            <a:endParaRPr lang="ru-RU" b="1" dirty="0" smtClean="0"/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Р</a:t>
            </a:r>
            <a:r>
              <a:rPr lang="ru-RU" sz="2000" i="1" dirty="0" smtClean="0"/>
              <a:t> </a:t>
            </a:r>
            <a:r>
              <a:rPr lang="ru-RU" sz="2000" dirty="0" smtClean="0"/>
              <a:t>(В</a:t>
            </a:r>
            <a:r>
              <a:rPr lang="ru-RU" sz="2000" b="1" baseline="-25000" dirty="0" smtClean="0"/>
              <a:t>1</a:t>
            </a:r>
            <a:r>
              <a:rPr lang="ru-RU" sz="2000" dirty="0" smtClean="0"/>
              <a:t>А) = Р (В</a:t>
            </a:r>
            <a:r>
              <a:rPr lang="ru-RU" sz="2000" b="1" baseline="-25000" dirty="0" smtClean="0"/>
              <a:t>1</a:t>
            </a:r>
            <a:r>
              <a:rPr lang="ru-RU" sz="2000" dirty="0" smtClean="0"/>
              <a:t>)</a:t>
            </a:r>
            <a:r>
              <a:rPr lang="ru-RU" sz="2000" i="1" dirty="0" smtClean="0"/>
              <a:t> </a:t>
            </a:r>
            <a:r>
              <a:rPr lang="ru-RU" sz="2000" dirty="0" smtClean="0"/>
              <a:t>Р</a:t>
            </a:r>
            <a:r>
              <a:rPr lang="ru-RU" sz="2000" i="1" baseline="-25000" dirty="0" smtClean="0"/>
              <a:t>В</a:t>
            </a:r>
            <a:r>
              <a:rPr lang="ru-RU" sz="2000" b="1" baseline="-25000" dirty="0" smtClean="0"/>
              <a:t>1</a:t>
            </a:r>
            <a:r>
              <a:rPr lang="ru-RU" sz="2000" dirty="0" smtClean="0"/>
              <a:t>(А); Р</a:t>
            </a:r>
            <a:r>
              <a:rPr lang="ru-RU" sz="2000" i="1" dirty="0" smtClean="0"/>
              <a:t> (</a:t>
            </a:r>
            <a:r>
              <a:rPr lang="ru-RU" sz="2000" dirty="0" smtClean="0"/>
              <a:t>В</a:t>
            </a:r>
            <a:r>
              <a:rPr lang="ru-RU" sz="2000" b="1" baseline="-25000" dirty="0" smtClean="0"/>
              <a:t>2</a:t>
            </a:r>
            <a:r>
              <a:rPr lang="ru-RU" sz="2000" dirty="0" smtClean="0"/>
              <a:t>А</a:t>
            </a:r>
            <a:r>
              <a:rPr lang="ru-RU" sz="2000" i="1" dirty="0" smtClean="0"/>
              <a:t>) = </a:t>
            </a:r>
            <a:r>
              <a:rPr lang="ru-RU" sz="2000" dirty="0" smtClean="0"/>
              <a:t>Р(В</a:t>
            </a:r>
            <a:r>
              <a:rPr lang="ru-RU" sz="2000" b="1" baseline="-25000" dirty="0" smtClean="0"/>
              <a:t>2</a:t>
            </a:r>
            <a:r>
              <a:rPr lang="ru-RU" sz="2000" dirty="0" smtClean="0"/>
              <a:t>)Р</a:t>
            </a:r>
            <a:r>
              <a:rPr lang="ru-RU" sz="2000" i="1" baseline="-25000" dirty="0" smtClean="0"/>
              <a:t>В</a:t>
            </a:r>
            <a:r>
              <a:rPr lang="ru-RU" sz="2000" b="1" baseline="-25000" dirty="0" smtClean="0"/>
              <a:t>2</a:t>
            </a:r>
            <a:r>
              <a:rPr lang="ru-RU" sz="2000" dirty="0" smtClean="0"/>
              <a:t>(А); </a:t>
            </a:r>
            <a:r>
              <a:rPr lang="ru-RU" sz="2000" b="1" dirty="0" smtClean="0"/>
              <a:t>…</a:t>
            </a:r>
            <a:r>
              <a:rPr lang="ru-RU" sz="2000" dirty="0" smtClean="0"/>
              <a:t>Р(В</a:t>
            </a:r>
            <a:r>
              <a:rPr lang="en-US" sz="2000" b="1" baseline="-25000" dirty="0" smtClean="0"/>
              <a:t>n</a:t>
            </a:r>
            <a:r>
              <a:rPr lang="ru-RU" sz="2000" dirty="0" smtClean="0"/>
              <a:t>А) = Р(В</a:t>
            </a:r>
            <a:r>
              <a:rPr lang="en-US" sz="2000" b="1" baseline="-25000" dirty="0" smtClean="0"/>
              <a:t>n</a:t>
            </a:r>
            <a:r>
              <a:rPr lang="ru-RU" sz="2000" dirty="0" smtClean="0"/>
              <a:t>)Р</a:t>
            </a:r>
            <a:r>
              <a:rPr lang="en-US" sz="2000" b="1" baseline="-25000" dirty="0" err="1" smtClean="0"/>
              <a:t>Bn</a:t>
            </a:r>
            <a:r>
              <a:rPr lang="ru-RU" sz="2000" dirty="0" smtClean="0"/>
              <a:t>(А).</a:t>
            </a:r>
            <a:endParaRPr lang="ru-RU" sz="2000" b="1" i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Подставив правые части этих равенств в соотношение (1), получим формулу полной вероятности</a:t>
            </a:r>
            <a:endParaRPr lang="ru-RU" b="1" dirty="0" smtClean="0"/>
          </a:p>
          <a:p>
            <a:pPr algn="ctr">
              <a:lnSpc>
                <a:spcPct val="150000"/>
              </a:lnSpc>
            </a:pPr>
            <a:r>
              <a:rPr lang="ru-RU" sz="2400" dirty="0" smtClean="0"/>
              <a:t>Р(А) = Р (В</a:t>
            </a:r>
            <a:r>
              <a:rPr lang="ru-RU" sz="2400" b="1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i="1" dirty="0" smtClean="0"/>
              <a:t> </a:t>
            </a:r>
            <a:r>
              <a:rPr lang="ru-RU" sz="2400" dirty="0" smtClean="0"/>
              <a:t>Р</a:t>
            </a:r>
            <a:r>
              <a:rPr lang="ru-RU" sz="2400" i="1" baseline="-25000" dirty="0" smtClean="0"/>
              <a:t>В</a:t>
            </a:r>
            <a:r>
              <a:rPr lang="ru-RU" sz="2400" b="1" baseline="-25000" dirty="0" smtClean="0"/>
              <a:t>1</a:t>
            </a:r>
            <a:r>
              <a:rPr lang="ru-RU" sz="2400" dirty="0" smtClean="0"/>
              <a:t>(А) + Р(В</a:t>
            </a:r>
            <a:r>
              <a:rPr lang="ru-RU" sz="2400" b="1" baseline="-25000" dirty="0" smtClean="0"/>
              <a:t>2</a:t>
            </a:r>
            <a:r>
              <a:rPr lang="ru-RU" sz="2400" dirty="0" smtClean="0"/>
              <a:t>)Р</a:t>
            </a:r>
            <a:r>
              <a:rPr lang="ru-RU" sz="2400" i="1" baseline="-25000" dirty="0" smtClean="0"/>
              <a:t>В</a:t>
            </a:r>
            <a:r>
              <a:rPr lang="ru-RU" sz="2400" b="1" baseline="-25000" dirty="0" smtClean="0"/>
              <a:t>2</a:t>
            </a:r>
            <a:r>
              <a:rPr lang="ru-RU" sz="2400" dirty="0" smtClean="0"/>
              <a:t>(А)+ ... ... + Р(В</a:t>
            </a:r>
            <a:r>
              <a:rPr lang="en-US" sz="2400" b="1" baseline="-25000" dirty="0" smtClean="0"/>
              <a:t>n</a:t>
            </a:r>
            <a:r>
              <a:rPr lang="ru-RU" sz="2400" dirty="0" smtClean="0"/>
              <a:t>)Р</a:t>
            </a:r>
            <a:r>
              <a:rPr lang="en-US" sz="2400" b="1" baseline="-25000" dirty="0" err="1" smtClean="0"/>
              <a:t>Bn</a:t>
            </a:r>
            <a:r>
              <a:rPr lang="ru-RU" sz="2400" dirty="0" smtClean="0"/>
              <a:t>(А)</a:t>
            </a:r>
            <a:endParaRPr lang="ru-RU" sz="2400" b="1" i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85" y="1124744"/>
            <a:ext cx="891461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Задача 2</a:t>
            </a:r>
          </a:p>
          <a:p>
            <a:pPr indent="452438" algn="just"/>
            <a:r>
              <a:rPr lang="ru-RU" dirty="0" smtClean="0"/>
              <a:t>В тире имеются 5 различных по точности боя винтовок. Вероятности попадания в мишень для данного стрелка соответственно равны 0,5; 0,55; 0,7; 0,75 и 0,4. Чему равна вероятность попадания в мишень, если стрелок делает один выстрел из случайно выбранной винтовки?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348880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 4</a:t>
            </a:r>
          </a:p>
          <a:p>
            <a:pPr indent="452438" algn="just"/>
            <a:r>
              <a:rPr lang="ru-RU" dirty="0" smtClean="0"/>
              <a:t>Двигатель работает в трёх режимах: нормальном, форсированном и на холостом ходу. В режиме холостого хода вероятность его выхода из строя равна 0,05, при нормальном режиме работы – 0,1, а при форсированном – 0,7. 70% времени двигатель работает в нормальном режиме, а 20% – в форсированном. Какова вероятность выхода из строя двигателя во время работы?</a:t>
            </a:r>
          </a:p>
          <a:p>
            <a:pPr indent="452438" algn="just"/>
            <a:r>
              <a:rPr lang="ru-RU" dirty="0" smtClean="0"/>
              <a:t>На всякий случай напомню – чтобы получить значения вероятностей проценты нужно разделить на 100.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4772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4105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екция 4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Лекция 4</Template>
  <TotalTime>346</TotalTime>
  <Words>980</Words>
  <Application>Microsoft Office PowerPoint</Application>
  <PresentationFormat>Экран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Лекция 4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Company>office 2007 rus ent: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39</cp:revision>
  <dcterms:created xsi:type="dcterms:W3CDTF">2020-10-02T06:00:15Z</dcterms:created>
  <dcterms:modified xsi:type="dcterms:W3CDTF">2020-10-16T09:09:05Z</dcterms:modified>
</cp:coreProperties>
</file>