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4" r:id="rId1"/>
  </p:sldMasterIdLst>
  <p:notesMasterIdLst>
    <p:notesMasterId r:id="rId25"/>
  </p:notesMasterIdLst>
  <p:sldIdLst>
    <p:sldId id="281" r:id="rId2"/>
    <p:sldId id="283" r:id="rId3"/>
    <p:sldId id="285" r:id="rId4"/>
    <p:sldId id="286" r:id="rId5"/>
    <p:sldId id="288" r:id="rId6"/>
    <p:sldId id="287" r:id="rId7"/>
    <p:sldId id="284" r:id="rId8"/>
    <p:sldId id="282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0" autoAdjust="0"/>
    <p:restoredTop sz="94723" autoAdjust="0"/>
  </p:normalViewPr>
  <p:slideViewPr>
    <p:cSldViewPr>
      <p:cViewPr varScale="1">
        <p:scale>
          <a:sx n="62" d="100"/>
          <a:sy n="62" d="100"/>
        </p:scale>
        <p:origin x="-123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ADCE-7497-4527-8601-EF931BCD17E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B034-A1E7-4E78-9005-9EE6999FD9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021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E7F755-70BB-4618-87C5-1F8EDB0337DC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764704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Формула Бернулли, позволяющая вычислить вероятность того, что событие появится в </a:t>
            </a:r>
            <a:r>
              <a:rPr lang="ru-RU" i="1" dirty="0" err="1" smtClean="0"/>
              <a:t>п</a:t>
            </a:r>
            <a:r>
              <a:rPr lang="ru-RU" dirty="0" smtClean="0"/>
              <a:t> испытаниях ровно </a:t>
            </a:r>
            <a:r>
              <a:rPr lang="ru-RU" i="1" dirty="0" smtClean="0"/>
              <a:t>к</a:t>
            </a:r>
            <a:r>
              <a:rPr lang="ru-RU" dirty="0" smtClean="0"/>
              <a:t> раз. При выводе мы предполагали, что вероятность появления события в каждом испытании постоянна. Легко видеть, что пользоваться формулой Бернулли при больших значениях </a:t>
            </a:r>
            <a:r>
              <a:rPr lang="ru-RU" i="1" dirty="0" err="1" smtClean="0"/>
              <a:t>п</a:t>
            </a:r>
            <a:r>
              <a:rPr lang="ru-RU" dirty="0" smtClean="0"/>
              <a:t> достаточно трудно, так как формула требует выполнения действий над громадными числами. </a:t>
            </a:r>
          </a:p>
          <a:p>
            <a:pPr indent="452438" algn="just"/>
            <a:r>
              <a:rPr lang="ru-RU" dirty="0" smtClean="0"/>
              <a:t>Например, если </a:t>
            </a:r>
            <a:r>
              <a:rPr lang="ru-RU" i="1" dirty="0" err="1" smtClean="0"/>
              <a:t>п</a:t>
            </a:r>
            <a:r>
              <a:rPr lang="ru-RU" dirty="0" smtClean="0"/>
              <a:t> = 50, </a:t>
            </a:r>
            <a:r>
              <a:rPr lang="ru-RU" i="1" dirty="0" smtClean="0"/>
              <a:t>к</a:t>
            </a:r>
            <a:r>
              <a:rPr lang="ru-RU" dirty="0" smtClean="0"/>
              <a:t> = 30, </a:t>
            </a:r>
            <a:r>
              <a:rPr lang="ru-RU" i="1" dirty="0" err="1" smtClean="0"/>
              <a:t>р</a:t>
            </a:r>
            <a:r>
              <a:rPr lang="ru-RU" dirty="0" smtClean="0"/>
              <a:t> = 0,1, то для отыскания вероятности </a:t>
            </a:r>
            <a:r>
              <a:rPr lang="ru-RU" i="1" dirty="0" smtClean="0"/>
              <a:t>Р50</a:t>
            </a:r>
            <a:r>
              <a:rPr lang="ru-RU" dirty="0" smtClean="0"/>
              <a:t>(30) надо вычислить выражение </a:t>
            </a:r>
            <a:r>
              <a:rPr lang="ru-RU" i="1" dirty="0" smtClean="0"/>
              <a:t>Р50</a:t>
            </a:r>
            <a:r>
              <a:rPr lang="ru-RU" dirty="0" smtClean="0"/>
              <a:t>(30) = 50!/(30!20!) • (0,1)</a:t>
            </a:r>
            <a:r>
              <a:rPr lang="ru-RU" baseline="30000" dirty="0" smtClean="0"/>
              <a:t>30 </a:t>
            </a:r>
            <a:r>
              <a:rPr lang="ru-RU" dirty="0" smtClean="0"/>
              <a:t>•(0,9)</a:t>
            </a:r>
            <a:r>
              <a:rPr lang="ru-RU" baseline="30000" dirty="0" smtClean="0"/>
              <a:t>20</a:t>
            </a:r>
            <a:r>
              <a:rPr lang="ru-RU" dirty="0" smtClean="0"/>
              <a:t>, где 50! = 30414 093 • 10</a:t>
            </a:r>
            <a:r>
              <a:rPr lang="ru-RU" baseline="30000" dirty="0" smtClean="0"/>
              <a:t>57</a:t>
            </a:r>
            <a:r>
              <a:rPr lang="ru-RU" dirty="0" smtClean="0"/>
              <a:t>; 30!= 26 525 286 • 10</a:t>
            </a:r>
            <a:r>
              <a:rPr lang="ru-RU" baseline="30000" dirty="0" smtClean="0"/>
              <a:t>25</a:t>
            </a:r>
            <a:r>
              <a:rPr lang="ru-RU" dirty="0" smtClean="0"/>
              <a:t>; 20! = 24 329 020 • 10</a:t>
            </a:r>
            <a:r>
              <a:rPr lang="ru-RU" baseline="30000" dirty="0" smtClean="0"/>
              <a:t>11</a:t>
            </a:r>
            <a:r>
              <a:rPr lang="ru-RU" dirty="0" smtClean="0"/>
              <a:t>. </a:t>
            </a:r>
          </a:p>
          <a:p>
            <a:pPr indent="452438" algn="just"/>
            <a:r>
              <a:rPr lang="ru-RU" dirty="0" smtClean="0"/>
              <a:t>Локальная теорема Лапласа и дает асимптотическую</a:t>
            </a:r>
            <a:r>
              <a:rPr lang="ru-RU" baseline="30000" dirty="0" smtClean="0"/>
              <a:t> </a:t>
            </a:r>
            <a:r>
              <a:rPr lang="ru-RU" dirty="0" smtClean="0"/>
              <a:t>формулу, которая позволяет приближенно найти вероятность появления события ровно </a:t>
            </a:r>
            <a:r>
              <a:rPr lang="ru-RU" i="1" dirty="0" smtClean="0"/>
              <a:t>к</a:t>
            </a:r>
            <a:r>
              <a:rPr lang="ru-RU" dirty="0" smtClean="0"/>
              <a:t> раз в </a:t>
            </a:r>
            <a:r>
              <a:rPr lang="ru-RU" i="1" dirty="0" err="1" smtClean="0"/>
              <a:t>п</a:t>
            </a:r>
            <a:r>
              <a:rPr lang="ru-RU" dirty="0" smtClean="0"/>
              <a:t> испытаниях, если число испытаний достаточно велико.</a:t>
            </a:r>
          </a:p>
          <a:p>
            <a:pPr indent="452438" algn="just"/>
            <a:r>
              <a:rPr lang="ru-RU" dirty="0" smtClean="0"/>
              <a:t>Для частного случая, а именно для </a:t>
            </a:r>
            <a:r>
              <a:rPr lang="ru-RU" i="1" dirty="0" err="1" smtClean="0"/>
              <a:t>р</a:t>
            </a:r>
            <a:r>
              <a:rPr lang="ru-RU" dirty="0" smtClean="0"/>
              <a:t> = 1/2, асимптотическая формула была найдена в 1730 г. Муавром; в 1783 г. Лаплас обобщил формулу Муавра для произвольного </a:t>
            </a:r>
            <a:r>
              <a:rPr lang="ru-RU" dirty="0" err="1" smtClean="0"/>
              <a:t>р</a:t>
            </a:r>
            <a:r>
              <a:rPr lang="ru-RU" dirty="0" smtClean="0"/>
              <a:t>, отличного от 0 и 1. Поэтому теорему, о которой здесь идет речь, иногда называют </a:t>
            </a:r>
            <a:r>
              <a:rPr lang="ru-RU" i="1" dirty="0" smtClean="0"/>
              <a:t>теоремой Муавра — Лапласа.</a:t>
            </a:r>
            <a:endParaRPr lang="ru-RU" dirty="0" smtClean="0"/>
          </a:p>
          <a:p>
            <a:pPr indent="452438" algn="just"/>
            <a:endParaRPr lang="ru-RU" dirty="0" smtClean="0"/>
          </a:p>
          <a:p>
            <a:pPr indent="452438" algn="just"/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11663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ЛОКАЛЬНАЯ ТЕОРЕМА ЛАПЛАСА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517232"/>
            <a:ext cx="8286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1" y="260648"/>
            <a:ext cx="888764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45224"/>
            <a:ext cx="885698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Приведем примеры, иллюстрирующие применение ин­тегральной теоремы Лапласа.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728663"/>
            <a:ext cx="83534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476672"/>
            <a:ext cx="886610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EEF4"/>
              </a:clrFrom>
              <a:clrTo>
                <a:srgbClr val="F8E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73868"/>
            <a:ext cx="7632848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8640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Пример:</a:t>
            </a:r>
          </a:p>
          <a:p>
            <a:pPr algn="just"/>
            <a:r>
              <a:rPr lang="ru-RU" dirty="0" smtClean="0"/>
              <a:t>Производство </a:t>
            </a:r>
            <a:r>
              <a:rPr lang="ru-RU" dirty="0" smtClean="0"/>
              <a:t>электронно-лучевых трубок для телевизоров дает в среднем 12% брака. Найдите вероятность наличия 215 годных трубок в партии из 250 штук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indent="452438" algn="just"/>
            <a:r>
              <a:rPr lang="ru-RU" dirty="0" smtClean="0"/>
              <a:t>Решение:</a:t>
            </a:r>
          </a:p>
          <a:p>
            <a:pPr indent="452438"/>
            <a:r>
              <a:rPr lang="ru-RU" dirty="0" smtClean="0"/>
              <a:t>Если количество независимых испытаний достаточно большое, то для упрощения вычислений применяют локальную и интегральную теоремы Лапласа, которые дают близкий к формуле Бернулли результат при большом количестве испытаний.</a:t>
            </a:r>
          </a:p>
          <a:p>
            <a:pPr indent="452438"/>
            <a:r>
              <a:rPr lang="ru-RU" dirty="0" smtClean="0"/>
              <a:t> </a:t>
            </a:r>
            <a:r>
              <a:rPr lang="ru-RU" dirty="0" smtClean="0"/>
              <a:t>Воспользуемся </a:t>
            </a:r>
            <a:r>
              <a:rPr lang="ru-RU" dirty="0" smtClean="0"/>
              <a:t>локальной теоремой Муавра - Лапласа:</a:t>
            </a:r>
          </a:p>
          <a:p>
            <a:pPr algn="just"/>
            <a:endParaRPr lang="ru-RU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45339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4686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68144" y="56612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</a:t>
            </a:r>
            <a:r>
              <a:rPr lang="en-US" dirty="0" smtClean="0"/>
              <a:t>p</a:t>
            </a:r>
            <a:r>
              <a:rPr lang="ru-RU" dirty="0" smtClean="0"/>
              <a:t>=0.0483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Вероятность отклонения относительной частоты от постоянной вероятности в независимых испытаниях</a:t>
            </a:r>
            <a:endParaRPr lang="ru-RU" sz="2400" b="1" dirty="0">
              <a:solidFill>
                <a:srgbClr val="FF000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79512" y="1340768"/>
            <a:ext cx="8784976" cy="5184576"/>
            <a:chOff x="752475" y="1619250"/>
            <a:chExt cx="7639050" cy="4227013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2475" y="1619250"/>
              <a:ext cx="763905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5229200"/>
              <a:ext cx="4176464" cy="617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1519" y="188640"/>
            <a:ext cx="8657395" cy="5904656"/>
            <a:chOff x="251519" y="332656"/>
            <a:chExt cx="8657395" cy="5904656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519" y="332656"/>
              <a:ext cx="8657395" cy="424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520" y="4501639"/>
              <a:ext cx="8640960" cy="1735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5776292"/>
            <a:ext cx="864096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836712"/>
            <a:ext cx="894914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0120" y="332656"/>
            <a:ext cx="7092280" cy="639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Пример 3</a:t>
            </a:r>
          </a:p>
          <a:p>
            <a:pPr indent="452438" algn="just"/>
            <a:r>
              <a:rPr lang="ru-RU" dirty="0" smtClean="0"/>
              <a:t>Магазин </a:t>
            </a:r>
            <a:r>
              <a:rPr lang="ru-RU" dirty="0" smtClean="0"/>
              <a:t>получил партию бутылок шампанского. Вероятность того, что при транспортировке бутылка окажется разбитой, равна 0,08. Сколько следует проверить бутылок, чтобы с вероятностью 0,9973 можно было утверждать, что относительная частота появления разбитой бутылки отклонится от вероятности по абсолютной величине не более чем на 0,01</a:t>
            </a:r>
            <a:r>
              <a:rPr lang="ru-RU" dirty="0" smtClean="0"/>
              <a:t>.</a:t>
            </a:r>
          </a:p>
          <a:p>
            <a:pPr indent="452438" algn="just"/>
            <a:endParaRPr lang="ru-RU" dirty="0" smtClean="0"/>
          </a:p>
          <a:p>
            <a:pPr indent="452438" algn="just"/>
            <a:r>
              <a:rPr lang="ru-RU" dirty="0" smtClean="0"/>
              <a:t>Решение: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04864"/>
            <a:ext cx="365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84168" y="58772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</a:t>
            </a:r>
            <a:r>
              <a:rPr lang="en-US" dirty="0" smtClean="0"/>
              <a:t>n=6668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dirty="0" smtClean="0"/>
              <a:t>Локальная теорема Лапласа. </a:t>
            </a:r>
            <a:r>
              <a:rPr lang="ru-RU" b="1" i="1" dirty="0" smtClean="0"/>
              <a:t>Если вероятность </a:t>
            </a:r>
            <a:r>
              <a:rPr lang="ru-RU" b="1" i="1" dirty="0" err="1" smtClean="0"/>
              <a:t>р</a:t>
            </a:r>
            <a:r>
              <a:rPr lang="ru-RU" b="1" i="1" dirty="0" smtClean="0"/>
              <a:t> появления события А в каждом испытании постоянна и отлична от нуля и единицы</a:t>
            </a:r>
            <a:r>
              <a:rPr lang="ru-RU" b="1" dirty="0" smtClean="0"/>
              <a:t>, </a:t>
            </a:r>
            <a:r>
              <a:rPr lang="ru-RU" b="1" i="1" dirty="0" smtClean="0"/>
              <a:t>то вероятность </a:t>
            </a:r>
            <a:r>
              <a:rPr lang="ru-RU" b="1" i="1" dirty="0" err="1" smtClean="0"/>
              <a:t>P</a:t>
            </a:r>
            <a:r>
              <a:rPr lang="ru-RU" b="1" i="1" baseline="-25000" dirty="0" err="1" smtClean="0"/>
              <a:t>n</a:t>
            </a:r>
            <a:r>
              <a:rPr lang="ru-RU" b="1" i="1" dirty="0" smtClean="0"/>
              <a:t>(</a:t>
            </a:r>
            <a:r>
              <a:rPr lang="ru-RU" b="1" i="1" dirty="0" err="1" smtClean="0"/>
              <a:t>k</a:t>
            </a:r>
            <a:r>
              <a:rPr lang="ru-RU" b="1" i="1" dirty="0" smtClean="0"/>
              <a:t>) того</a:t>
            </a:r>
            <a:r>
              <a:rPr lang="ru-RU" b="1" dirty="0" smtClean="0"/>
              <a:t>, </a:t>
            </a:r>
            <a:r>
              <a:rPr lang="ru-RU" b="1" i="1" dirty="0" smtClean="0"/>
              <a:t>что событие А появится в </a:t>
            </a:r>
            <a:r>
              <a:rPr lang="ru-RU" b="1" i="1" dirty="0" err="1" smtClean="0"/>
              <a:t>п</a:t>
            </a:r>
            <a:r>
              <a:rPr lang="ru-RU" b="1" i="1" dirty="0" smtClean="0"/>
              <a:t> испытаниях ровно </a:t>
            </a:r>
            <a:r>
              <a:rPr lang="ru-RU" b="1" i="1" dirty="0" err="1" smtClean="0"/>
              <a:t>k</a:t>
            </a:r>
            <a:r>
              <a:rPr lang="ru-RU" b="1" i="1" dirty="0" smtClean="0"/>
              <a:t> раз, приближенно равна (тем точнее</a:t>
            </a:r>
            <a:r>
              <a:rPr lang="ru-RU" b="1" dirty="0" smtClean="0"/>
              <a:t>, </a:t>
            </a:r>
            <a:r>
              <a:rPr lang="ru-RU" b="1" i="1" dirty="0" smtClean="0"/>
              <a:t>чем больше </a:t>
            </a:r>
            <a:r>
              <a:rPr lang="ru-RU" b="1" i="1" dirty="0" err="1" smtClean="0"/>
              <a:t>п</a:t>
            </a:r>
            <a:r>
              <a:rPr lang="ru-RU" b="1" i="1" dirty="0" smtClean="0"/>
              <a:t>) значению функции</a:t>
            </a:r>
            <a:endParaRPr lang="ru-RU" b="1" dirty="0" smtClean="0"/>
          </a:p>
          <a:p>
            <a:pPr indent="452438" algn="just"/>
            <a:endParaRPr lang="ru-RU" dirty="0" smtClean="0"/>
          </a:p>
          <a:p>
            <a:pPr indent="452438" algn="just"/>
            <a:endParaRPr lang="ru-RU" dirty="0" smtClean="0"/>
          </a:p>
          <a:p>
            <a:pPr indent="452438" algn="just"/>
            <a:endParaRPr lang="ru-RU" dirty="0" smtClean="0"/>
          </a:p>
          <a:p>
            <a:pPr indent="452438" algn="just"/>
            <a:endParaRPr lang="ru-RU" dirty="0" smtClean="0"/>
          </a:p>
          <a:p>
            <a:pPr indent="452438" algn="just"/>
            <a:endParaRPr lang="ru-RU" dirty="0" smtClean="0"/>
          </a:p>
          <a:p>
            <a:pPr indent="452438" algn="just"/>
            <a:endParaRPr lang="ru-RU" dirty="0" smtClean="0"/>
          </a:p>
          <a:p>
            <a:pPr indent="452438" algn="just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1484784"/>
            <a:ext cx="5760640" cy="124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4963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6224367"/>
            <a:ext cx="3600400" cy="44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525" y="352425"/>
            <a:ext cx="68389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/>
            <a:r>
              <a:rPr lang="ru-RU" dirty="0" smtClean="0"/>
              <a:t>Пример 5</a:t>
            </a:r>
          </a:p>
          <a:p>
            <a:pPr indent="452438" algn="just"/>
            <a:r>
              <a:rPr lang="ru-RU" dirty="0" smtClean="0"/>
              <a:t>Вероятность </a:t>
            </a:r>
            <a:r>
              <a:rPr lang="ru-RU" dirty="0" smtClean="0"/>
              <a:t>того, что телевизор выдержит гарантийный срок работы, равна 0,8. Найти границы, в которых с вероятностью 0,9955 заключено число телевизоров, выдержавших гарантийный срок службы из 1000 выпущенных.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07504" y="1412776"/>
            <a:ext cx="7920880" cy="5328592"/>
            <a:chOff x="107504" y="1412776"/>
            <a:chExt cx="6429375" cy="4769296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7504" y="1412776"/>
              <a:ext cx="642937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7504" y="2708920"/>
              <a:ext cx="4267200" cy="221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7504" y="4858097"/>
              <a:ext cx="63817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7504" y="5877272"/>
              <a:ext cx="1743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6</a:t>
            </a:r>
          </a:p>
          <a:p>
            <a:pPr indent="452438" algn="just"/>
            <a:r>
              <a:rPr lang="ru-RU" dirty="0" smtClean="0"/>
              <a:t>В каждом испытании некоторое событие </a:t>
            </a:r>
            <a:r>
              <a:rPr lang="ru-RU" dirty="0" smtClean="0"/>
              <a:t>A</a:t>
            </a:r>
            <a:r>
              <a:rPr lang="ru-RU" dirty="0" smtClean="0"/>
              <a:t> происходит с вероятностью </a:t>
            </a:r>
            <a:r>
              <a:rPr lang="ru-RU" dirty="0" smtClean="0"/>
              <a:t>p=0,5. </a:t>
            </a:r>
            <a:r>
              <a:rPr lang="ru-RU" dirty="0" smtClean="0"/>
              <a:t>Произведено 1600 независимых испытаний</a:t>
            </a:r>
            <a:r>
              <a:rPr lang="ru-RU" dirty="0" smtClean="0"/>
              <a:t>.</a:t>
            </a:r>
          </a:p>
          <a:p>
            <a:pPr indent="452438" algn="just"/>
            <a:r>
              <a:rPr lang="ru-RU" dirty="0" smtClean="0"/>
              <a:t>Найти </a:t>
            </a:r>
            <a:r>
              <a:rPr lang="ru-RU" dirty="0" smtClean="0"/>
              <a:t>границы для </a:t>
            </a:r>
            <a:r>
              <a:rPr lang="ru-RU" dirty="0" err="1" smtClean="0"/>
              <a:t>частости</a:t>
            </a:r>
            <a:r>
              <a:rPr lang="ru-RU" dirty="0" smtClean="0"/>
              <a:t>, симметричные относительно </a:t>
            </a:r>
            <a:r>
              <a:rPr lang="ru-RU" dirty="0" err="1" smtClean="0"/>
              <a:t>p</a:t>
            </a:r>
            <a:r>
              <a:rPr lang="ru-RU" dirty="0" smtClean="0"/>
              <a:t>, </a:t>
            </a:r>
            <a:r>
              <a:rPr lang="ru-RU" dirty="0" smtClean="0"/>
              <a:t>которые можно гарантировать с вероятностью 0,95.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51520" y="1700808"/>
            <a:ext cx="8064896" cy="5157192"/>
            <a:chOff x="517773" y="1925926"/>
            <a:chExt cx="6934547" cy="4682605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7773" y="1925926"/>
              <a:ext cx="6934547" cy="4041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9553" y="5898249"/>
              <a:ext cx="6336703" cy="411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9553" y="6237313"/>
              <a:ext cx="2016223" cy="371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dirty="0" smtClean="0"/>
              <a:t>Пример 7.</a:t>
            </a:r>
            <a:r>
              <a:rPr lang="ru-RU" dirty="0" smtClean="0"/>
              <a:t> Вероятность наступления события в каждом из независимых испытаний постоянна и равна 0,6. Сколько испытаний необходимо произвести, чтобы вероятность отклонения частоты от 0,6 в ту и другую сторону менее чем на 0,01 была равна 0,995?</a:t>
            </a:r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032" y="1681058"/>
            <a:ext cx="7668344" cy="517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566"/>
          <a:stretch>
            <a:fillRect/>
          </a:stretch>
        </p:blipFill>
        <p:spPr bwMode="auto">
          <a:xfrm>
            <a:off x="95250" y="490538"/>
            <a:ext cx="8953500" cy="531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561975" y="361950"/>
            <a:ext cx="8020050" cy="6134100"/>
            <a:chOff x="561975" y="361950"/>
            <a:chExt cx="8020050" cy="61341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1975" y="361950"/>
              <a:ext cx="8020050" cy="613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Прямоугольник 2"/>
            <p:cNvSpPr/>
            <p:nvPr/>
          </p:nvSpPr>
          <p:spPr>
            <a:xfrm>
              <a:off x="4788024" y="1196752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1520" y="260648"/>
            <a:ext cx="8463533" cy="5760690"/>
            <a:chOff x="251520" y="260648"/>
            <a:chExt cx="8463533" cy="57606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520" y="260648"/>
              <a:ext cx="83534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3528" y="2420888"/>
              <a:ext cx="839152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683568" y="260648"/>
            <a:ext cx="7560840" cy="6264696"/>
            <a:chOff x="251520" y="116632"/>
            <a:chExt cx="7992888" cy="657941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16632"/>
              <a:ext cx="7992888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5229200"/>
              <a:ext cx="6696075" cy="14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271588"/>
            <a:ext cx="90868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75134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dirty="0" smtClean="0"/>
              <a:t>Вновь предположим, что производится </a:t>
            </a:r>
            <a:r>
              <a:rPr lang="ru-RU" i="1" dirty="0" err="1" smtClean="0"/>
              <a:t>п</a:t>
            </a:r>
            <a:r>
              <a:rPr lang="ru-RU" dirty="0" smtClean="0"/>
              <a:t> </a:t>
            </a:r>
            <a:r>
              <a:rPr lang="ru-RU" dirty="0" smtClean="0"/>
              <a:t>испытаний</a:t>
            </a:r>
            <a:r>
              <a:rPr lang="ru-RU" dirty="0" smtClean="0"/>
              <a:t>, в каждом из которых вероятность появления события </a:t>
            </a:r>
            <a:r>
              <a:rPr lang="ru-RU" i="1" dirty="0" smtClean="0"/>
              <a:t>А</a:t>
            </a:r>
            <a:r>
              <a:rPr lang="ru-RU" dirty="0" smtClean="0"/>
              <a:t> постоянна и равна </a:t>
            </a:r>
            <a:r>
              <a:rPr lang="ru-RU" i="1" dirty="0" err="1" smtClean="0"/>
              <a:t>р</a:t>
            </a:r>
            <a:r>
              <a:rPr lang="ru-RU" dirty="0" smtClean="0"/>
              <a:t> (0 &lt; </a:t>
            </a:r>
            <a:r>
              <a:rPr lang="ru-RU" i="1" dirty="0" err="1" smtClean="0"/>
              <a:t>р</a:t>
            </a:r>
            <a:r>
              <a:rPr lang="ru-RU" dirty="0" smtClean="0"/>
              <a:t> &lt; 1). Как </a:t>
            </a:r>
            <a:r>
              <a:rPr lang="ru-RU" dirty="0" smtClean="0"/>
              <a:t>вычислить </a:t>
            </a:r>
            <a:r>
              <a:rPr lang="ru-RU" dirty="0" smtClean="0"/>
              <a:t>вероятность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ru-RU" i="1" dirty="0" smtClean="0"/>
              <a:t>(</a:t>
            </a:r>
            <a:r>
              <a:rPr lang="en-US" i="1" dirty="0" smtClean="0"/>
              <a:t>k</a:t>
            </a:r>
            <a:r>
              <a:rPr lang="ru-RU" i="1" baseline="-25000" dirty="0" smtClean="0"/>
              <a:t>1</a:t>
            </a:r>
            <a:r>
              <a:rPr lang="ru-RU" i="1" dirty="0" smtClean="0"/>
              <a:t>,</a:t>
            </a:r>
            <a:r>
              <a:rPr lang="en-US" i="1" dirty="0" smtClean="0"/>
              <a:t> </a:t>
            </a:r>
            <a:r>
              <a:rPr lang="en-US" i="1" dirty="0" smtClean="0"/>
              <a:t>k</a:t>
            </a:r>
            <a:r>
              <a:rPr lang="ru-RU" i="1" baseline="-25000" dirty="0" smtClean="0"/>
              <a:t>2</a:t>
            </a:r>
            <a:r>
              <a:rPr lang="ru-RU" i="1" dirty="0" smtClean="0"/>
              <a:t>)</a:t>
            </a:r>
            <a:r>
              <a:rPr lang="ru-RU" dirty="0" smtClean="0"/>
              <a:t> того, что событие </a:t>
            </a:r>
            <a:r>
              <a:rPr lang="ru-RU" i="1" dirty="0" smtClean="0"/>
              <a:t>А</a:t>
            </a:r>
            <a:r>
              <a:rPr lang="ru-RU" dirty="0" smtClean="0"/>
              <a:t> появится в </a:t>
            </a:r>
            <a:r>
              <a:rPr lang="ru-RU" i="1" dirty="0" err="1" smtClean="0"/>
              <a:t>п</a:t>
            </a:r>
            <a:r>
              <a:rPr lang="ru-RU" dirty="0" smtClean="0"/>
              <a:t> испытаниях не менее </a:t>
            </a:r>
            <a:r>
              <a:rPr lang="en-US" i="1" dirty="0" smtClean="0"/>
              <a:t>k</a:t>
            </a:r>
            <a:r>
              <a:rPr lang="ru-RU" i="1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не более </a:t>
            </a:r>
            <a:r>
              <a:rPr lang="en-US" i="1" dirty="0" smtClean="0"/>
              <a:t>k</a:t>
            </a:r>
            <a:r>
              <a:rPr lang="ru-RU" i="1" baseline="-25000" dirty="0" smtClean="0"/>
              <a:t>2</a:t>
            </a:r>
            <a:r>
              <a:rPr lang="ru-RU" dirty="0" smtClean="0"/>
              <a:t> </a:t>
            </a:r>
            <a:r>
              <a:rPr lang="ru-RU" dirty="0" smtClean="0"/>
              <a:t>раз (для </a:t>
            </a:r>
            <a:r>
              <a:rPr lang="ru-RU" dirty="0" smtClean="0"/>
              <a:t>краткости </a:t>
            </a:r>
            <a:r>
              <a:rPr lang="ru-RU" dirty="0" smtClean="0"/>
              <a:t>будем говорить «от </a:t>
            </a:r>
            <a:r>
              <a:rPr lang="en-US" i="1" dirty="0" smtClean="0"/>
              <a:t>k</a:t>
            </a:r>
            <a:r>
              <a:rPr lang="ru-RU" i="1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i="1" dirty="0" smtClean="0"/>
              <a:t>k</a:t>
            </a:r>
            <a:r>
              <a:rPr lang="ru-RU" i="1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раз»)? На этот вопрос отвечает интегральная теорема Лапласа, которую мы приводим ниже, опустив доказательство.</a:t>
            </a:r>
          </a:p>
          <a:p>
            <a:pPr indent="450850" algn="just"/>
            <a:r>
              <a:rPr lang="ru-RU" b="1" i="1" dirty="0" smtClean="0"/>
              <a:t>Теорема. </a:t>
            </a:r>
            <a:r>
              <a:rPr lang="ru-RU" i="1" dirty="0" smtClean="0"/>
              <a:t>Если вероятность </a:t>
            </a:r>
            <a:r>
              <a:rPr lang="ru-RU" i="1" dirty="0" err="1" smtClean="0"/>
              <a:t>р</a:t>
            </a:r>
            <a:r>
              <a:rPr lang="ru-RU" i="1" dirty="0" smtClean="0"/>
              <a:t> наступления события А в каждом испытании постоянна и отлична от нуля и единицы, то вероятность </a:t>
            </a:r>
            <a:r>
              <a:rPr lang="ru-RU" i="1" dirty="0" err="1" smtClean="0"/>
              <a:t>Р</a:t>
            </a:r>
            <a:r>
              <a:rPr lang="ru-RU" i="1" baseline="-25000" dirty="0" err="1" smtClean="0"/>
              <a:t>п</a:t>
            </a:r>
            <a:r>
              <a:rPr lang="ru-RU" i="1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k</a:t>
            </a:r>
            <a:r>
              <a:rPr lang="ru-RU" i="1" baseline="-25000" dirty="0" smtClean="0"/>
              <a:t>1</a:t>
            </a:r>
            <a:r>
              <a:rPr lang="ru-RU" i="1" dirty="0" smtClean="0"/>
              <a:t>,</a:t>
            </a:r>
            <a:r>
              <a:rPr lang="en-US" i="1" dirty="0" smtClean="0"/>
              <a:t> k</a:t>
            </a:r>
            <a:r>
              <a:rPr lang="ru-RU" i="1" baseline="-25000" dirty="0" smtClean="0"/>
              <a:t>2</a:t>
            </a:r>
            <a:r>
              <a:rPr lang="ru-RU" i="1" dirty="0" smtClean="0"/>
              <a:t>) </a:t>
            </a:r>
            <a:r>
              <a:rPr lang="ru-RU" i="1" dirty="0" smtClean="0"/>
              <a:t>того, что событие А появится в </a:t>
            </a:r>
            <a:r>
              <a:rPr lang="ru-RU" i="1" dirty="0" err="1" smtClean="0"/>
              <a:t>п</a:t>
            </a:r>
            <a:r>
              <a:rPr lang="ru-RU" i="1" dirty="0" smtClean="0"/>
              <a:t> испытаниях от </a:t>
            </a:r>
            <a:r>
              <a:rPr lang="en-US" i="1" dirty="0" smtClean="0"/>
              <a:t>k</a:t>
            </a:r>
            <a:r>
              <a:rPr lang="ru-RU" i="1" baseline="-25000" dirty="0" smtClean="0"/>
              <a:t>1</a:t>
            </a:r>
            <a:r>
              <a:rPr lang="en-US" i="1" dirty="0" smtClean="0"/>
              <a:t> </a:t>
            </a:r>
            <a:r>
              <a:rPr lang="ru-RU" i="1" dirty="0" smtClean="0"/>
              <a:t>до </a:t>
            </a:r>
            <a:r>
              <a:rPr lang="en-US" i="1" dirty="0" smtClean="0"/>
              <a:t>k</a:t>
            </a:r>
            <a:r>
              <a:rPr lang="ru-RU" i="1" baseline="-25000" dirty="0" smtClean="0"/>
              <a:t>2</a:t>
            </a:r>
            <a:r>
              <a:rPr lang="ru-RU" i="1" dirty="0" smtClean="0"/>
              <a:t> раз, приближенно равна определенному </a:t>
            </a:r>
            <a:r>
              <a:rPr lang="ru-RU" i="1" dirty="0" smtClean="0"/>
              <a:t>интегралу (формула 1)</a:t>
            </a:r>
            <a:endParaRPr lang="ru-RU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9862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ИНТЕГРАЛЬНАЯ ТЕОРЕМА ЛАПЛАСА</a:t>
            </a:r>
            <a:endParaRPr lang="ru-RU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462663"/>
            <a:ext cx="3600400" cy="76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5" y="3592995"/>
            <a:ext cx="3960439" cy="9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1" y="836712"/>
            <a:ext cx="884014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екция 5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Лекция 5</Template>
  <TotalTime>1380</TotalTime>
  <Words>330</Words>
  <Application>Microsoft Office PowerPoint</Application>
  <PresentationFormat>Экран (4:3)</PresentationFormat>
  <Paragraphs>34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Лекция 5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>office 2007 rus ent: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73</cp:revision>
  <dcterms:created xsi:type="dcterms:W3CDTF">2020-10-09T06:38:17Z</dcterms:created>
  <dcterms:modified xsi:type="dcterms:W3CDTF">2020-10-10T07:52:29Z</dcterms:modified>
</cp:coreProperties>
</file>