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4" r:id="rId19"/>
    <p:sldId id="265" r:id="rId20"/>
    <p:sldId id="266" r:id="rId21"/>
    <p:sldId id="26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3F58-212F-405E-84BD-99C8BCCD1A4B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DA63-DB43-41FB-84D3-40E2EA56D09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35696" y="260648"/>
            <a:ext cx="60975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sz="3200" b="1" dirty="0">
                <a:solidFill>
                  <a:schemeClr val="folHlink"/>
                </a:solidFill>
                <a:latin typeface="Tahoma" pitchFamily="34" charset="0"/>
              </a:rPr>
              <a:t>Теория вероятностей и</a:t>
            </a:r>
          </a:p>
          <a:p>
            <a:pPr algn="ctr" eaLnBrk="1" hangingPunct="1"/>
            <a:r>
              <a:rPr lang="ru-RU" sz="3200" b="1" dirty="0">
                <a:solidFill>
                  <a:schemeClr val="folHlink"/>
                </a:solidFill>
                <a:latin typeface="Tahoma" pitchFamily="34" charset="0"/>
              </a:rPr>
              <a:t>математическая статистика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06450" y="2292350"/>
            <a:ext cx="736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Дисперсия дискретной случайной величины</a:t>
            </a:r>
          </a:p>
          <a:p>
            <a:pPr algn="ctr" eaLnBrk="1" hangingPunct="1"/>
            <a:r>
              <a:rPr lang="ru-RU" sz="3200" b="1" dirty="0" smtClean="0">
                <a:solidFill>
                  <a:schemeClr val="hlink"/>
                </a:solidFill>
                <a:latin typeface="Tahoma" pitchFamily="34" charset="0"/>
              </a:rPr>
              <a:t> </a:t>
            </a:r>
            <a:endParaRPr lang="ru-RU" sz="3200" b="1" dirty="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</a:pPr>
            <a:r>
              <a:rPr lang="ru-RU" dirty="0"/>
              <a:t>Замечание.</a:t>
            </a:r>
            <a:r>
              <a:rPr lang="ru-RU" b="1" dirty="0"/>
              <a:t> </a:t>
            </a:r>
            <a:endParaRPr lang="en-US" b="1" dirty="0" smtClean="0"/>
          </a:p>
          <a:p>
            <a:pPr indent="449263" algn="just">
              <a:lnSpc>
                <a:spcPct val="150000"/>
              </a:lnSpc>
            </a:pPr>
            <a:r>
              <a:rPr lang="ru-RU" dirty="0" smtClean="0"/>
              <a:t>Если </a:t>
            </a:r>
            <a:r>
              <a:rPr lang="ru-RU" i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i="1" dirty="0" smtClean="0"/>
              <a:t>Y</a:t>
            </a:r>
            <a:r>
              <a:rPr lang="ru-RU" dirty="0" smtClean="0"/>
              <a:t> </a:t>
            </a:r>
            <a:r>
              <a:rPr lang="ru-RU" dirty="0"/>
              <a:t>имеют одинаковые </a:t>
            </a:r>
            <a:r>
              <a:rPr lang="ru-RU" dirty="0" smtClean="0"/>
              <a:t>возможные </a:t>
            </a:r>
            <a:r>
              <a:rPr lang="ru-RU" dirty="0"/>
              <a:t>значения и одно и то же математическое ожидание, то и </a:t>
            </a:r>
            <a:r>
              <a:rPr lang="ru-RU" i="1" dirty="0"/>
              <a:t>Дисперсии</a:t>
            </a:r>
            <a:r>
              <a:rPr lang="ru-RU" dirty="0"/>
              <a:t> этих величин равны (ведь возможные значения обеих </a:t>
            </a:r>
            <a:r>
              <a:rPr lang="ru-RU" dirty="0" smtClean="0"/>
              <a:t>величин </a:t>
            </a:r>
            <a:r>
              <a:rPr lang="ru-RU" dirty="0"/>
              <a:t>одинаково рассеяны вокруг своих математических ожиданий</a:t>
            </a:r>
            <a:r>
              <a:rPr lang="ru-RU" dirty="0" smtClean="0"/>
              <a:t>!)</a:t>
            </a:r>
            <a:r>
              <a:rPr lang="en-US" dirty="0"/>
              <a:t>.</a:t>
            </a:r>
            <a:r>
              <a:rPr lang="ru-RU" dirty="0" smtClean="0"/>
              <a:t> </a:t>
            </a:r>
            <a:r>
              <a:rPr lang="ru-RU" dirty="0"/>
              <a:t>Однако в общем случае это не так. Дело в том, что одинаковые </a:t>
            </a:r>
            <a:r>
              <a:rPr lang="ru-RU" dirty="0" smtClean="0"/>
              <a:t>возможные </a:t>
            </a:r>
            <a:r>
              <a:rPr lang="ru-RU" dirty="0"/>
              <a:t>значения рассматриваемых величин имеют, вообще говоря, различные вероятности, </a:t>
            </a:r>
            <a:r>
              <a:rPr lang="ru-RU" i="1" dirty="0"/>
              <a:t>а величина дисперсии определяется не только самими возможными значениями, но и их вероятностями.</a:t>
            </a:r>
            <a:r>
              <a:rPr lang="ru-RU" dirty="0"/>
              <a:t> Например, если вероятности «далеких» от математического ожидания возможных значений </a:t>
            </a:r>
            <a:r>
              <a:rPr lang="ru-RU" i="1" dirty="0"/>
              <a:t>X</a:t>
            </a:r>
            <a:r>
              <a:rPr lang="ru-RU" dirty="0"/>
              <a:t> больше, чем вероятности этих же значений </a:t>
            </a:r>
            <a:r>
              <a:rPr lang="en-US" dirty="0" smtClean="0"/>
              <a:t>Y</a:t>
            </a:r>
            <a:r>
              <a:rPr lang="ru-RU" dirty="0" smtClean="0"/>
              <a:t>, и вероятности </a:t>
            </a:r>
            <a:r>
              <a:rPr lang="ru-RU" dirty="0"/>
              <a:t>«близких» значений </a:t>
            </a:r>
            <a:r>
              <a:rPr lang="ru-RU" i="1" dirty="0"/>
              <a:t>X</a:t>
            </a:r>
            <a:r>
              <a:rPr lang="ru-RU" dirty="0"/>
              <a:t> меньше, чем вероятности тех же </a:t>
            </a:r>
            <a:r>
              <a:rPr lang="ru-RU" dirty="0" smtClean="0"/>
              <a:t>значений </a:t>
            </a:r>
            <a:r>
              <a:rPr lang="en-US" i="1" dirty="0" smtClean="0"/>
              <a:t>Y</a:t>
            </a:r>
            <a:r>
              <a:rPr lang="ru-RU" i="1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то, очевидно, дисперсия </a:t>
            </a:r>
            <a:r>
              <a:rPr lang="ru-RU" i="1" dirty="0"/>
              <a:t>X</a:t>
            </a:r>
            <a:r>
              <a:rPr lang="ru-RU" dirty="0"/>
              <a:t> больше дисперсии </a:t>
            </a:r>
            <a:r>
              <a:rPr lang="en-US" i="1" dirty="0" smtClean="0"/>
              <a:t>Y</a:t>
            </a:r>
            <a:r>
              <a:rPr lang="ru-RU" i="1" dirty="0" smtClean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69123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5727"/>
            <a:ext cx="84969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Свойства дисперсии</a:t>
            </a:r>
          </a:p>
          <a:p>
            <a:pPr indent="449263">
              <a:lnSpc>
                <a:spcPct val="150000"/>
              </a:lnSpc>
            </a:pPr>
            <a:r>
              <a:rPr lang="ru-RU" sz="2000" b="1" i="1" dirty="0">
                <a:solidFill>
                  <a:srgbClr val="0000FF"/>
                </a:solidFill>
              </a:rPr>
              <a:t>Свойство 1. </a:t>
            </a:r>
            <a:r>
              <a:rPr lang="ru-RU" sz="2000" i="1" dirty="0"/>
              <a:t>Дисперсия постоянной величины С равна нулю;</a:t>
            </a:r>
          </a:p>
          <a:p>
            <a:pPr indent="449263" algn="ctr">
              <a:lnSpc>
                <a:spcPct val="150000"/>
              </a:lnSpc>
            </a:pPr>
            <a:r>
              <a:rPr lang="en-US" sz="2000" i="1" dirty="0"/>
              <a:t>D </a:t>
            </a:r>
            <a:r>
              <a:rPr lang="ru-RU" sz="2000" i="1" dirty="0"/>
              <a:t>(С) = 0</a:t>
            </a:r>
            <a:r>
              <a:rPr lang="ru-RU" sz="2000" i="1" dirty="0" smtClean="0"/>
              <a:t>.</a:t>
            </a:r>
          </a:p>
          <a:p>
            <a:pPr indent="449263">
              <a:lnSpc>
                <a:spcPct val="150000"/>
              </a:lnSpc>
            </a:pPr>
            <a:r>
              <a:rPr lang="ru-RU" sz="2000" dirty="0"/>
              <a:t>Доказательство. </a:t>
            </a:r>
            <a:endParaRPr lang="ru-RU" sz="2000" dirty="0" smtClean="0"/>
          </a:p>
          <a:p>
            <a:pPr indent="449263">
              <a:lnSpc>
                <a:spcPct val="150000"/>
              </a:lnSpc>
            </a:pPr>
            <a:r>
              <a:rPr lang="ru-RU" sz="2000" dirty="0" smtClean="0"/>
              <a:t>По </a:t>
            </a:r>
            <a:r>
              <a:rPr lang="ru-RU" sz="2000" dirty="0"/>
              <a:t>определению дисперсии,</a:t>
            </a:r>
          </a:p>
          <a:p>
            <a:pPr indent="449263" algn="ctr">
              <a:lnSpc>
                <a:spcPct val="150000"/>
              </a:lnSpc>
            </a:pPr>
            <a:r>
              <a:rPr lang="ru-RU" sz="2000" i="1" dirty="0"/>
              <a:t>D</a:t>
            </a:r>
            <a:r>
              <a:rPr lang="ru-RU" sz="2000" dirty="0"/>
              <a:t>(</a:t>
            </a:r>
            <a:r>
              <a:rPr lang="ru-RU" sz="2000" i="1" dirty="0"/>
              <a:t>C</a:t>
            </a:r>
            <a:r>
              <a:rPr lang="ru-RU" sz="2000" dirty="0"/>
              <a:t>)</a:t>
            </a:r>
            <a:r>
              <a:rPr lang="ru-RU" sz="2000" i="1" dirty="0"/>
              <a:t>=M</a:t>
            </a:r>
            <a:r>
              <a:rPr lang="ru-RU" sz="2000" dirty="0"/>
              <a:t>{[</a:t>
            </a:r>
            <a:r>
              <a:rPr lang="ru-RU" sz="2000" i="1" dirty="0"/>
              <a:t>C-M</a:t>
            </a:r>
            <a:r>
              <a:rPr lang="ru-RU" sz="2000" dirty="0"/>
              <a:t>(</a:t>
            </a:r>
            <a:r>
              <a:rPr lang="ru-RU" sz="2000" i="1" dirty="0"/>
              <a:t>C</a:t>
            </a:r>
            <a:r>
              <a:rPr lang="ru-RU" sz="2000" dirty="0"/>
              <a:t>)]</a:t>
            </a:r>
            <a:r>
              <a:rPr lang="ru-RU" sz="2000" baseline="30000" dirty="0"/>
              <a:t>2</a:t>
            </a:r>
            <a:r>
              <a:rPr lang="ru-RU" sz="2000" dirty="0"/>
              <a:t>}.</a:t>
            </a:r>
          </a:p>
          <a:p>
            <a:pPr indent="449263" algn="just">
              <a:lnSpc>
                <a:spcPct val="150000"/>
              </a:lnSpc>
            </a:pPr>
            <a:r>
              <a:rPr lang="ru-RU" sz="2000" dirty="0"/>
              <a:t>Пользуясь первым свойством математического ожидания (математическое ожидание постоянной равно самой постоянной), получим</a:t>
            </a:r>
          </a:p>
          <a:p>
            <a:pPr indent="449263" algn="ctr">
              <a:lnSpc>
                <a:spcPct val="150000"/>
              </a:lnSpc>
            </a:pPr>
            <a:r>
              <a:rPr lang="ru-RU" sz="2000" i="1" dirty="0"/>
              <a:t>D </a:t>
            </a:r>
            <a:r>
              <a:rPr lang="ru-RU" sz="2000" dirty="0"/>
              <a:t>(</a:t>
            </a:r>
            <a:r>
              <a:rPr lang="ru-RU" sz="2000" i="1" dirty="0"/>
              <a:t>С</a:t>
            </a:r>
            <a:r>
              <a:rPr lang="ru-RU" sz="2000" dirty="0"/>
              <a:t>)</a:t>
            </a:r>
            <a:r>
              <a:rPr lang="ru-RU" sz="2000" i="1" dirty="0"/>
              <a:t> </a:t>
            </a:r>
            <a:r>
              <a:rPr lang="ru-RU" sz="2000" dirty="0"/>
              <a:t>= </a:t>
            </a:r>
            <a:r>
              <a:rPr lang="ru-RU" sz="2000" i="1" dirty="0"/>
              <a:t>М </a:t>
            </a:r>
            <a:r>
              <a:rPr lang="ru-RU" sz="2000" dirty="0"/>
              <a:t>[(</a:t>
            </a:r>
            <a:r>
              <a:rPr lang="ru-RU" sz="2000" i="1" dirty="0"/>
              <a:t>С—С</a:t>
            </a:r>
            <a:r>
              <a:rPr lang="ru-RU" sz="2000" dirty="0"/>
              <a:t>)</a:t>
            </a:r>
            <a:r>
              <a:rPr lang="ru-RU" sz="2000" baseline="30000" dirty="0"/>
              <a:t>2</a:t>
            </a:r>
            <a:r>
              <a:rPr lang="ru-RU" sz="2000" dirty="0"/>
              <a:t>] = </a:t>
            </a:r>
            <a:r>
              <a:rPr lang="ru-RU" sz="2000" i="1" dirty="0"/>
              <a:t>М </a:t>
            </a:r>
            <a:r>
              <a:rPr lang="ru-RU" sz="2000" dirty="0"/>
              <a:t>(0)</a:t>
            </a:r>
            <a:r>
              <a:rPr lang="ru-RU" sz="2000" i="1" dirty="0"/>
              <a:t> = </a:t>
            </a:r>
            <a:r>
              <a:rPr lang="ru-RU" sz="2000" dirty="0"/>
              <a:t>0.</a:t>
            </a:r>
          </a:p>
          <a:p>
            <a:pPr indent="449263">
              <a:lnSpc>
                <a:spcPct val="150000"/>
              </a:lnSpc>
            </a:pPr>
            <a:r>
              <a:rPr lang="ru-RU" sz="2000" dirty="0"/>
              <a:t>Итак,</a:t>
            </a:r>
          </a:p>
          <a:p>
            <a:pPr indent="449263" algn="ctr">
              <a:lnSpc>
                <a:spcPct val="150000"/>
              </a:lnSpc>
            </a:pPr>
            <a:r>
              <a:rPr lang="ru-RU" sz="2000" i="1" dirty="0"/>
              <a:t>D </a:t>
            </a:r>
            <a:r>
              <a:rPr lang="ru-RU" sz="2000" dirty="0"/>
              <a:t>(</a:t>
            </a:r>
            <a:r>
              <a:rPr lang="ru-RU" sz="2000" i="1" dirty="0"/>
              <a:t>С</a:t>
            </a:r>
            <a:r>
              <a:rPr lang="ru-RU" sz="2000" dirty="0"/>
              <a:t>)</a:t>
            </a:r>
            <a:r>
              <a:rPr lang="ru-RU" sz="2000" i="1" dirty="0"/>
              <a:t> = </a:t>
            </a:r>
            <a:r>
              <a:rPr lang="ru-RU" sz="2000" dirty="0"/>
              <a:t>0</a:t>
            </a:r>
            <a:r>
              <a:rPr lang="ru-RU" sz="2000" i="1" dirty="0"/>
              <a:t>.</a:t>
            </a:r>
            <a:endParaRPr lang="ru-RU" sz="2000" dirty="0"/>
          </a:p>
          <a:p>
            <a:pPr indent="449263" algn="just">
              <a:lnSpc>
                <a:spcPct val="150000"/>
              </a:lnSpc>
            </a:pPr>
            <a:r>
              <a:rPr lang="ru-RU" sz="2000" dirty="0"/>
              <a:t>Свойство становится ясным, если учесть, что постоянная величина сохраняет одно и то же значение и рассеяния, конечно, не имеет.</a:t>
            </a:r>
          </a:p>
          <a:p>
            <a:pPr algn="ctr"/>
            <a:endParaRPr lang="ru-RU" i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sz="2000" b="1" dirty="0">
                <a:solidFill>
                  <a:srgbClr val="0000FF"/>
                </a:solidFill>
              </a:rPr>
              <a:t>Свойство 2.</a:t>
            </a:r>
            <a:r>
              <a:rPr lang="ru-RU" sz="2000" dirty="0"/>
              <a:t> </a:t>
            </a:r>
            <a:r>
              <a:rPr lang="ru-RU" sz="2000" i="1" dirty="0"/>
              <a:t>Постоянный множитель можно выносить за знак дисперсии, возводя его в квадрат:</a:t>
            </a:r>
            <a:endParaRPr lang="ru-RU" sz="2000" dirty="0"/>
          </a:p>
          <a:p>
            <a:pPr indent="449263" algn="ctr"/>
            <a:r>
              <a:rPr lang="ru-RU" sz="2000" i="1" dirty="0"/>
              <a:t>D</a:t>
            </a:r>
            <a:r>
              <a:rPr lang="ru-RU" sz="2000" dirty="0"/>
              <a:t>(</a:t>
            </a:r>
            <a:r>
              <a:rPr lang="ru-RU" sz="2000" i="1" dirty="0"/>
              <a:t>CX</a:t>
            </a:r>
            <a:r>
              <a:rPr lang="ru-RU" sz="2000" dirty="0"/>
              <a:t>)</a:t>
            </a:r>
            <a:r>
              <a:rPr lang="ru-RU" sz="2000" i="1" dirty="0"/>
              <a:t>=C</a:t>
            </a:r>
            <a:r>
              <a:rPr lang="ru-RU" sz="2000" baseline="30000" dirty="0"/>
              <a:t>2</a:t>
            </a:r>
            <a:r>
              <a:rPr lang="ru-RU" sz="2000" i="1" dirty="0"/>
              <a:t>D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</a:t>
            </a:r>
            <a:r>
              <a:rPr lang="ru-RU" sz="2000" i="1" dirty="0"/>
              <a:t>.</a:t>
            </a:r>
            <a:endParaRPr lang="ru-RU" sz="2000" dirty="0"/>
          </a:p>
          <a:p>
            <a:pPr indent="449263" algn="just"/>
            <a:r>
              <a:rPr lang="ru-RU" sz="2000" i="1" dirty="0">
                <a:solidFill>
                  <a:srgbClr val="0000FF"/>
                </a:solidFill>
              </a:rPr>
              <a:t>Доказательство. </a:t>
            </a:r>
            <a:endParaRPr lang="ru-RU" sz="2000" i="1" dirty="0" smtClean="0">
              <a:solidFill>
                <a:srgbClr val="0000FF"/>
              </a:solidFill>
            </a:endParaRPr>
          </a:p>
          <a:p>
            <a:pPr indent="449263" algn="just"/>
            <a:r>
              <a:rPr lang="ru-RU" sz="2000" dirty="0" smtClean="0"/>
              <a:t>По </a:t>
            </a:r>
            <a:r>
              <a:rPr lang="ru-RU" sz="2000" dirty="0"/>
              <a:t>определению дисперсии имеем</a:t>
            </a:r>
          </a:p>
          <a:p>
            <a:pPr indent="449263" algn="ctr"/>
            <a:r>
              <a:rPr lang="ru-RU" sz="2000" i="1" dirty="0"/>
              <a:t>D </a:t>
            </a:r>
            <a:r>
              <a:rPr lang="ru-RU" sz="2000" dirty="0"/>
              <a:t>(</a:t>
            </a:r>
            <a:r>
              <a:rPr lang="ru-RU" sz="2000" i="1" dirty="0"/>
              <a:t>СХ</a:t>
            </a:r>
            <a:r>
              <a:rPr lang="ru-RU" sz="2000" dirty="0"/>
              <a:t>)</a:t>
            </a:r>
            <a:r>
              <a:rPr lang="ru-RU" sz="2000" i="1" dirty="0"/>
              <a:t> = М </a:t>
            </a:r>
            <a:r>
              <a:rPr lang="ru-RU" sz="2000" dirty="0"/>
              <a:t>{[</a:t>
            </a:r>
            <a:r>
              <a:rPr lang="ru-RU" sz="2000" i="1" dirty="0"/>
              <a:t>СХ — М </a:t>
            </a:r>
            <a:r>
              <a:rPr lang="ru-RU" sz="2000" dirty="0"/>
              <a:t>(</a:t>
            </a:r>
            <a:r>
              <a:rPr lang="ru-RU" sz="2000" i="1" dirty="0"/>
              <a:t>СХ</a:t>
            </a:r>
            <a:r>
              <a:rPr lang="ru-RU" sz="2000" dirty="0"/>
              <a:t>)]</a:t>
            </a:r>
            <a:r>
              <a:rPr lang="ru-RU" sz="2000" baseline="30000" dirty="0"/>
              <a:t>2</a:t>
            </a:r>
            <a:r>
              <a:rPr lang="ru-RU" sz="2000" dirty="0"/>
              <a:t>}.</a:t>
            </a:r>
          </a:p>
          <a:p>
            <a:pPr indent="449263" algn="just"/>
            <a:r>
              <a:rPr lang="ru-RU" sz="2000" dirty="0"/>
              <a:t>Пользуясь вторым свойством математического ожидания (постоянный множитель можно выносить за знак математического ожидания), получим</a:t>
            </a:r>
          </a:p>
          <a:p>
            <a:pPr indent="449263" algn="ctr"/>
            <a:r>
              <a:rPr lang="ru-RU" sz="2000" i="1" dirty="0"/>
              <a:t>D </a:t>
            </a:r>
            <a:r>
              <a:rPr lang="ru-RU" sz="2000" dirty="0"/>
              <a:t>(</a:t>
            </a:r>
            <a:r>
              <a:rPr lang="ru-RU" sz="2000" i="1" dirty="0"/>
              <a:t>СХ</a:t>
            </a:r>
            <a:r>
              <a:rPr lang="ru-RU" sz="2000" dirty="0"/>
              <a:t>)</a:t>
            </a:r>
            <a:r>
              <a:rPr lang="ru-RU" sz="2000" i="1" dirty="0"/>
              <a:t> = М </a:t>
            </a:r>
            <a:r>
              <a:rPr lang="ru-RU" sz="2000" dirty="0"/>
              <a:t>{[</a:t>
            </a:r>
            <a:r>
              <a:rPr lang="ru-RU" sz="2000" i="1" dirty="0"/>
              <a:t>СХ—СМ 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)]</a:t>
            </a:r>
            <a:r>
              <a:rPr lang="ru-RU" sz="2000" baseline="30000" dirty="0"/>
              <a:t>2</a:t>
            </a:r>
            <a:r>
              <a:rPr lang="ru-RU" sz="2000" dirty="0"/>
              <a:t>} = </a:t>
            </a:r>
            <a:r>
              <a:rPr lang="ru-RU" sz="2000" i="1" dirty="0"/>
              <a:t>М </a:t>
            </a:r>
            <a:r>
              <a:rPr lang="ru-RU" sz="2000" dirty="0"/>
              <a:t>{С</a:t>
            </a:r>
            <a:r>
              <a:rPr lang="ru-RU" sz="2000" baseline="30000" dirty="0"/>
              <a:t>2</a:t>
            </a:r>
            <a:r>
              <a:rPr lang="ru-RU" sz="2000" dirty="0"/>
              <a:t> [</a:t>
            </a:r>
            <a:r>
              <a:rPr lang="ru-RU" sz="2000" i="1" dirty="0"/>
              <a:t>X — М 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)]</a:t>
            </a:r>
            <a:r>
              <a:rPr lang="ru-RU" sz="2000" baseline="30000" dirty="0"/>
              <a:t>2</a:t>
            </a:r>
            <a:r>
              <a:rPr lang="ru-RU" sz="2000" dirty="0"/>
              <a:t>} =</a:t>
            </a:r>
          </a:p>
          <a:p>
            <a:pPr indent="449263" algn="ctr"/>
            <a:r>
              <a:rPr lang="ru-RU" sz="2000" dirty="0"/>
              <a:t>= </a:t>
            </a:r>
            <a:r>
              <a:rPr lang="ru-RU" sz="2000" i="1" dirty="0"/>
              <a:t>С</a:t>
            </a:r>
            <a:r>
              <a:rPr lang="ru-RU" sz="2000" baseline="30000" dirty="0"/>
              <a:t>2</a:t>
            </a:r>
            <a:r>
              <a:rPr lang="ru-RU" sz="2000" i="1" dirty="0"/>
              <a:t> М</a:t>
            </a:r>
            <a:r>
              <a:rPr lang="ru-RU" sz="2000" dirty="0"/>
              <a:t> {[</a:t>
            </a:r>
            <a:r>
              <a:rPr lang="ru-RU" sz="2000" i="1" dirty="0"/>
              <a:t>Х — М 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)]</a:t>
            </a:r>
            <a:r>
              <a:rPr lang="ru-RU" sz="2000" baseline="30000" dirty="0"/>
              <a:t>2</a:t>
            </a:r>
            <a:r>
              <a:rPr lang="ru-RU" sz="2000" dirty="0"/>
              <a:t>} = </a:t>
            </a:r>
            <a:r>
              <a:rPr lang="ru-RU" sz="2000" i="1" dirty="0"/>
              <a:t>C</a:t>
            </a:r>
            <a:r>
              <a:rPr lang="ru-RU" sz="2000" baseline="30000" dirty="0"/>
              <a:t>2</a:t>
            </a:r>
            <a:r>
              <a:rPr lang="ru-RU" sz="2000" i="1" dirty="0"/>
              <a:t>D 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).</a:t>
            </a:r>
          </a:p>
          <a:p>
            <a:pPr indent="449263" algn="just"/>
            <a:r>
              <a:rPr lang="ru-RU" sz="2000" dirty="0"/>
              <a:t>Итак,</a:t>
            </a:r>
          </a:p>
          <a:p>
            <a:pPr indent="449263" algn="ctr"/>
            <a:r>
              <a:rPr lang="ru-RU" sz="2000" i="1" dirty="0"/>
              <a:t>D</a:t>
            </a:r>
            <a:r>
              <a:rPr lang="ru-RU" sz="2000" dirty="0"/>
              <a:t>(</a:t>
            </a:r>
            <a:r>
              <a:rPr lang="ru-RU" sz="2000" i="1" dirty="0"/>
              <a:t>CX</a:t>
            </a:r>
            <a:r>
              <a:rPr lang="ru-RU" sz="2000" dirty="0"/>
              <a:t>)</a:t>
            </a:r>
            <a:r>
              <a:rPr lang="ru-RU" sz="2000" i="1" dirty="0"/>
              <a:t> = C</a:t>
            </a:r>
            <a:r>
              <a:rPr lang="ru-RU" sz="2000" baseline="30000" dirty="0"/>
              <a:t>2</a:t>
            </a:r>
            <a:r>
              <a:rPr lang="ru-RU" sz="2000" i="1" dirty="0"/>
              <a:t>D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</a:t>
            </a:r>
            <a:r>
              <a:rPr lang="ru-RU" sz="2000" i="1" dirty="0"/>
              <a:t>.</a:t>
            </a:r>
            <a:endParaRPr lang="ru-RU" sz="2000" dirty="0"/>
          </a:p>
          <a:p>
            <a:pPr indent="449263" algn="just"/>
            <a:r>
              <a:rPr lang="ru-RU" sz="2000" dirty="0"/>
              <a:t>Свойство становится ясным, если принять во внимание, что при | С | &gt; 1 величина </a:t>
            </a:r>
            <a:r>
              <a:rPr lang="ru-RU" sz="2000" i="1" dirty="0"/>
              <a:t>СХ</a:t>
            </a:r>
            <a:r>
              <a:rPr lang="ru-RU" sz="2000" dirty="0"/>
              <a:t> имеет возможные значения (по абсолютной величине), большие, чем величина </a:t>
            </a:r>
            <a:r>
              <a:rPr lang="ru-RU" sz="2000" i="1" dirty="0"/>
              <a:t>X. </a:t>
            </a:r>
            <a:r>
              <a:rPr lang="ru-RU" sz="2000" dirty="0"/>
              <a:t>Отсюда следует, что эти значения рассеяны вокруг математического ожидания </a:t>
            </a:r>
            <a:r>
              <a:rPr lang="ru-RU" sz="2000" i="1" dirty="0"/>
              <a:t>М </a:t>
            </a:r>
            <a:r>
              <a:rPr lang="ru-RU" sz="2000" dirty="0"/>
              <a:t>(</a:t>
            </a:r>
            <a:r>
              <a:rPr lang="ru-RU" sz="2000" i="1" dirty="0"/>
              <a:t>СХ</a:t>
            </a:r>
            <a:r>
              <a:rPr lang="ru-RU" sz="2000" dirty="0"/>
              <a:t>)</a:t>
            </a:r>
            <a:r>
              <a:rPr lang="ru-RU" sz="2000" i="1" dirty="0"/>
              <a:t> </a:t>
            </a:r>
            <a:r>
              <a:rPr lang="ru-RU" sz="2000" dirty="0"/>
              <a:t>больше, чем возможные значения </a:t>
            </a:r>
            <a:r>
              <a:rPr lang="ru-RU" sz="2000" i="1" dirty="0"/>
              <a:t>X</a:t>
            </a:r>
            <a:r>
              <a:rPr lang="ru-RU" sz="2000" dirty="0"/>
              <a:t> вокруг </a:t>
            </a:r>
            <a:r>
              <a:rPr lang="ru-RU" sz="2000" i="1" dirty="0"/>
              <a:t>М</a:t>
            </a:r>
            <a:r>
              <a:rPr lang="ru-RU" sz="2000" dirty="0"/>
              <a:t>(</a:t>
            </a:r>
            <a:r>
              <a:rPr lang="ru-RU" sz="2000" i="1" dirty="0"/>
              <a:t>Х</a:t>
            </a:r>
            <a:r>
              <a:rPr lang="ru-RU" sz="2000" dirty="0"/>
              <a:t>)</a:t>
            </a:r>
            <a:r>
              <a:rPr lang="ru-RU" sz="2000" i="1" dirty="0"/>
              <a:t>, </a:t>
            </a:r>
            <a:r>
              <a:rPr lang="ru-RU" sz="2000" dirty="0"/>
              <a:t>т. е. </a:t>
            </a:r>
            <a:r>
              <a:rPr lang="ru-RU" sz="2000" i="1" dirty="0"/>
              <a:t>D</a:t>
            </a:r>
            <a:r>
              <a:rPr lang="ru-RU" sz="2000" dirty="0"/>
              <a:t>(</a:t>
            </a:r>
            <a:r>
              <a:rPr lang="ru-RU" sz="2000" i="1" dirty="0"/>
              <a:t>CX</a:t>
            </a:r>
            <a:r>
              <a:rPr lang="ru-RU" sz="2000" dirty="0"/>
              <a:t>)</a:t>
            </a:r>
            <a:r>
              <a:rPr lang="ru-RU" sz="2000" i="1" dirty="0"/>
              <a:t>&gt;D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). Напротив, если</a:t>
            </a:r>
            <a:r>
              <a:rPr lang="ru-RU" sz="2000" i="1" dirty="0"/>
              <a:t> </a:t>
            </a:r>
            <a:r>
              <a:rPr lang="ru-RU" sz="2000" dirty="0"/>
              <a:t>0</a:t>
            </a:r>
            <a:r>
              <a:rPr lang="ru-RU" sz="2000" i="1" dirty="0"/>
              <a:t> &lt;</a:t>
            </a:r>
            <a:r>
              <a:rPr lang="ru-RU" sz="2000" dirty="0"/>
              <a:t> | </a:t>
            </a:r>
            <a:r>
              <a:rPr lang="ru-RU" sz="2000" i="1" dirty="0"/>
              <a:t>С</a:t>
            </a:r>
            <a:r>
              <a:rPr lang="ru-RU" sz="2000" dirty="0"/>
              <a:t> | </a:t>
            </a:r>
            <a:r>
              <a:rPr lang="ru-RU" sz="2000" i="1" dirty="0"/>
              <a:t>&lt; </a:t>
            </a:r>
            <a:r>
              <a:rPr lang="ru-RU" sz="2000" dirty="0"/>
              <a:t>1, то </a:t>
            </a:r>
            <a:r>
              <a:rPr lang="ru-RU" sz="2000" i="1" dirty="0"/>
              <a:t>D </a:t>
            </a:r>
            <a:r>
              <a:rPr lang="ru-RU" sz="2000" dirty="0"/>
              <a:t>(</a:t>
            </a:r>
            <a:r>
              <a:rPr lang="ru-RU" sz="2000" i="1" dirty="0"/>
              <a:t>СХ</a:t>
            </a:r>
            <a:r>
              <a:rPr lang="ru-RU" sz="2000" dirty="0"/>
              <a:t>)</a:t>
            </a:r>
            <a:r>
              <a:rPr lang="ru-RU" sz="2000" i="1" dirty="0"/>
              <a:t> </a:t>
            </a:r>
            <a:r>
              <a:rPr lang="ru-RU" sz="2000" dirty="0"/>
              <a:t>&lt; </a:t>
            </a:r>
            <a:r>
              <a:rPr lang="ru-RU" sz="2000" i="1" dirty="0"/>
              <a:t>D 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)</a:t>
            </a:r>
            <a:r>
              <a:rPr lang="ru-RU" sz="2000" i="1" dirty="0"/>
              <a:t>.</a:t>
            </a:r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Свойство 3.</a:t>
            </a:r>
            <a:r>
              <a:rPr lang="ru-RU" dirty="0"/>
              <a:t> </a:t>
            </a:r>
            <a:r>
              <a:rPr lang="ru-RU" i="1" dirty="0"/>
              <a:t>Дисперсия суммы двух независимых случайных величин равна сумме дисперсий этих величин:</a:t>
            </a:r>
            <a:endParaRPr lang="ru-RU" dirty="0"/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X + Y</a:t>
            </a:r>
            <a:r>
              <a:rPr lang="ru-RU" dirty="0"/>
              <a:t>)</a:t>
            </a:r>
            <a:r>
              <a:rPr lang="ru-RU" i="1" dirty="0"/>
              <a:t> = 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 + D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i="1" dirty="0">
                <a:solidFill>
                  <a:srgbClr val="0000FF"/>
                </a:solidFill>
              </a:rPr>
              <a:t>Доказательство. </a:t>
            </a:r>
            <a:r>
              <a:rPr lang="ru-RU" dirty="0"/>
              <a:t>По формуле для вычисления дисперсии имеем</a:t>
            </a:r>
          </a:p>
          <a:p>
            <a:pPr indent="449263" algn="ctr"/>
            <a:r>
              <a:rPr lang="ru-RU" i="1" dirty="0"/>
              <a:t>D </a:t>
            </a:r>
            <a:r>
              <a:rPr lang="ru-RU" dirty="0"/>
              <a:t>(</a:t>
            </a:r>
            <a:r>
              <a:rPr lang="ru-RU" i="1" dirty="0"/>
              <a:t>X </a:t>
            </a:r>
            <a:r>
              <a:rPr lang="ru-RU" dirty="0"/>
              <a:t>+ 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 </a:t>
            </a:r>
            <a:r>
              <a:rPr lang="ru-RU" dirty="0"/>
              <a:t>= </a:t>
            </a:r>
            <a:r>
              <a:rPr lang="ru-RU" i="1" dirty="0"/>
              <a:t>М </a:t>
            </a:r>
            <a:r>
              <a:rPr lang="ru-RU" dirty="0"/>
              <a:t>[(</a:t>
            </a:r>
            <a:r>
              <a:rPr lang="ru-RU" i="1" dirty="0"/>
              <a:t>X + 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]</a:t>
            </a:r>
            <a:r>
              <a:rPr lang="ru-RU" i="1" dirty="0"/>
              <a:t> </a:t>
            </a:r>
            <a:r>
              <a:rPr lang="ru-RU" dirty="0"/>
              <a:t>— [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X </a:t>
            </a:r>
            <a:r>
              <a:rPr lang="ru-RU" dirty="0"/>
              <a:t>+</a:t>
            </a:r>
            <a:r>
              <a:rPr lang="ru-RU" i="1" dirty="0"/>
              <a:t>Y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ru-RU" dirty="0"/>
              <a:t>.</a:t>
            </a:r>
          </a:p>
          <a:p>
            <a:pPr indent="449263" algn="just"/>
            <a:r>
              <a:rPr lang="ru-RU" dirty="0"/>
              <a:t>Раскрыв скобки и пользуясь свойствами математического ожидания суммы нескольких величин и произведения двух независимых случайных величин, получим</a:t>
            </a:r>
          </a:p>
          <a:p>
            <a:pPr indent="449263" algn="ctr"/>
            <a:r>
              <a:rPr lang="ru-RU" i="1" dirty="0"/>
              <a:t>D </a:t>
            </a:r>
            <a:r>
              <a:rPr lang="ru-RU" dirty="0"/>
              <a:t>(</a:t>
            </a:r>
            <a:r>
              <a:rPr lang="ru-RU" i="1" dirty="0"/>
              <a:t>X </a:t>
            </a:r>
            <a:r>
              <a:rPr lang="ru-RU" dirty="0"/>
              <a:t>+ 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 = М </a:t>
            </a:r>
            <a:r>
              <a:rPr lang="ru-RU" dirty="0"/>
              <a:t>[</a:t>
            </a:r>
            <a:r>
              <a:rPr lang="ru-RU" i="1" dirty="0"/>
              <a:t>X</a:t>
            </a:r>
            <a:r>
              <a:rPr lang="ru-RU" baseline="30000" dirty="0"/>
              <a:t>2</a:t>
            </a:r>
            <a:r>
              <a:rPr lang="ru-RU" i="1" dirty="0"/>
              <a:t> + </a:t>
            </a:r>
            <a:r>
              <a:rPr lang="ru-RU" dirty="0"/>
              <a:t>2</a:t>
            </a:r>
            <a:r>
              <a:rPr lang="ru-RU" i="1" dirty="0"/>
              <a:t>ХY + Y</a:t>
            </a:r>
            <a:r>
              <a:rPr lang="ru-RU" baseline="30000" dirty="0"/>
              <a:t>2</a:t>
            </a:r>
            <a:r>
              <a:rPr lang="ru-RU" dirty="0"/>
              <a:t>] — [</a:t>
            </a:r>
            <a:r>
              <a:rPr lang="ru-RU" i="1" dirty="0"/>
              <a:t>M 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 + 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ru-RU" i="1" dirty="0"/>
              <a:t> </a:t>
            </a:r>
            <a:r>
              <a:rPr lang="ru-RU" dirty="0"/>
              <a:t>=</a:t>
            </a:r>
          </a:p>
          <a:p>
            <a:pPr indent="449263" algn="ctr"/>
            <a:r>
              <a:rPr lang="ru-RU" dirty="0"/>
              <a:t>= 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baseline="30000" dirty="0"/>
              <a:t>2</a:t>
            </a:r>
            <a:r>
              <a:rPr lang="ru-RU" dirty="0"/>
              <a:t>) + 2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 • М 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 </a:t>
            </a:r>
            <a:r>
              <a:rPr lang="ru-RU" dirty="0"/>
              <a:t>+ 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baseline="30000" dirty="0"/>
              <a:t>2</a:t>
            </a:r>
            <a:r>
              <a:rPr lang="ru-RU" dirty="0"/>
              <a:t>) — </a:t>
            </a:r>
            <a:r>
              <a:rPr lang="ru-RU" i="1" dirty="0"/>
              <a:t>М</a:t>
            </a:r>
            <a:r>
              <a:rPr lang="ru-RU" baseline="30000" dirty="0"/>
              <a:t>2</a:t>
            </a:r>
            <a:r>
              <a:rPr lang="ru-RU" i="1" dirty="0"/>
              <a:t> 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 —</a:t>
            </a:r>
            <a:r>
              <a:rPr lang="ru-RU" i="1" dirty="0"/>
              <a:t> </a:t>
            </a:r>
            <a:r>
              <a:rPr lang="ru-RU" dirty="0"/>
              <a:t>2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 • М 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 — M</a:t>
            </a:r>
            <a:r>
              <a:rPr lang="ru-RU" baseline="30000" dirty="0"/>
              <a:t>2</a:t>
            </a:r>
            <a:r>
              <a:rPr lang="ru-RU" i="1" dirty="0"/>
              <a:t> 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 = </a:t>
            </a:r>
            <a:r>
              <a:rPr lang="ru-RU" dirty="0"/>
              <a:t>{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baseline="30000" dirty="0"/>
              <a:t>2</a:t>
            </a:r>
            <a:r>
              <a:rPr lang="ru-RU" dirty="0"/>
              <a:t>) — [</a:t>
            </a:r>
            <a:r>
              <a:rPr lang="ru-RU" i="1" dirty="0"/>
              <a:t>М 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ru-RU" dirty="0"/>
              <a:t>} +{</a:t>
            </a:r>
            <a:r>
              <a:rPr lang="ru-RU" i="1" dirty="0"/>
              <a:t>M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baseline="30000" dirty="0"/>
              <a:t>2</a:t>
            </a:r>
            <a:r>
              <a:rPr lang="ru-RU" dirty="0"/>
              <a:t>)</a:t>
            </a:r>
            <a:r>
              <a:rPr lang="ru-RU" i="1" dirty="0"/>
              <a:t>-</a:t>
            </a:r>
            <a:r>
              <a:rPr lang="ru-RU" dirty="0"/>
              <a:t>[</a:t>
            </a:r>
            <a:r>
              <a:rPr lang="ru-RU" i="1" dirty="0"/>
              <a:t>M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ru-RU" dirty="0"/>
              <a:t>}</a:t>
            </a:r>
            <a:r>
              <a:rPr lang="ru-RU" i="1" dirty="0"/>
              <a:t>=D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+D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dirty="0"/>
              <a:t>Итак,</a:t>
            </a:r>
          </a:p>
          <a:p>
            <a:pPr indent="449263" algn="ctr"/>
            <a:r>
              <a:rPr lang="ru-RU" i="1" dirty="0"/>
              <a:t>D </a:t>
            </a:r>
            <a:r>
              <a:rPr lang="ru-RU" dirty="0"/>
              <a:t>(</a:t>
            </a:r>
            <a:r>
              <a:rPr lang="ru-RU" i="1" dirty="0"/>
              <a:t>X </a:t>
            </a:r>
            <a:r>
              <a:rPr lang="ru-RU" dirty="0"/>
              <a:t>+ 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 = 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+D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 smtClean="0"/>
              <a:t>)</a:t>
            </a:r>
            <a:r>
              <a:rPr lang="ru-RU" i="1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501008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>
                <a:solidFill>
                  <a:srgbClr val="0000FF"/>
                </a:solidFill>
              </a:rPr>
              <a:t>Следствие 1.</a:t>
            </a:r>
            <a:r>
              <a:rPr lang="ru-RU" dirty="0"/>
              <a:t> </a:t>
            </a:r>
            <a:r>
              <a:rPr lang="ru-RU" i="1" dirty="0"/>
              <a:t>Дисперсия суммы нескольких взаимно независимых случайных величин равна сумме дисперсий этих величин.</a:t>
            </a:r>
            <a:endParaRPr lang="ru-RU" dirty="0"/>
          </a:p>
          <a:p>
            <a:pPr indent="449263" algn="just"/>
            <a:r>
              <a:rPr lang="ru-RU" dirty="0">
                <a:solidFill>
                  <a:srgbClr val="0000FF"/>
                </a:solidFill>
              </a:rPr>
              <a:t>Следствие 2.</a:t>
            </a:r>
            <a:r>
              <a:rPr lang="ru-RU" dirty="0"/>
              <a:t> </a:t>
            </a:r>
            <a:r>
              <a:rPr lang="ru-RU" i="1" dirty="0"/>
              <a:t>Дисперсия суммы постоянной величины и случайной равна дисперсии случайной величины:</a:t>
            </a:r>
            <a:endParaRPr lang="ru-RU" dirty="0"/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C+X</a:t>
            </a:r>
            <a:r>
              <a:rPr lang="ru-RU" dirty="0"/>
              <a:t>)</a:t>
            </a:r>
            <a:r>
              <a:rPr lang="ru-RU" i="1" dirty="0"/>
              <a:t>=D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dirty="0">
                <a:solidFill>
                  <a:srgbClr val="0000FF"/>
                </a:solidFill>
              </a:rPr>
              <a:t>Доказательство. </a:t>
            </a:r>
            <a:r>
              <a:rPr lang="ru-RU" dirty="0"/>
              <a:t>Величины </a:t>
            </a:r>
            <a:r>
              <a:rPr lang="ru-RU" i="1" dirty="0"/>
              <a:t>С </a:t>
            </a:r>
            <a:r>
              <a:rPr lang="ru-RU" dirty="0"/>
              <a:t>и </a:t>
            </a:r>
            <a:r>
              <a:rPr lang="ru-RU" i="1" dirty="0"/>
              <a:t>X </a:t>
            </a:r>
            <a:r>
              <a:rPr lang="ru-RU" dirty="0"/>
              <a:t>независимы, поэтому, по третьему свойству,</a:t>
            </a:r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C+X</a:t>
            </a:r>
            <a:r>
              <a:rPr lang="ru-RU" dirty="0"/>
              <a:t>)</a:t>
            </a:r>
            <a:r>
              <a:rPr lang="ru-RU" i="1" dirty="0"/>
              <a:t>=D</a:t>
            </a:r>
            <a:r>
              <a:rPr lang="ru-RU" dirty="0"/>
              <a:t>(</a:t>
            </a:r>
            <a:r>
              <a:rPr lang="ru-RU" i="1" dirty="0"/>
              <a:t>C</a:t>
            </a:r>
            <a:r>
              <a:rPr lang="ru-RU" dirty="0"/>
              <a:t>)</a:t>
            </a:r>
            <a:r>
              <a:rPr lang="ru-RU" i="1" dirty="0"/>
              <a:t>+D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dirty="0"/>
              <a:t>В силу первого свойства </a:t>
            </a:r>
            <a:r>
              <a:rPr lang="ru-RU" i="1" dirty="0"/>
              <a:t>D </a:t>
            </a:r>
            <a:r>
              <a:rPr lang="ru-RU" dirty="0"/>
              <a:t>(</a:t>
            </a:r>
            <a:r>
              <a:rPr lang="ru-RU" i="1" dirty="0"/>
              <a:t>С</a:t>
            </a:r>
            <a:r>
              <a:rPr lang="ru-RU" dirty="0"/>
              <a:t>)</a:t>
            </a:r>
            <a:r>
              <a:rPr lang="ru-RU" i="1" dirty="0"/>
              <a:t> </a:t>
            </a:r>
            <a:r>
              <a:rPr lang="ru-RU" dirty="0"/>
              <a:t>= 0. Следовательно,</a:t>
            </a:r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C+X</a:t>
            </a:r>
            <a:r>
              <a:rPr lang="ru-RU" dirty="0"/>
              <a:t>)</a:t>
            </a:r>
            <a:r>
              <a:rPr lang="ru-RU" i="1" dirty="0"/>
              <a:t>=D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dirty="0"/>
              <a:t>Свойство становится понятным, если учесть, что величины </a:t>
            </a:r>
            <a:r>
              <a:rPr lang="ru-RU" i="1" dirty="0"/>
              <a:t>X </a:t>
            </a:r>
            <a:r>
              <a:rPr lang="ru-RU" dirty="0"/>
              <a:t>и</a:t>
            </a:r>
            <a:r>
              <a:rPr lang="ru-RU" i="1" dirty="0"/>
              <a:t> X+С </a:t>
            </a:r>
            <a:r>
              <a:rPr lang="ru-RU" dirty="0"/>
              <a:t>отличаются лишь началом отсчета и, значит, рассеяны вокруг своих математических ожиданий одинаково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Свойство 4. </a:t>
            </a:r>
            <a:r>
              <a:rPr lang="ru-RU" i="1" dirty="0"/>
              <a:t>Дисперсия разности двух независимых</a:t>
            </a:r>
            <a:r>
              <a:rPr lang="ru-RU" dirty="0"/>
              <a:t> </a:t>
            </a:r>
            <a:r>
              <a:rPr lang="ru-RU" i="1" dirty="0"/>
              <a:t>случайных величин равна сумме их дисперсий:</a:t>
            </a:r>
            <a:endParaRPr lang="ru-RU" dirty="0"/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X-Y</a:t>
            </a:r>
            <a:r>
              <a:rPr lang="ru-RU" dirty="0"/>
              <a:t>)</a:t>
            </a:r>
            <a:r>
              <a:rPr lang="ru-RU" i="1" dirty="0"/>
              <a:t>=D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+D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dirty="0"/>
              <a:t>Доказательство. В силу третьего свойства</a:t>
            </a:r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X-Y</a:t>
            </a:r>
            <a:r>
              <a:rPr lang="ru-RU" dirty="0"/>
              <a:t>)</a:t>
            </a:r>
            <a:r>
              <a:rPr lang="ru-RU" i="1" dirty="0"/>
              <a:t>=D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+D</a:t>
            </a:r>
            <a:r>
              <a:rPr lang="ru-RU" dirty="0"/>
              <a:t>(</a:t>
            </a:r>
            <a:r>
              <a:rPr lang="ru-RU" i="1" dirty="0"/>
              <a:t>-Y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dirty="0"/>
              <a:t>По второму свойству,</a:t>
            </a:r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X—Y</a:t>
            </a:r>
            <a:r>
              <a:rPr lang="ru-RU" dirty="0"/>
              <a:t>)</a:t>
            </a:r>
            <a:r>
              <a:rPr lang="ru-RU" i="1" dirty="0"/>
              <a:t> = 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+</a:t>
            </a:r>
            <a:r>
              <a:rPr lang="ru-RU" dirty="0"/>
              <a:t>(</a:t>
            </a:r>
            <a:r>
              <a:rPr lang="ru-RU" i="1" dirty="0"/>
              <a:t>-</a:t>
            </a:r>
            <a:r>
              <a:rPr lang="ru-RU" dirty="0"/>
              <a:t>1</a:t>
            </a:r>
            <a:r>
              <a:rPr lang="ru-RU" baseline="30000" dirty="0"/>
              <a:t>2</a:t>
            </a:r>
            <a:r>
              <a:rPr lang="ru-RU" dirty="0"/>
              <a:t>)</a:t>
            </a:r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,</a:t>
            </a:r>
            <a:endParaRPr lang="ru-RU" dirty="0"/>
          </a:p>
          <a:p>
            <a:pPr indent="449263" algn="just"/>
            <a:r>
              <a:rPr lang="ru-RU" dirty="0"/>
              <a:t>или</a:t>
            </a:r>
          </a:p>
          <a:p>
            <a:pPr indent="449263" algn="ctr"/>
            <a:r>
              <a:rPr lang="ru-RU" i="1" dirty="0"/>
              <a:t>D</a:t>
            </a:r>
            <a:r>
              <a:rPr lang="ru-RU" dirty="0"/>
              <a:t>(</a:t>
            </a:r>
            <a:r>
              <a:rPr lang="ru-RU" i="1" dirty="0"/>
              <a:t>X — Y</a:t>
            </a:r>
            <a:r>
              <a:rPr lang="ru-RU" dirty="0"/>
              <a:t>)</a:t>
            </a:r>
            <a:r>
              <a:rPr lang="ru-RU" i="1" dirty="0"/>
              <a:t> = D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</a:t>
            </a:r>
            <a:r>
              <a:rPr lang="ru-RU" i="1" dirty="0"/>
              <a:t>+D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8064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Дисперсия числа появлений события в независимых испытаниях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/>
              <a:t>Пусть </a:t>
            </a:r>
            <a:r>
              <a:rPr lang="ru-RU" dirty="0" smtClean="0"/>
              <a:t>производится</a:t>
            </a:r>
            <a:r>
              <a:rPr lang="en-US" dirty="0" smtClean="0"/>
              <a:t> n </a:t>
            </a:r>
            <a:r>
              <a:rPr lang="ru-RU" dirty="0" smtClean="0"/>
              <a:t>независимых </a:t>
            </a:r>
            <a:r>
              <a:rPr lang="ru-RU" dirty="0"/>
              <a:t>испытаний, в каждом из которых вероятность появления события </a:t>
            </a:r>
            <a:r>
              <a:rPr lang="ru-RU" i="1" dirty="0"/>
              <a:t>А</a:t>
            </a:r>
            <a:r>
              <a:rPr lang="ru-RU" b="1" i="1" dirty="0"/>
              <a:t> </a:t>
            </a:r>
            <a:r>
              <a:rPr lang="ru-RU" dirty="0"/>
              <a:t>постоянна. </a:t>
            </a:r>
          </a:p>
          <a:p>
            <a:pPr indent="449263" algn="just"/>
            <a:r>
              <a:rPr lang="ru-RU" b="1" i="1" dirty="0">
                <a:solidFill>
                  <a:srgbClr val="0000FF"/>
                </a:solidFill>
              </a:rPr>
              <a:t>Теорема. </a:t>
            </a:r>
            <a:r>
              <a:rPr lang="ru-RU" i="1" dirty="0"/>
              <a:t>Дисперсия числа появлений события А в </a:t>
            </a:r>
            <a:r>
              <a:rPr lang="en-US" i="1" dirty="0" smtClean="0"/>
              <a:t>n</a:t>
            </a:r>
            <a:r>
              <a:rPr lang="ru-RU" i="1" dirty="0" smtClean="0"/>
              <a:t> независимых </a:t>
            </a:r>
            <a:r>
              <a:rPr lang="ru-RU" i="1" dirty="0"/>
              <a:t>испытаниях, в каждом из которых вероятность </a:t>
            </a:r>
            <a:r>
              <a:rPr lang="ru-RU" i="1" dirty="0" err="1"/>
              <a:t>р</a:t>
            </a:r>
            <a:r>
              <a:rPr lang="ru-RU" i="1" dirty="0"/>
              <a:t> появления события постоянна, равна произведению числа испытаний на вероятности появления и </a:t>
            </a:r>
            <a:r>
              <a:rPr lang="ru-RU" i="1" dirty="0" err="1"/>
              <a:t>непоявления</a:t>
            </a:r>
            <a:r>
              <a:rPr lang="ru-RU" i="1" dirty="0"/>
              <a:t> </a:t>
            </a:r>
            <a:r>
              <a:rPr lang="ru-RU" i="1" dirty="0" smtClean="0"/>
              <a:t>события </a:t>
            </a:r>
            <a:r>
              <a:rPr lang="ru-RU" i="1" dirty="0"/>
              <a:t>в одном испытании:</a:t>
            </a:r>
          </a:p>
          <a:p>
            <a:pPr indent="449263" algn="ctr"/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(X) = </a:t>
            </a:r>
            <a:r>
              <a:rPr lang="en-US" i="1" dirty="0" err="1"/>
              <a:t>npq</a:t>
            </a:r>
            <a:r>
              <a:rPr lang="ru-RU" i="1" dirty="0"/>
              <a:t>.</a:t>
            </a:r>
            <a:endParaRPr lang="ru-RU" dirty="0"/>
          </a:p>
          <a:p>
            <a:pPr indent="449263" algn="just"/>
            <a:r>
              <a:rPr lang="ru-RU" b="1" i="1" dirty="0">
                <a:solidFill>
                  <a:srgbClr val="0000FF"/>
                </a:solidFill>
              </a:rPr>
              <a:t>Доказательство. </a:t>
            </a:r>
            <a:r>
              <a:rPr lang="ru-RU" dirty="0"/>
              <a:t>Рассмотрим случайную </a:t>
            </a:r>
            <a:r>
              <a:rPr lang="ru-RU" dirty="0" smtClean="0"/>
              <a:t>величину </a:t>
            </a:r>
            <a:r>
              <a:rPr lang="ru-RU" dirty="0"/>
              <a:t>X— число появлений события </a:t>
            </a:r>
            <a:r>
              <a:rPr lang="ru-RU" i="1" dirty="0"/>
              <a:t>А в </a:t>
            </a:r>
            <a:r>
              <a:rPr lang="en-US" i="1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независимых испытаниях. Очевидно, общее число появлений события в этих испытаниях равно сумме появлений события в </a:t>
            </a:r>
            <a:r>
              <a:rPr lang="ru-RU" dirty="0" smtClean="0"/>
              <a:t>отдельных </a:t>
            </a:r>
            <a:r>
              <a:rPr lang="ru-RU" dirty="0"/>
              <a:t>испытаниях</a:t>
            </a:r>
            <a:r>
              <a:rPr lang="ru-RU" dirty="0" smtClean="0"/>
              <a:t>:</a:t>
            </a:r>
            <a:endParaRPr lang="en-US" dirty="0" smtClean="0"/>
          </a:p>
          <a:p>
            <a:pPr indent="449263" algn="ctr"/>
            <a:r>
              <a:rPr lang="ru-RU" dirty="0"/>
              <a:t>X =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 + Х</a:t>
            </a:r>
            <a:r>
              <a:rPr lang="ru-RU" baseline="-25000" dirty="0"/>
              <a:t>2</a:t>
            </a:r>
            <a:r>
              <a:rPr lang="ru-RU" dirty="0"/>
              <a:t>+ … + Х</a:t>
            </a:r>
            <a:r>
              <a:rPr lang="en-US" baseline="-25000" dirty="0"/>
              <a:t>n</a:t>
            </a:r>
            <a:r>
              <a:rPr lang="ru-RU" dirty="0"/>
              <a:t>,</a:t>
            </a:r>
          </a:p>
          <a:p>
            <a:pPr indent="449263" algn="just"/>
            <a:r>
              <a:rPr lang="ru-RU" dirty="0"/>
              <a:t>где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—число наступлений события в первом испытании, </a:t>
            </a:r>
          </a:p>
          <a:p>
            <a:pPr indent="449263" algn="just"/>
            <a:r>
              <a:rPr lang="ru-RU" dirty="0"/>
              <a:t>Х</a:t>
            </a:r>
            <a:r>
              <a:rPr lang="ru-RU" baseline="-25000" dirty="0"/>
              <a:t>2</a:t>
            </a:r>
            <a:r>
              <a:rPr lang="ru-RU" dirty="0"/>
              <a:t> — во втором, ..., </a:t>
            </a:r>
          </a:p>
          <a:p>
            <a:pPr indent="449263" algn="just"/>
            <a:r>
              <a:rPr lang="ru-RU" i="1" dirty="0" err="1"/>
              <a:t>Х</a:t>
            </a:r>
            <a:r>
              <a:rPr lang="ru-RU" i="1" baseline="-25000" dirty="0" err="1"/>
              <a:t>п</a:t>
            </a:r>
            <a:r>
              <a:rPr lang="ru-RU" dirty="0"/>
              <a:t>— в </a:t>
            </a:r>
            <a:r>
              <a:rPr lang="en-US" dirty="0"/>
              <a:t>n</a:t>
            </a:r>
            <a:r>
              <a:rPr lang="ru-RU" dirty="0"/>
              <a:t>-м.</a:t>
            </a:r>
          </a:p>
          <a:p>
            <a:pPr indent="449263" algn="just"/>
            <a:r>
              <a:rPr lang="ru-RU" dirty="0"/>
              <a:t>Величины </a:t>
            </a:r>
            <a:r>
              <a:rPr lang="ru-RU" i="1" dirty="0"/>
              <a:t>Х</a:t>
            </a:r>
            <a:r>
              <a:rPr lang="ru-RU" i="1" baseline="-25000" dirty="0"/>
              <a:t>1,</a:t>
            </a:r>
            <a:r>
              <a:rPr lang="ru-RU" dirty="0"/>
              <a:t> Х</a:t>
            </a:r>
            <a:r>
              <a:rPr lang="ru-RU" baseline="-25000" dirty="0"/>
              <a:t>2,</a:t>
            </a:r>
            <a:r>
              <a:rPr lang="ru-RU" dirty="0"/>
              <a:t> … </a:t>
            </a:r>
            <a:r>
              <a:rPr lang="ru-RU" i="1" dirty="0" err="1"/>
              <a:t>Х</a:t>
            </a:r>
            <a:r>
              <a:rPr lang="ru-RU" i="1" baseline="-25000" dirty="0" err="1"/>
              <a:t>п</a:t>
            </a:r>
            <a:r>
              <a:rPr lang="ru-RU" dirty="0"/>
              <a:t> взаимно независимы, так как исход каждого испытания не зависит от исходов </a:t>
            </a:r>
            <a:r>
              <a:rPr lang="ru-RU" dirty="0" smtClean="0"/>
              <a:t>остальных</a:t>
            </a:r>
            <a:r>
              <a:rPr lang="ru-RU" dirty="0"/>
              <a:t>, поэтому мы воспользуемся следствием 1:</a:t>
            </a:r>
          </a:p>
          <a:p>
            <a:pPr indent="449263" algn="ctr"/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(X) =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smtClean="0"/>
              <a:t>Х</a:t>
            </a:r>
            <a:r>
              <a:rPr lang="ru-RU" baseline="-25000" dirty="0" smtClean="0"/>
              <a:t>1</a:t>
            </a:r>
            <a:r>
              <a:rPr lang="ru-RU" dirty="0" smtClean="0"/>
              <a:t>) </a:t>
            </a:r>
            <a:r>
              <a:rPr lang="ru-RU" dirty="0"/>
              <a:t>+ </a:t>
            </a:r>
            <a:r>
              <a:rPr lang="en-US" dirty="0"/>
              <a:t>D </a:t>
            </a:r>
            <a:r>
              <a:rPr lang="ru-RU" dirty="0"/>
              <a:t>(Х</a:t>
            </a:r>
            <a:r>
              <a:rPr lang="ru-RU" baseline="-25000" dirty="0"/>
              <a:t>2</a:t>
            </a:r>
            <a:r>
              <a:rPr lang="ru-RU" dirty="0"/>
              <a:t>)+ ...+</a:t>
            </a:r>
            <a:r>
              <a:rPr lang="en-US" dirty="0"/>
              <a:t>D</a:t>
            </a:r>
            <a:r>
              <a:rPr lang="ru-RU" dirty="0"/>
              <a:t> (Х</a:t>
            </a:r>
            <a:r>
              <a:rPr lang="en-US" baseline="-25000" dirty="0"/>
              <a:t>n</a:t>
            </a:r>
            <a:r>
              <a:rPr lang="ru-RU" dirty="0"/>
              <a:t>).	(</a:t>
            </a:r>
            <a:r>
              <a:rPr lang="en-US" dirty="0"/>
              <a:t>1</a:t>
            </a:r>
            <a:r>
              <a:rPr lang="ru-RU" dirty="0"/>
              <a:t>)</a:t>
            </a:r>
          </a:p>
          <a:p>
            <a:pPr indent="449263" algn="just"/>
            <a:r>
              <a:rPr lang="ru-RU" dirty="0"/>
              <a:t>Вычислим дисперсию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ru-RU" dirty="0" smtClean="0"/>
              <a:t>формуле:</a:t>
            </a:r>
          </a:p>
          <a:p>
            <a:pPr indent="449263" algn="just"/>
            <a:endParaRPr lang="ru-RU" dirty="0"/>
          </a:p>
          <a:p>
            <a:r>
              <a:rPr lang="ru-RU" dirty="0" smtClean="0"/>
              <a:t>                                                                                                                        (2)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5877272"/>
            <a:ext cx="3600400" cy="4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 algn="just"/>
            <a:r>
              <a:rPr lang="ru-RU" dirty="0"/>
              <a:t>Величина Х</a:t>
            </a:r>
            <a:r>
              <a:rPr lang="ru-RU" baseline="-25000" dirty="0"/>
              <a:t>1</a:t>
            </a:r>
            <a:r>
              <a:rPr lang="ru-RU" dirty="0"/>
              <a:t>—число появлений события </a:t>
            </a:r>
            <a:r>
              <a:rPr lang="ru-RU" i="1" dirty="0"/>
              <a:t>А</a:t>
            </a:r>
            <a:r>
              <a:rPr lang="ru-RU" dirty="0"/>
              <a:t> в первом испытании, поэтому </a:t>
            </a:r>
            <a:r>
              <a:rPr lang="ru-RU" i="1" dirty="0"/>
              <a:t>М (Х</a:t>
            </a:r>
            <a:r>
              <a:rPr lang="ru-RU" i="1" baseline="-25000" dirty="0"/>
              <a:t>1</a:t>
            </a:r>
            <a:r>
              <a:rPr lang="ru-RU" i="1" dirty="0"/>
              <a:t>)</a:t>
            </a:r>
            <a:r>
              <a:rPr lang="ru-RU" i="1" dirty="0" err="1"/>
              <a:t>=р</a:t>
            </a:r>
            <a:r>
              <a:rPr lang="ru-RU" i="1" dirty="0"/>
              <a:t>.</a:t>
            </a:r>
            <a:endParaRPr lang="ru-RU" dirty="0"/>
          </a:p>
          <a:p>
            <a:pPr indent="541338" algn="just"/>
            <a:r>
              <a:rPr lang="ru-RU" dirty="0"/>
              <a:t>Найдем математическое ожидание величины </a:t>
            </a:r>
            <a:r>
              <a:rPr lang="ru-RU" dirty="0" smtClean="0"/>
              <a:t>       которая </a:t>
            </a:r>
            <a:r>
              <a:rPr lang="ru-RU" dirty="0"/>
              <a:t>может принимать только два значения, а именно: </a:t>
            </a:r>
            <a:r>
              <a:rPr lang="ru-RU" dirty="0" smtClean="0"/>
              <a:t>1</a:t>
            </a:r>
            <a:r>
              <a:rPr lang="ru-RU" baseline="30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с вероятностью </a:t>
            </a:r>
            <a:r>
              <a:rPr lang="ru-RU" i="1" dirty="0" err="1"/>
              <a:t>р</a:t>
            </a:r>
            <a:r>
              <a:rPr lang="ru-RU" dirty="0"/>
              <a:t> и 0</a:t>
            </a:r>
            <a:r>
              <a:rPr lang="ru-RU" baseline="30000" dirty="0"/>
              <a:t>2</a:t>
            </a:r>
            <a:r>
              <a:rPr lang="ru-RU" dirty="0"/>
              <a:t> с вероятностью </a:t>
            </a:r>
            <a:r>
              <a:rPr lang="en-US" i="1" dirty="0"/>
              <a:t>q</a:t>
            </a:r>
            <a:r>
              <a:rPr lang="ru-RU" i="1" dirty="0"/>
              <a:t>:</a:t>
            </a:r>
            <a:endParaRPr lang="ru-RU" dirty="0"/>
          </a:p>
          <a:p>
            <a:pPr indent="541338" algn="ctr"/>
            <a:r>
              <a:rPr lang="ru-RU" i="1" dirty="0"/>
              <a:t>М</a:t>
            </a:r>
            <a:r>
              <a:rPr lang="ru-RU" dirty="0"/>
              <a:t> </a:t>
            </a:r>
            <a:r>
              <a:rPr lang="ru-RU" dirty="0" smtClean="0"/>
              <a:t>(     ) </a:t>
            </a:r>
            <a:r>
              <a:rPr lang="ru-RU" dirty="0"/>
              <a:t>= 1</a:t>
            </a:r>
            <a:r>
              <a:rPr lang="ru-RU" baseline="30000" dirty="0"/>
              <a:t>2</a:t>
            </a:r>
            <a:r>
              <a:rPr lang="ru-RU" dirty="0"/>
              <a:t> * </a:t>
            </a:r>
            <a:r>
              <a:rPr lang="ru-RU" i="1" dirty="0" err="1"/>
              <a:t>р</a:t>
            </a:r>
            <a:r>
              <a:rPr lang="ru-RU" dirty="0"/>
              <a:t> + 0</a:t>
            </a:r>
            <a:r>
              <a:rPr lang="ru-RU" baseline="30000" dirty="0"/>
              <a:t>2</a:t>
            </a:r>
            <a:r>
              <a:rPr lang="ru-RU" dirty="0"/>
              <a:t> * </a:t>
            </a:r>
            <a:r>
              <a:rPr lang="en-US" i="1" dirty="0"/>
              <a:t>q </a:t>
            </a:r>
            <a:r>
              <a:rPr lang="ru-RU" i="1" dirty="0"/>
              <a:t>= р.</a:t>
            </a:r>
            <a:endParaRPr lang="ru-RU" dirty="0"/>
          </a:p>
          <a:p>
            <a:pPr indent="541338" algn="just"/>
            <a:r>
              <a:rPr lang="ru-RU" dirty="0"/>
              <a:t>Подставляя найденные результаты в соотношение (2), имеем</a:t>
            </a:r>
          </a:p>
          <a:p>
            <a:pPr indent="541338" algn="ctr"/>
            <a:r>
              <a:rPr lang="en-US" dirty="0"/>
              <a:t>D </a:t>
            </a:r>
            <a:r>
              <a:rPr lang="ru-RU" dirty="0"/>
              <a:t>(X</a:t>
            </a:r>
            <a:r>
              <a:rPr lang="ru-RU" baseline="-25000" dirty="0"/>
              <a:t>1</a:t>
            </a:r>
            <a:r>
              <a:rPr lang="ru-RU" dirty="0"/>
              <a:t>)</a:t>
            </a:r>
            <a:r>
              <a:rPr lang="ru-RU" i="1" dirty="0"/>
              <a:t> = </a:t>
            </a:r>
            <a:r>
              <a:rPr lang="en-US" dirty="0"/>
              <a:t>p —</a:t>
            </a:r>
            <a:r>
              <a:rPr lang="en-US" i="1" dirty="0"/>
              <a:t> </a:t>
            </a:r>
            <a:r>
              <a:rPr lang="ru-RU" dirty="0"/>
              <a:t>р</a:t>
            </a:r>
            <a:r>
              <a:rPr lang="ru-RU" i="1" baseline="30000" dirty="0"/>
              <a:t>2</a:t>
            </a:r>
            <a:r>
              <a:rPr lang="ru-RU" i="1" dirty="0"/>
              <a:t> = </a:t>
            </a:r>
            <a:r>
              <a:rPr lang="ru-RU" dirty="0" err="1"/>
              <a:t>р</a:t>
            </a:r>
            <a:r>
              <a:rPr lang="ru-RU" i="1" dirty="0"/>
              <a:t>(1— </a:t>
            </a:r>
            <a:r>
              <a:rPr lang="en-US" dirty="0"/>
              <a:t>р) = </a:t>
            </a:r>
            <a:r>
              <a:rPr lang="en-US" dirty="0" err="1"/>
              <a:t>pq</a:t>
            </a:r>
            <a:r>
              <a:rPr lang="en-US" dirty="0"/>
              <a:t>.</a:t>
            </a:r>
            <a:endParaRPr lang="ru-RU" i="1" dirty="0"/>
          </a:p>
          <a:p>
            <a:pPr indent="541338" algn="just"/>
            <a:r>
              <a:rPr lang="ru-RU" dirty="0"/>
              <a:t>Очевидно, дисперсия каждой из остальных случайных величин также равна </a:t>
            </a:r>
            <a:r>
              <a:rPr lang="en-US" i="1" dirty="0" err="1"/>
              <a:t>pq</a:t>
            </a:r>
            <a:r>
              <a:rPr lang="ru-RU" i="1" dirty="0"/>
              <a:t>.</a:t>
            </a:r>
            <a:r>
              <a:rPr lang="ru-RU" dirty="0"/>
              <a:t> Заменив каждое слагаемое </a:t>
            </a:r>
            <a:r>
              <a:rPr lang="ru-RU" dirty="0" smtClean="0"/>
              <a:t>правой </a:t>
            </a:r>
            <a:r>
              <a:rPr lang="ru-RU" dirty="0"/>
              <a:t>части (1) через </a:t>
            </a:r>
            <a:r>
              <a:rPr lang="en-US" i="1" dirty="0" err="1"/>
              <a:t>pq</a:t>
            </a:r>
            <a:r>
              <a:rPr lang="ru-RU" i="1" dirty="0"/>
              <a:t>,</a:t>
            </a:r>
            <a:r>
              <a:rPr lang="ru-RU" dirty="0"/>
              <a:t> окончательно получим</a:t>
            </a:r>
          </a:p>
          <a:p>
            <a:pPr indent="541338" algn="ctr"/>
            <a:r>
              <a:rPr lang="en-US" i="1" dirty="0"/>
              <a:t>D</a:t>
            </a:r>
            <a:r>
              <a:rPr lang="en-US" b="1" dirty="0"/>
              <a:t> </a:t>
            </a:r>
            <a:r>
              <a:rPr lang="ru-RU" dirty="0"/>
              <a:t>(X) = </a:t>
            </a:r>
            <a:r>
              <a:rPr lang="en-US" dirty="0" err="1"/>
              <a:t>npq</a:t>
            </a:r>
            <a:r>
              <a:rPr lang="ru-RU" dirty="0"/>
              <a:t>.</a:t>
            </a:r>
            <a:endParaRPr lang="ru-RU" b="1" dirty="0"/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27054" y="476672"/>
            <a:ext cx="341090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052736"/>
            <a:ext cx="341090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Замечание. </a:t>
            </a:r>
            <a:r>
              <a:rPr lang="ru-RU" dirty="0"/>
              <a:t>Так как величина </a:t>
            </a:r>
            <a:r>
              <a:rPr lang="ru-RU" i="1" dirty="0"/>
              <a:t>X</a:t>
            </a:r>
            <a:r>
              <a:rPr lang="ru-RU" dirty="0"/>
              <a:t> распределена по </a:t>
            </a:r>
            <a:r>
              <a:rPr lang="ru-RU" dirty="0" smtClean="0"/>
              <a:t>биномиальному </a:t>
            </a:r>
            <a:r>
              <a:rPr lang="ru-RU" dirty="0"/>
              <a:t>закону, то доказанную теорему можно сформулировать и так: </a:t>
            </a:r>
            <a:r>
              <a:rPr lang="ru-RU" i="1" dirty="0"/>
              <a:t>дисперсия биномиального распределения с параметрами </a:t>
            </a:r>
            <a:r>
              <a:rPr lang="en-US" i="1" dirty="0" smtClean="0"/>
              <a:t>n </a:t>
            </a:r>
            <a:r>
              <a:rPr lang="ru-RU" dirty="0" smtClean="0"/>
              <a:t>и</a:t>
            </a:r>
            <a:r>
              <a:rPr lang="en-US" i="1" dirty="0" smtClean="0"/>
              <a:t> </a:t>
            </a:r>
            <a:r>
              <a:rPr lang="ru-RU" i="1" dirty="0" err="1" smtClean="0"/>
              <a:t>р</a:t>
            </a:r>
            <a:r>
              <a:rPr lang="ru-RU" i="1" dirty="0" smtClean="0"/>
              <a:t> </a:t>
            </a:r>
            <a:r>
              <a:rPr lang="ru-RU" i="1" dirty="0"/>
              <a:t>равна произведению </a:t>
            </a:r>
            <a:r>
              <a:rPr lang="en-US" i="1" dirty="0" err="1"/>
              <a:t>npq</a:t>
            </a:r>
            <a:r>
              <a:rPr lang="ru-RU" i="1" dirty="0"/>
              <a:t>.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/>
              <a:t>Пример. </a:t>
            </a:r>
            <a:r>
              <a:rPr lang="ru-RU" dirty="0"/>
              <a:t>Производятся 10 независимых испытаний, в каждом из которых вероятность появления события равна 0,6. Найти дисперсию случайной величины </a:t>
            </a:r>
            <a:r>
              <a:rPr lang="ru-RU" i="1" dirty="0"/>
              <a:t>X</a:t>
            </a:r>
            <a:r>
              <a:rPr lang="ru-RU" dirty="0"/>
              <a:t> — числа появлений события в этих испытаниях.</a:t>
            </a:r>
          </a:p>
          <a:p>
            <a:pPr indent="449263" algn="just"/>
            <a:r>
              <a:rPr lang="ru-RU" dirty="0"/>
              <a:t>Решение. По условию, </a:t>
            </a:r>
            <a:r>
              <a:rPr lang="en-US" dirty="0"/>
              <a:t>n</a:t>
            </a:r>
            <a:r>
              <a:rPr lang="ru-RU" dirty="0"/>
              <a:t> = 10, </a:t>
            </a:r>
            <a:r>
              <a:rPr lang="ru-RU" i="1" dirty="0" err="1"/>
              <a:t>р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0,6. Очевидно, вероятность </a:t>
            </a:r>
            <a:r>
              <a:rPr lang="ru-RU" dirty="0" err="1"/>
              <a:t>непоявления</a:t>
            </a:r>
            <a:r>
              <a:rPr lang="ru-RU" dirty="0"/>
              <a:t> события</a:t>
            </a:r>
          </a:p>
          <a:p>
            <a:pPr indent="449263" algn="ctr"/>
            <a:r>
              <a:rPr lang="en-US" i="1" dirty="0"/>
              <a:t>q</a:t>
            </a:r>
            <a:r>
              <a:rPr lang="en-US" dirty="0"/>
              <a:t>=</a:t>
            </a:r>
            <a:r>
              <a:rPr lang="ru-RU" dirty="0"/>
              <a:t>1-0,6 = 0,4.</a:t>
            </a:r>
          </a:p>
          <a:p>
            <a:pPr indent="449263" algn="just"/>
            <a:r>
              <a:rPr lang="ru-RU" dirty="0"/>
              <a:t>Искомая дисперсия</a:t>
            </a:r>
          </a:p>
          <a:p>
            <a:pPr indent="449263" algn="ctr"/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(Х) = </a:t>
            </a:r>
            <a:r>
              <a:rPr lang="en-US" i="1" dirty="0" err="1"/>
              <a:t>npq</a:t>
            </a:r>
            <a:r>
              <a:rPr lang="en-US" dirty="0"/>
              <a:t> =</a:t>
            </a:r>
            <a:r>
              <a:rPr lang="ru-RU" dirty="0"/>
              <a:t> 10</a:t>
            </a:r>
            <a:r>
              <a:rPr lang="en-US" dirty="0"/>
              <a:t>*</a:t>
            </a:r>
            <a:r>
              <a:rPr lang="ru-RU" dirty="0"/>
              <a:t>0,6</a:t>
            </a:r>
            <a:r>
              <a:rPr lang="en-US" dirty="0"/>
              <a:t>*</a:t>
            </a:r>
            <a:r>
              <a:rPr lang="ru-RU" dirty="0"/>
              <a:t>0,4 </a:t>
            </a:r>
            <a:r>
              <a:rPr lang="en-US" dirty="0"/>
              <a:t>=</a:t>
            </a:r>
            <a:r>
              <a:rPr lang="ru-RU" dirty="0"/>
              <a:t> 2,4.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52388"/>
            <a:ext cx="7172325" cy="67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795338"/>
            <a:ext cx="72199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Целесообразность введения </a:t>
            </a:r>
            <a:r>
              <a:rPr lang="ru-RU" sz="2400" b="1" dirty="0" smtClean="0">
                <a:solidFill>
                  <a:srgbClr val="FF0000"/>
                </a:solidFill>
              </a:rPr>
              <a:t>числовой характеристики </a:t>
            </a:r>
            <a:r>
              <a:rPr lang="ru-RU" sz="2400" b="1" dirty="0">
                <a:solidFill>
                  <a:srgbClr val="FF0000"/>
                </a:solidFill>
              </a:rPr>
              <a:t>рассеяния случайной величины</a:t>
            </a:r>
          </a:p>
          <a:p>
            <a:endParaRPr lang="ru-RU" sz="2400" b="1" dirty="0">
              <a:solidFill>
                <a:srgbClr val="FF000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79512" y="1596856"/>
            <a:ext cx="8784976" cy="5035353"/>
            <a:chOff x="179512" y="1052736"/>
            <a:chExt cx="8784976" cy="5035353"/>
          </a:xfrm>
        </p:grpSpPr>
        <p:sp>
          <p:nvSpPr>
            <p:cNvPr id="3" name="TextBox 2"/>
            <p:cNvSpPr txBox="1"/>
            <p:nvPr/>
          </p:nvSpPr>
          <p:spPr>
            <a:xfrm>
              <a:off x="179512" y="1052736"/>
              <a:ext cx="8784976" cy="5035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49263" algn="just">
                <a:lnSpc>
                  <a:spcPct val="150000"/>
                </a:lnSpc>
              </a:pPr>
              <a:r>
                <a:rPr lang="ru-RU" dirty="0" smtClean="0"/>
                <a:t>Например</a:t>
              </a:r>
              <a:r>
                <a:rPr lang="ru-RU" dirty="0"/>
                <a:t>, дискретные случайные величины X и </a:t>
              </a:r>
              <a:r>
                <a:rPr lang="en-US" dirty="0"/>
                <a:t>Y</a:t>
              </a:r>
              <a:r>
                <a:rPr lang="ru-RU" dirty="0"/>
                <a:t>, заданные </a:t>
              </a:r>
              <a:r>
                <a:rPr lang="ru-RU" dirty="0" smtClean="0"/>
                <a:t>следующими </a:t>
              </a:r>
              <a:r>
                <a:rPr lang="ru-RU" dirty="0"/>
                <a:t>законами распределения:</a:t>
              </a:r>
            </a:p>
            <a:p>
              <a:pPr indent="449263" algn="just">
                <a:lnSpc>
                  <a:spcPct val="150000"/>
                </a:lnSpc>
              </a:pPr>
              <a:endParaRPr lang="ru-RU" dirty="0" smtClean="0"/>
            </a:p>
            <a:p>
              <a:pPr indent="449263" algn="just">
                <a:lnSpc>
                  <a:spcPct val="150000"/>
                </a:lnSpc>
              </a:pPr>
              <a:r>
                <a:rPr lang="ru-RU" dirty="0" smtClean="0"/>
                <a:t>Найдем </a:t>
              </a:r>
              <a:r>
                <a:rPr lang="ru-RU" dirty="0"/>
                <a:t>математические ожидания этих величин:</a:t>
              </a:r>
            </a:p>
            <a:p>
              <a:pPr indent="449263" algn="ctr">
                <a:lnSpc>
                  <a:spcPct val="150000"/>
                </a:lnSpc>
              </a:pPr>
              <a:r>
                <a:rPr lang="ru-RU" i="1" dirty="0"/>
                <a:t>М</a:t>
              </a:r>
              <a:r>
                <a:rPr lang="ru-RU" dirty="0"/>
                <a:t> (Х) = —0,01 -0,5 + 0,01 -0,5 = 0,</a:t>
              </a:r>
            </a:p>
            <a:p>
              <a:pPr indent="449263" algn="ctr">
                <a:lnSpc>
                  <a:spcPct val="150000"/>
                </a:lnSpc>
              </a:pPr>
              <a:r>
                <a:rPr lang="en-US" i="1" dirty="0"/>
                <a:t>M</a:t>
              </a:r>
              <a:r>
                <a:rPr lang="ru-RU" i="1" dirty="0"/>
                <a:t>(</a:t>
              </a:r>
              <a:r>
                <a:rPr lang="en-US" i="1" dirty="0"/>
                <a:t>Y</a:t>
              </a:r>
              <a:r>
                <a:rPr lang="ru-RU" i="1" dirty="0"/>
                <a:t>) = —</a:t>
              </a:r>
              <a:r>
                <a:rPr lang="ru-RU" dirty="0"/>
                <a:t>100-0,5+ 100 0,5 = 0.</a:t>
              </a:r>
            </a:p>
            <a:p>
              <a:pPr indent="449263" algn="just">
                <a:lnSpc>
                  <a:spcPct val="150000"/>
                </a:lnSpc>
              </a:pPr>
              <a:r>
                <a:rPr lang="ru-RU" dirty="0"/>
                <a:t>Здесь математические ожидания обеих величин одинаковы, а возможные значения различны, причем X имеет </a:t>
              </a:r>
              <a:r>
                <a:rPr lang="ru-RU" dirty="0" smtClean="0"/>
                <a:t>возможные </a:t>
              </a:r>
              <a:r>
                <a:rPr lang="ru-RU" dirty="0"/>
                <a:t>значения, близкие к математическому ожиданию, а </a:t>
              </a:r>
              <a:r>
                <a:rPr lang="en-US" i="1" dirty="0" smtClean="0"/>
                <a:t>Y</a:t>
              </a:r>
              <a:r>
                <a:rPr lang="ru-RU" dirty="0" smtClean="0"/>
                <a:t>—далекие </a:t>
              </a:r>
              <a:r>
                <a:rPr lang="ru-RU" dirty="0"/>
                <a:t>от своего математического ожидания. </a:t>
              </a:r>
              <a:endParaRPr lang="ru-RU" dirty="0" smtClean="0"/>
            </a:p>
            <a:p>
              <a:pPr indent="449263" algn="just">
                <a:lnSpc>
                  <a:spcPct val="150000"/>
                </a:lnSpc>
              </a:pPr>
              <a:r>
                <a:rPr lang="ru-RU" dirty="0" smtClean="0"/>
                <a:t>Например</a:t>
              </a:r>
              <a:r>
                <a:rPr lang="ru-RU" dirty="0"/>
                <a:t>, для того чтобы оценить, как рассеяны возможные </a:t>
              </a:r>
              <a:r>
                <a:rPr lang="ru-RU" dirty="0" smtClean="0"/>
                <a:t>значения </a:t>
              </a:r>
              <a:r>
                <a:rPr lang="ru-RU" dirty="0"/>
                <a:t>случайной величины вокруг ее математического ожидания, пользуются, в частности, числовой </a:t>
              </a:r>
              <a:r>
                <a:rPr lang="ru-RU" dirty="0" smtClean="0"/>
                <a:t>характеристикой</a:t>
              </a:r>
              <a:r>
                <a:rPr lang="ru-RU" dirty="0"/>
                <a:t>, которую называют дисперсией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4836" y="1656938"/>
              <a:ext cx="3573388" cy="50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938213"/>
            <a:ext cx="72104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Среднее </a:t>
            </a:r>
            <a:r>
              <a:rPr lang="ru-RU" sz="2800" b="1" dirty="0" err="1">
                <a:solidFill>
                  <a:srgbClr val="FF0000"/>
                </a:solidFill>
              </a:rPr>
              <a:t>квадратическое</a:t>
            </a:r>
            <a:r>
              <a:rPr lang="ru-RU" sz="2800" b="1" dirty="0">
                <a:solidFill>
                  <a:srgbClr val="FF0000"/>
                </a:solidFill>
              </a:rPr>
              <a:t> отклонение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70" y="1253802"/>
            <a:ext cx="9029730" cy="462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1185863"/>
            <a:ext cx="84867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93747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Среднее </a:t>
            </a:r>
            <a:r>
              <a:rPr lang="ru-RU" sz="2400" b="1" dirty="0" err="1">
                <a:solidFill>
                  <a:srgbClr val="FF0000"/>
                </a:solidFill>
              </a:rPr>
              <a:t>квадратическое</a:t>
            </a:r>
            <a:r>
              <a:rPr lang="ru-RU" sz="2400" b="1" dirty="0">
                <a:solidFill>
                  <a:srgbClr val="FF0000"/>
                </a:solidFill>
              </a:rPr>
              <a:t> отклонение суммы взаимно независимых случайных величин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827584" y="1268760"/>
            <a:ext cx="7503046" cy="5332437"/>
            <a:chOff x="323528" y="1268760"/>
            <a:chExt cx="8439150" cy="612452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268760"/>
              <a:ext cx="8439150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869160"/>
              <a:ext cx="8172450" cy="252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Одинаково распределенные взаимно независимые случайные величины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По закону </a:t>
            </a:r>
            <a:r>
              <a:rPr lang="ru-RU" dirty="0"/>
              <a:t>распределения можно найти числовые характеристики случайной </a:t>
            </a:r>
            <a:r>
              <a:rPr lang="ru-RU" dirty="0" smtClean="0"/>
              <a:t>величины, если </a:t>
            </a:r>
            <a:r>
              <a:rPr lang="ru-RU" dirty="0"/>
              <a:t>несколько случайных величин имеют одинаковые распределения, то их числовые </a:t>
            </a:r>
            <a:r>
              <a:rPr lang="ru-RU" dirty="0" smtClean="0"/>
              <a:t>характеристики </a:t>
            </a:r>
            <a:r>
              <a:rPr lang="ru-RU" dirty="0"/>
              <a:t>одинаковы.</a:t>
            </a:r>
          </a:p>
          <a:p>
            <a:pPr indent="452438" algn="just"/>
            <a:r>
              <a:rPr lang="ru-RU" dirty="0"/>
              <a:t>Рассмотрим </a:t>
            </a:r>
            <a:r>
              <a:rPr lang="en-US" i="1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взаимно независимых случайных величин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 Х</a:t>
            </a:r>
            <a:r>
              <a:rPr lang="ru-RU" baseline="-25000" dirty="0"/>
              <a:t>2</a:t>
            </a:r>
            <a:r>
              <a:rPr lang="ru-RU" dirty="0"/>
              <a:t>, …Х</a:t>
            </a:r>
            <a:r>
              <a:rPr lang="en-US" baseline="-25000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которые имеют одинаковые распределения, а следовательно, и одинаковые характеристики (</a:t>
            </a:r>
            <a:r>
              <a:rPr lang="ru-RU" dirty="0" smtClean="0"/>
              <a:t>математическое </a:t>
            </a:r>
            <a:r>
              <a:rPr lang="ru-RU" dirty="0"/>
              <a:t>ожидание, дисперсию и др.). Наибольший </a:t>
            </a:r>
            <a:r>
              <a:rPr lang="ru-RU" dirty="0" smtClean="0"/>
              <a:t>интерес </a:t>
            </a:r>
            <a:r>
              <a:rPr lang="ru-RU" dirty="0"/>
              <a:t>представляет изучение числовых </a:t>
            </a:r>
            <a:r>
              <a:rPr lang="ru-RU" dirty="0" smtClean="0"/>
              <a:t>характеристик</a:t>
            </a:r>
            <a:r>
              <a:rPr lang="ru-RU" dirty="0"/>
              <a:t> среднего арифметического этих </a:t>
            </a:r>
            <a:r>
              <a:rPr lang="ru-RU" dirty="0" smtClean="0"/>
              <a:t>величин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96951"/>
            <a:ext cx="8712968" cy="208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5032598"/>
            <a:ext cx="8568952" cy="134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b="2852"/>
          <a:stretch>
            <a:fillRect/>
          </a:stretch>
        </p:blipFill>
        <p:spPr bwMode="auto">
          <a:xfrm>
            <a:off x="323528" y="188640"/>
            <a:ext cx="828675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4624"/>
            <a:ext cx="84391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933056"/>
            <a:ext cx="83343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8420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dirty="0">
                <a:solidFill>
                  <a:srgbClr val="0000FF"/>
                </a:solidFill>
              </a:rPr>
              <a:t>Пример. </a:t>
            </a:r>
            <a:r>
              <a:rPr lang="ru-RU" dirty="0"/>
              <a:t>Обычно для измерения некоторой физической величины производят несколько измерений, а затем находят среднее </a:t>
            </a:r>
            <a:r>
              <a:rPr lang="ru-RU" dirty="0" smtClean="0"/>
              <a:t>арифметическое </a:t>
            </a:r>
            <a:r>
              <a:rPr lang="ru-RU" dirty="0"/>
              <a:t>полученных чисел, которое принимают за приближенное значение измеряемой величины. Предполагая, что измерения </a:t>
            </a:r>
            <a:r>
              <a:rPr lang="ru-RU" dirty="0" smtClean="0"/>
              <a:t>производятся </a:t>
            </a:r>
            <a:r>
              <a:rPr lang="ru-RU" dirty="0"/>
              <a:t>в одних и тех же условиях, доказать:</a:t>
            </a:r>
          </a:p>
          <a:p>
            <a:pPr indent="452438" algn="just"/>
            <a:r>
              <a:rPr lang="ru-RU" dirty="0"/>
              <a:t>а)	среднее арифметическое дает результат более надежный, чем отдельные измерения;</a:t>
            </a:r>
          </a:p>
          <a:p>
            <a:pPr indent="452438" algn="just"/>
            <a:r>
              <a:rPr lang="ru-RU" dirty="0"/>
              <a:t>б)	с увеличением числа измерений надежность этого результата возрастает.</a:t>
            </a:r>
          </a:p>
          <a:p>
            <a:pPr indent="452438" algn="just"/>
            <a:r>
              <a:rPr lang="ru-RU" dirty="0" smtClean="0">
                <a:solidFill>
                  <a:srgbClr val="0000FF"/>
                </a:solidFill>
              </a:rPr>
              <a:t>Решение:</a:t>
            </a:r>
          </a:p>
          <a:p>
            <a:pPr indent="452438" algn="just"/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а) Известно, что отдельные измерения дают неоди­наковые значения измеряемой величины. Результат каждого измере­ния зависит от многих случайных причин (изменение температуры, колебания прибора и т. п.), которые не могут быть заранее полностью учтены.</a:t>
            </a:r>
          </a:p>
          <a:p>
            <a:pPr indent="452438" algn="just"/>
            <a:r>
              <a:rPr lang="ru-RU" dirty="0"/>
              <a:t>Поэтому мы вправе рассматривать возможные результаты </a:t>
            </a:r>
            <a:r>
              <a:rPr lang="en-US" i="1" dirty="0" smtClean="0"/>
              <a:t>n</a:t>
            </a:r>
            <a:r>
              <a:rPr lang="ru-RU" dirty="0" smtClean="0"/>
              <a:t> отдельных </a:t>
            </a:r>
            <a:r>
              <a:rPr lang="ru-RU" dirty="0"/>
              <a:t>измерений в качестве случайных величин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i="1" dirty="0"/>
              <a:t>, Х</a:t>
            </a:r>
            <a:r>
              <a:rPr lang="ru-RU" i="1" baseline="-25000" dirty="0"/>
              <a:t>2</a:t>
            </a:r>
            <a:r>
              <a:rPr lang="ru-RU" i="1" dirty="0"/>
              <a:t>,…Х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ru-RU" dirty="0"/>
              <a:t>(индекс указывает номер измерения). Эти величины имеют одинако­вое распределение вероятностей (измерения производятся по одной и той же методике и теми же приборами), а следовательно, и одина­ковые числовые характеристики; кроме того, они взаимно независимы (результат каждого отдельного измерения не зависит от остальных </a:t>
            </a:r>
            <a:r>
              <a:rPr lang="ru-RU" dirty="0" smtClean="0"/>
              <a:t>измерений</a:t>
            </a:r>
            <a:r>
              <a:rPr lang="ru-RU" dirty="0"/>
              <a:t>).</a:t>
            </a:r>
          </a:p>
          <a:p>
            <a:pPr indent="452438" algn="just"/>
            <a:r>
              <a:rPr lang="ru-RU" dirty="0"/>
              <a:t>Мы уже знаем, что среднее арифметическое таких величин имеет; Меньшее рассеяние, чем каждая отдельная величина. Иначе говоря, среднее арифметическое оказывается более близким к истинному значению измеряемой величины, чем результат отдельного измерения. Это и означает, что среднее арифметическое нескольких измерений дает более надежный результат, чем отдельное измерение.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/>
              <a:t>б)	Нам уже известно, что при возрастании числа отдельных слу­чайных величин рассеяние среднего арифметического убывает. Это значит, что с увеличением числа измерений среднее арифметическое нескольких измерений все менее отличается от истинного значения измеряемой величины. Таким образом, увеличивая число измерений, получают более надежный результат.</a:t>
            </a:r>
          </a:p>
          <a:p>
            <a:pPr indent="452438" algn="just"/>
            <a:r>
              <a:rPr lang="ru-RU" dirty="0"/>
              <a:t>Например, если среднее </a:t>
            </a:r>
            <a:r>
              <a:rPr lang="ru-RU" dirty="0" err="1"/>
              <a:t>квадратическое</a:t>
            </a:r>
            <a:r>
              <a:rPr lang="ru-RU" dirty="0"/>
              <a:t> отклонение отдельного измерения </a:t>
            </a:r>
            <a:r>
              <a:rPr lang="el-GR" i="1" dirty="0" smtClean="0"/>
              <a:t>σ</a:t>
            </a:r>
            <a:r>
              <a:rPr lang="ru-RU" i="1" dirty="0" smtClean="0"/>
              <a:t> =</a:t>
            </a:r>
            <a:r>
              <a:rPr lang="ru-RU" dirty="0" smtClean="0"/>
              <a:t> </a:t>
            </a:r>
            <a:r>
              <a:rPr lang="ru-RU" dirty="0"/>
              <a:t>6 м, а всего произведено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3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измерений, то среднее </a:t>
            </a:r>
            <a:r>
              <a:rPr lang="ru-RU" dirty="0" err="1"/>
              <a:t>квадратическое</a:t>
            </a:r>
            <a:r>
              <a:rPr lang="ru-RU" dirty="0"/>
              <a:t> отклонение среднего арифметического этих измерений равно лишь 1 м. Действительно,</a:t>
            </a:r>
          </a:p>
          <a:p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61109"/>
            <a:ext cx="3600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6470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Отклонение случайной величины от ее математического </a:t>
            </a:r>
            <a:r>
              <a:rPr lang="ru-RU" sz="2800" b="1" dirty="0" smtClean="0">
                <a:solidFill>
                  <a:srgbClr val="FF0000"/>
                </a:solidFill>
              </a:rPr>
              <a:t>ожидания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72816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/>
              <a:t>Пусть X- случайная величина и </a:t>
            </a:r>
            <a:r>
              <a:rPr lang="ru-RU" i="1" dirty="0"/>
              <a:t>М</a:t>
            </a:r>
            <a:r>
              <a:rPr lang="ru-RU" dirty="0"/>
              <a:t> (X) - ее</a:t>
            </a:r>
            <a:r>
              <a:rPr lang="ru-RU" b="1" dirty="0"/>
              <a:t> </a:t>
            </a:r>
            <a:r>
              <a:rPr lang="ru-RU" dirty="0"/>
              <a:t>математическое</a:t>
            </a:r>
            <a:r>
              <a:rPr lang="ru-RU" b="1" dirty="0"/>
              <a:t> </a:t>
            </a:r>
            <a:r>
              <a:rPr lang="ru-RU" dirty="0"/>
              <a:t>ожидание. Рассмотрим в качестве новой случайной величины разность </a:t>
            </a:r>
            <a:r>
              <a:rPr lang="ru-RU" i="1" dirty="0"/>
              <a:t>X </a:t>
            </a:r>
            <a:r>
              <a:rPr lang="ru-RU" dirty="0"/>
              <a:t>- </a:t>
            </a:r>
            <a:r>
              <a:rPr lang="ru-RU" i="1" dirty="0"/>
              <a:t>М</a:t>
            </a:r>
            <a:r>
              <a:rPr lang="ru-RU" dirty="0"/>
              <a:t>(X).</a:t>
            </a:r>
          </a:p>
          <a:p>
            <a:pPr indent="449263" algn="just"/>
            <a:r>
              <a:rPr lang="ru-RU" i="1" dirty="0"/>
              <a:t>Отклонением</a:t>
            </a:r>
            <a:r>
              <a:rPr lang="ru-RU" dirty="0"/>
              <a:t> называют разность между случайной ве­личиной и ее математическим ожиданиям.</a:t>
            </a:r>
          </a:p>
          <a:p>
            <a:pPr indent="449263" algn="just"/>
            <a:r>
              <a:rPr lang="ru-RU" dirty="0"/>
              <a:t>Пусть закон распределения X известен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708921"/>
            <a:ext cx="2088232" cy="5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42900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 algn="just"/>
            <a:r>
              <a:rPr lang="ru-RU" dirty="0"/>
              <a:t>Напишем закон распределения отклонения. Для того чтобы отклонение приняло значение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— </a:t>
            </a:r>
            <a:r>
              <a:rPr lang="ru-RU" i="1" dirty="0"/>
              <a:t>М</a:t>
            </a:r>
            <a:r>
              <a:rPr lang="ru-RU" dirty="0"/>
              <a:t> (X), </a:t>
            </a:r>
            <a:r>
              <a:rPr lang="ru-RU" dirty="0" smtClean="0"/>
              <a:t>достаточно</a:t>
            </a:r>
            <a:r>
              <a:rPr lang="ru-RU" dirty="0"/>
              <a:t>, чтобы случайная величина приняла значение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i="1" dirty="0"/>
              <a:t>. </a:t>
            </a:r>
            <a:r>
              <a:rPr lang="ru-RU" dirty="0"/>
              <a:t>Вероятность же этого события равна </a:t>
            </a:r>
            <a:r>
              <a:rPr lang="ru-RU" i="1" dirty="0"/>
              <a:t>р</a:t>
            </a:r>
            <a:r>
              <a:rPr lang="ru-RU" i="1" baseline="-25000" dirty="0"/>
              <a:t>1</a:t>
            </a:r>
            <a:r>
              <a:rPr lang="ru-RU" dirty="0"/>
              <a:t> следовательно, и вероятность того, что отклонение примет значение </a:t>
            </a:r>
            <a:r>
              <a:rPr lang="ru-RU" i="1" dirty="0"/>
              <a:t>х</a:t>
            </a:r>
            <a:r>
              <a:rPr lang="ru-RU" baseline="-25000" dirty="0"/>
              <a:t>1</a:t>
            </a:r>
            <a:r>
              <a:rPr lang="ru-RU" dirty="0"/>
              <a:t>—</a:t>
            </a:r>
            <a:r>
              <a:rPr lang="ru-RU" i="1" dirty="0"/>
              <a:t>М</a:t>
            </a:r>
            <a:r>
              <a:rPr lang="ru-RU" dirty="0"/>
              <a:t> (X), также равна </a:t>
            </a:r>
            <a:r>
              <a:rPr lang="ru-RU" i="1" dirty="0"/>
              <a:t>р</a:t>
            </a:r>
            <a:r>
              <a:rPr lang="ru-RU" i="1" baseline="-25000" dirty="0"/>
              <a:t>1</a:t>
            </a:r>
            <a:r>
              <a:rPr lang="ru-RU" i="1" dirty="0"/>
              <a:t>.</a:t>
            </a:r>
            <a:r>
              <a:rPr lang="ru-RU" dirty="0"/>
              <a:t> Аналогично обстоит дело и для остальных возможных значений отклонения.</a:t>
            </a:r>
          </a:p>
          <a:p>
            <a:pPr indent="271463" algn="just"/>
            <a:r>
              <a:rPr lang="ru-RU" dirty="0"/>
              <a:t>Таким образом, отклонение имеет следующий закон распределения: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229200"/>
            <a:ext cx="7400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Начальные и центральные теоретические моменты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933028"/>
            <a:ext cx="64103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719138"/>
            <a:ext cx="64674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t="2083"/>
          <a:stretch>
            <a:fillRect/>
          </a:stretch>
        </p:blipFill>
        <p:spPr bwMode="auto">
          <a:xfrm>
            <a:off x="683568" y="548680"/>
            <a:ext cx="7272808" cy="373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472514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sz="2400" b="1" dirty="0">
                <a:solidFill>
                  <a:srgbClr val="0000FF"/>
                </a:solidFill>
              </a:rPr>
              <a:t>Замечание. </a:t>
            </a:r>
            <a:r>
              <a:rPr lang="ru-RU" sz="2400" dirty="0"/>
              <a:t>Моменты, рассмотренные здесь, называют </a:t>
            </a:r>
            <a:r>
              <a:rPr lang="ru-RU" sz="2400" i="1" dirty="0" smtClean="0"/>
              <a:t>теоретическими</a:t>
            </a:r>
            <a:r>
              <a:rPr lang="ru-RU" sz="2400" i="1" dirty="0"/>
              <a:t>.</a:t>
            </a:r>
            <a:r>
              <a:rPr lang="ru-RU" sz="2400" dirty="0"/>
              <a:t> В отличие от теоретических моментов, моменты, которые вычисляются по данным наблюдений, называют </a:t>
            </a:r>
            <a:r>
              <a:rPr lang="ru-RU" sz="2400" i="1" dirty="0"/>
              <a:t>эмпирическими.</a:t>
            </a:r>
            <a:endParaRPr lang="ru-RU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Вопросы и задания для самоконтроля</a:t>
            </a:r>
          </a:p>
          <a:p>
            <a:r>
              <a:rPr lang="ru-RU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Что называется законом распределения случайной вели­чины?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Какая случайная величина называется распределенной по биномиальному закону? Как вычисляются вероятности, входя­щие в ряд распределения?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Запишите формулы математического ожидания, дисперсии и среднего </a:t>
            </a:r>
            <a:r>
              <a:rPr lang="ru-RU" dirty="0" err="1"/>
              <a:t>квадратического</a:t>
            </a:r>
            <a:r>
              <a:rPr lang="ru-RU" dirty="0"/>
              <a:t> отклонения для случайной величины, распределенной по биномиальному закону.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Когда случайная величина называется распределенной по равномерному закону? Приведите примеры.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Запишите выражения для плотности распределения, функ­ции распределения, математического ожидания, дисперсии и среднего </a:t>
            </a:r>
            <a:r>
              <a:rPr lang="ru-RU" dirty="0" err="1"/>
              <a:t>квадратического</a:t>
            </a:r>
            <a:r>
              <a:rPr lang="ru-RU" dirty="0"/>
              <a:t> отклонения для случайной величины, распределенной по равномерному закону.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Случайная величина </a:t>
            </a:r>
            <a:r>
              <a:rPr lang="en-US" b="1" i="1" dirty="0"/>
              <a:t>X</a:t>
            </a:r>
            <a:r>
              <a:rPr lang="ru-RU" dirty="0"/>
              <a:t> распределена по показательному за­кону с параметром </a:t>
            </a:r>
            <a:r>
              <a:rPr lang="en-US" b="1" i="1" dirty="0"/>
              <a:t>X.</a:t>
            </a:r>
            <a:r>
              <a:rPr lang="ru-RU" dirty="0"/>
              <a:t> Каковы выражения плотности и функции распределения случайной величины </a:t>
            </a:r>
            <a:r>
              <a:rPr lang="en-US" b="1" i="1" dirty="0"/>
              <a:t>X?</a:t>
            </a:r>
            <a:r>
              <a:rPr lang="ru-RU" dirty="0"/>
              <a:t> Приведите три примера случайных величин, распределенных по показательному закону.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Чему равны числовые характеристики случайной величины, распределенной по показательному закону?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181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8"/>
            </a:pPr>
            <a:r>
              <a:rPr lang="ru-RU" dirty="0"/>
              <a:t>Запишите выражение плотности распределения нормально распределенной случайной величины и изобразите кривую нор­мального распределения. Как изменяется вид кривой при измене­нии параметров а и </a:t>
            </a:r>
            <a:r>
              <a:rPr lang="ru-RU" b="1" dirty="0"/>
              <a:t>о </a:t>
            </a:r>
            <a:r>
              <a:rPr lang="ru-RU" dirty="0"/>
              <a:t>нормального распределения?</a:t>
            </a:r>
          </a:p>
          <a:p>
            <a:pPr marL="342900" lvl="0" indent="-342900">
              <a:buFont typeface="+mj-lt"/>
              <a:buAutoNum type="arabicPeriod" startAt="8"/>
            </a:pPr>
            <a:r>
              <a:rPr lang="ru-RU" dirty="0"/>
              <a:t>Какие случайные величины распределены по нормальному закону?</a:t>
            </a:r>
          </a:p>
          <a:p>
            <a:pPr marL="342900" lvl="0" indent="-342900">
              <a:buFont typeface="+mj-lt"/>
              <a:buAutoNum type="arabicPeriod" startAt="8"/>
            </a:pPr>
            <a:r>
              <a:rPr lang="ru-RU" dirty="0"/>
              <a:t>Используя свойство плотности распределения, запишите выражение для функции распределения нормально распределен­ной случайной величины. Можно ли выразить полученный инте­грал в элементарных функциях?</a:t>
            </a:r>
          </a:p>
          <a:p>
            <a:pPr marL="342900" lvl="0" indent="-342900">
              <a:buFont typeface="+mj-lt"/>
              <a:buAutoNum type="arabicPeriod" startAt="8"/>
            </a:pPr>
            <a:r>
              <a:rPr lang="ru-RU" dirty="0"/>
              <a:t>Дайте определение функции Лапласа Ф(</a:t>
            </a:r>
            <a:r>
              <a:rPr lang="ru-RU" dirty="0" err="1"/>
              <a:t>дг</a:t>
            </a:r>
            <a:r>
              <a:rPr lang="ru-RU" dirty="0"/>
              <a:t>). Изобразите график Ф(х) и назовите ее свойства. Где можно найти значения функции Лапласа?</a:t>
            </a:r>
          </a:p>
          <a:p>
            <a:pPr marL="342900" lvl="0" indent="-342900">
              <a:buFont typeface="+mj-lt"/>
              <a:buAutoNum type="arabicPeriod" startAt="8"/>
            </a:pPr>
            <a:r>
              <a:rPr lang="ru-RU" dirty="0"/>
              <a:t>Запишите формулу, выражающую функцию распределе­ния нормально распределенной случайной величины через Ф(х).</a:t>
            </a:r>
          </a:p>
          <a:p>
            <a:pPr marL="342900" lvl="0" indent="-342900">
              <a:buFont typeface="+mj-lt"/>
              <a:buAutoNum type="arabicPeriod" startAt="8"/>
            </a:pPr>
            <a:r>
              <a:rPr lang="ru-RU" dirty="0"/>
              <a:t>Запишите формулу для вычисления вероятности попада­ния нормальной случайной величины в заданный диапазон.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42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i="1" dirty="0"/>
              <a:t>Теорема. </a:t>
            </a:r>
            <a:r>
              <a:rPr lang="ru-RU" i="1" dirty="0"/>
              <a:t>Математическое ожидание отклонения равно нулю:</a:t>
            </a:r>
          </a:p>
          <a:p>
            <a:pPr indent="449263" algn="ctr"/>
            <a:r>
              <a:rPr lang="ru-RU" i="1" dirty="0"/>
              <a:t>М[Х — </a:t>
            </a:r>
            <a:r>
              <a:rPr lang="en-US" dirty="0"/>
              <a:t>М(Х)] =</a:t>
            </a:r>
            <a:r>
              <a:rPr lang="ru-RU" i="1" dirty="0"/>
              <a:t> 0.</a:t>
            </a:r>
          </a:p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Доказательство.</a:t>
            </a:r>
            <a:r>
              <a:rPr lang="ru-RU" dirty="0"/>
              <a:t> Пользуясь свойствами </a:t>
            </a:r>
            <a:r>
              <a:rPr lang="ru-RU" dirty="0" smtClean="0"/>
              <a:t>математического </a:t>
            </a:r>
            <a:r>
              <a:rPr lang="ru-RU" dirty="0"/>
              <a:t>ожидания (математическое ожидание разности равно разности математических ожиданий, математическое ожидание постоянной равно самой постоянной) и приняв во внимание, что </a:t>
            </a:r>
            <a:r>
              <a:rPr lang="ru-RU" i="1" dirty="0"/>
              <a:t>М</a:t>
            </a:r>
            <a:r>
              <a:rPr lang="ru-RU" dirty="0"/>
              <a:t> (X) — постоянная величина, имеем</a:t>
            </a:r>
          </a:p>
          <a:p>
            <a:pPr indent="449263" algn="ctr"/>
            <a:r>
              <a:rPr lang="ru-RU" i="1" dirty="0"/>
              <a:t>М [X—М</a:t>
            </a:r>
            <a:r>
              <a:rPr lang="ru-RU" dirty="0"/>
              <a:t> (X)] = </a:t>
            </a:r>
            <a:r>
              <a:rPr lang="ru-RU" i="1" dirty="0"/>
              <a:t>М (X)</a:t>
            </a:r>
            <a:r>
              <a:rPr lang="ru-RU" dirty="0"/>
              <a:t> — </a:t>
            </a:r>
            <a:r>
              <a:rPr lang="ru-RU" i="1" dirty="0"/>
              <a:t>М [М</a:t>
            </a:r>
            <a:r>
              <a:rPr lang="ru-RU" dirty="0"/>
              <a:t> (X)] = </a:t>
            </a:r>
            <a:r>
              <a:rPr lang="ru-RU" i="1" dirty="0"/>
              <a:t>М</a:t>
            </a:r>
            <a:r>
              <a:rPr lang="ru-RU" dirty="0"/>
              <a:t> (X) — </a:t>
            </a:r>
            <a:r>
              <a:rPr lang="ru-RU" i="1" dirty="0"/>
              <a:t>М</a:t>
            </a:r>
            <a:r>
              <a:rPr lang="ru-RU" dirty="0"/>
              <a:t> (X) = 0.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276872"/>
            <a:ext cx="8712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Пример. Задан закон распределения дискретной случайной </a:t>
            </a:r>
            <a:r>
              <a:rPr lang="ru-RU" sz="1600" dirty="0" smtClean="0"/>
              <a:t>величины </a:t>
            </a:r>
            <a:r>
              <a:rPr lang="ru-RU" sz="1600" i="1" dirty="0"/>
              <a:t>X:</a:t>
            </a:r>
            <a:endParaRPr lang="ru-RU" sz="1600" dirty="0"/>
          </a:p>
          <a:p>
            <a:pPr marL="1879600"/>
            <a:r>
              <a:rPr lang="ru-RU" sz="1600" i="1" dirty="0"/>
              <a:t>X </a:t>
            </a:r>
            <a:r>
              <a:rPr lang="en-US" sz="1600" i="1" dirty="0"/>
              <a:t>    1       </a:t>
            </a:r>
            <a:r>
              <a:rPr lang="ru-RU" sz="1600" i="1" dirty="0"/>
              <a:t>2 </a:t>
            </a:r>
            <a:endParaRPr lang="ru-RU" sz="1600" b="1" i="1" dirty="0"/>
          </a:p>
          <a:p>
            <a:pPr marL="1879600"/>
            <a:r>
              <a:rPr lang="ru-RU" sz="1600" i="1" dirty="0" err="1"/>
              <a:t>р</a:t>
            </a:r>
            <a:r>
              <a:rPr lang="ru-RU" sz="1600" i="1" dirty="0"/>
              <a:t> </a:t>
            </a:r>
            <a:r>
              <a:rPr lang="en-US" sz="1600" b="1" i="1" dirty="0"/>
              <a:t>   </a:t>
            </a:r>
            <a:r>
              <a:rPr lang="ru-RU" sz="1600" i="1" dirty="0"/>
              <a:t>0,2 </a:t>
            </a:r>
            <a:r>
              <a:rPr lang="en-US" sz="1600" b="1" i="1" dirty="0"/>
              <a:t>     </a:t>
            </a:r>
            <a:r>
              <a:rPr lang="ru-RU" sz="1600" i="1" dirty="0"/>
              <a:t>0,8</a:t>
            </a:r>
            <a:endParaRPr lang="ru-RU" sz="1600" b="1" i="1" dirty="0"/>
          </a:p>
          <a:p>
            <a:r>
              <a:rPr lang="ru-RU" sz="1600" dirty="0"/>
              <a:t>Убедиться, что математическое ожидание отклонения равно нулю. </a:t>
            </a:r>
          </a:p>
          <a:p>
            <a:r>
              <a:rPr lang="ru-RU" sz="1600" dirty="0"/>
              <a:t>Решение. Найдем математическое ожидание </a:t>
            </a:r>
            <a:r>
              <a:rPr lang="ru-RU" sz="1600" i="1" dirty="0"/>
              <a:t>X:</a:t>
            </a:r>
            <a:endParaRPr lang="ru-RU" sz="1600" dirty="0"/>
          </a:p>
          <a:p>
            <a:pPr algn="ctr"/>
            <a:r>
              <a:rPr lang="ru-RU" sz="1600" i="1" dirty="0"/>
              <a:t>М (X)</a:t>
            </a:r>
            <a:r>
              <a:rPr lang="ru-RU" sz="1600" dirty="0"/>
              <a:t> = 1</a:t>
            </a:r>
            <a:r>
              <a:rPr lang="ru-RU" sz="1600" b="1" dirty="0"/>
              <a:t>*</a:t>
            </a:r>
            <a:r>
              <a:rPr lang="ru-RU" sz="1600" dirty="0"/>
              <a:t>0,2 + 2</a:t>
            </a:r>
            <a:r>
              <a:rPr lang="ru-RU" sz="1600" b="1" dirty="0"/>
              <a:t>*</a:t>
            </a:r>
            <a:r>
              <a:rPr lang="ru-RU" sz="1600" dirty="0"/>
              <a:t>0,8= 1,8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algn="just"/>
            <a:r>
              <a:rPr lang="ru-RU" sz="1600" dirty="0" smtClean="0"/>
              <a:t>Найдем </a:t>
            </a:r>
            <a:r>
              <a:rPr lang="ru-RU" sz="1600" dirty="0"/>
              <a:t>возможные значения отклонения, для чего из возможных значений X вычтем математическое ожидание </a:t>
            </a:r>
            <a:r>
              <a:rPr lang="ru-RU" sz="1600" i="1" dirty="0"/>
              <a:t>М (X):</a:t>
            </a:r>
            <a:r>
              <a:rPr lang="ru-RU" sz="1600" dirty="0"/>
              <a:t>1 </a:t>
            </a:r>
            <a:r>
              <a:rPr lang="ru-RU" sz="1600" b="1" dirty="0"/>
              <a:t>-</a:t>
            </a:r>
            <a:r>
              <a:rPr lang="ru-RU" sz="1600" dirty="0"/>
              <a:t> 1,8 = </a:t>
            </a:r>
            <a:r>
              <a:rPr lang="ru-RU" sz="1600" b="1" dirty="0"/>
              <a:t>-</a:t>
            </a:r>
            <a:r>
              <a:rPr lang="ru-RU" sz="1600" dirty="0"/>
              <a:t>0,8; </a:t>
            </a:r>
            <a:r>
              <a:rPr lang="ru-RU" sz="1600" b="1" dirty="0"/>
              <a:t> </a:t>
            </a:r>
            <a:r>
              <a:rPr lang="ru-RU" sz="1600" dirty="0"/>
              <a:t>2</a:t>
            </a:r>
            <a:r>
              <a:rPr lang="ru-RU" sz="1600" b="1" dirty="0"/>
              <a:t>-</a:t>
            </a:r>
            <a:r>
              <a:rPr lang="ru-RU" sz="1600" dirty="0"/>
              <a:t>1,8 = 0,2.</a:t>
            </a:r>
          </a:p>
          <a:p>
            <a:r>
              <a:rPr lang="ru-RU" sz="1600" dirty="0"/>
              <a:t>Напишем закон распределения отклонения:</a:t>
            </a:r>
          </a:p>
          <a:p>
            <a:pPr marL="1795463"/>
            <a:r>
              <a:rPr lang="ru-RU" sz="1600" dirty="0"/>
              <a:t>X </a:t>
            </a:r>
            <a:r>
              <a:rPr lang="ru-RU" sz="1600" b="1" dirty="0"/>
              <a:t>-</a:t>
            </a:r>
            <a:r>
              <a:rPr lang="ru-RU" sz="1600" dirty="0"/>
              <a:t> </a:t>
            </a:r>
            <a:r>
              <a:rPr lang="ru-RU" sz="1600" i="1" dirty="0"/>
              <a:t>М(Х)</a:t>
            </a:r>
            <a:r>
              <a:rPr lang="ru-RU" sz="1600" dirty="0"/>
              <a:t> </a:t>
            </a:r>
            <a:r>
              <a:rPr lang="en-US" sz="1600" dirty="0" smtClean="0"/>
              <a:t>   </a:t>
            </a:r>
            <a:r>
              <a:rPr lang="ru-RU" sz="1600" b="1" dirty="0" smtClean="0"/>
              <a:t>- </a:t>
            </a:r>
            <a:r>
              <a:rPr lang="ru-RU" sz="1600" dirty="0"/>
              <a:t>0,8 </a:t>
            </a:r>
            <a:r>
              <a:rPr lang="ru-RU" sz="1600" b="1" dirty="0"/>
              <a:t>   </a:t>
            </a:r>
            <a:r>
              <a:rPr lang="ru-RU" sz="1600" dirty="0"/>
              <a:t>0,2 </a:t>
            </a:r>
          </a:p>
          <a:p>
            <a:pPr marL="1795463"/>
            <a:r>
              <a:rPr lang="ru-RU" sz="1600" b="1" i="1" dirty="0"/>
              <a:t>    </a:t>
            </a:r>
            <a:r>
              <a:rPr lang="ru-RU" sz="1600" i="1" dirty="0" err="1"/>
              <a:t>р</a:t>
            </a:r>
            <a:r>
              <a:rPr lang="ru-RU" sz="1600" dirty="0"/>
              <a:t> </a:t>
            </a:r>
            <a:r>
              <a:rPr lang="ru-RU" sz="1600" b="1" dirty="0"/>
              <a:t>             </a:t>
            </a:r>
            <a:r>
              <a:rPr lang="ru-RU" sz="1600" dirty="0"/>
              <a:t>0,2</a:t>
            </a:r>
            <a:r>
              <a:rPr lang="ru-RU" sz="1600" b="1" dirty="0"/>
              <a:t>    </a:t>
            </a:r>
            <a:r>
              <a:rPr lang="ru-RU" sz="1600" dirty="0"/>
              <a:t>0,8</a:t>
            </a:r>
          </a:p>
          <a:p>
            <a:r>
              <a:rPr lang="ru-RU" sz="1600" dirty="0"/>
              <a:t>Найдем математическое ожидание отклонения:</a:t>
            </a:r>
          </a:p>
          <a:p>
            <a:pPr algn="ctr"/>
            <a:r>
              <a:rPr lang="ru-RU" sz="1600" i="1" dirty="0"/>
              <a:t>М</a:t>
            </a:r>
            <a:r>
              <a:rPr lang="ru-RU" sz="1600" dirty="0"/>
              <a:t> </a:t>
            </a:r>
            <a:r>
              <a:rPr lang="en-US" sz="1600" b="1" dirty="0"/>
              <a:t>[</a:t>
            </a:r>
            <a:r>
              <a:rPr lang="ru-RU" sz="1600" dirty="0"/>
              <a:t>X </a:t>
            </a:r>
            <a:r>
              <a:rPr lang="en-US" sz="1600" b="1" dirty="0"/>
              <a:t>-</a:t>
            </a:r>
            <a:r>
              <a:rPr lang="en-US" sz="1600" dirty="0"/>
              <a:t> </a:t>
            </a:r>
            <a:r>
              <a:rPr lang="ru-RU" sz="1600" i="1" dirty="0"/>
              <a:t>М</a:t>
            </a:r>
            <a:r>
              <a:rPr lang="ru-RU" sz="1600" dirty="0"/>
              <a:t> (Х)] = (</a:t>
            </a:r>
            <a:r>
              <a:rPr lang="en-US" sz="1600" b="1" dirty="0"/>
              <a:t>-</a:t>
            </a:r>
            <a:r>
              <a:rPr lang="ru-RU" sz="1600" dirty="0"/>
              <a:t>0,8)</a:t>
            </a:r>
            <a:r>
              <a:rPr lang="en-US" sz="1600" b="1" dirty="0"/>
              <a:t>*</a:t>
            </a:r>
            <a:r>
              <a:rPr lang="ru-RU" sz="1600" dirty="0"/>
              <a:t>0,2 + 0,2</a:t>
            </a:r>
            <a:r>
              <a:rPr lang="en-US" sz="1600" b="1" dirty="0"/>
              <a:t>*</a:t>
            </a:r>
            <a:r>
              <a:rPr lang="ru-RU" sz="1600" dirty="0"/>
              <a:t>0,8 = 0.</a:t>
            </a:r>
          </a:p>
          <a:p>
            <a:r>
              <a:rPr lang="ru-RU" sz="1600" dirty="0"/>
              <a:t>Итак, математическое ожидание отклонения равно нулю, как и должно быть.</a:t>
            </a:r>
          </a:p>
          <a:p>
            <a:r>
              <a:rPr lang="ru-RU" sz="1600" dirty="0"/>
              <a:t>Замечание. Наряду с термином «отклонение» используют термин «центрированная величина». </a:t>
            </a:r>
            <a:r>
              <a:rPr lang="ru-RU" sz="1600" i="1" dirty="0"/>
              <a:t>Центрированной случайной </a:t>
            </a:r>
            <a:r>
              <a:rPr lang="ru-RU" sz="1600" i="1" dirty="0" smtClean="0"/>
              <a:t>величиной </a:t>
            </a:r>
            <a:r>
              <a:rPr lang="ru-RU" sz="1600" i="1" dirty="0"/>
              <a:t>X</a:t>
            </a:r>
            <a:r>
              <a:rPr lang="ru-RU" sz="1600" dirty="0"/>
              <a:t> называют разность между случайной величиной и ее </a:t>
            </a:r>
            <a:r>
              <a:rPr lang="ru-RU" sz="1600" dirty="0" smtClean="0"/>
              <a:t>математическим </a:t>
            </a:r>
            <a:r>
              <a:rPr lang="ru-RU" sz="1600" dirty="0"/>
              <a:t>ожиданием:</a:t>
            </a:r>
          </a:p>
          <a:p>
            <a:pPr algn="ctr"/>
            <a:r>
              <a:rPr lang="ru-RU" sz="1600" i="1" dirty="0"/>
              <a:t>Х = </a:t>
            </a:r>
            <a:r>
              <a:rPr lang="ru-RU" sz="1600" i="1" dirty="0" smtClean="0"/>
              <a:t>Х — </a:t>
            </a:r>
            <a:r>
              <a:rPr lang="ru-RU" sz="1600" i="1" dirty="0"/>
              <a:t>М (X).</a:t>
            </a:r>
            <a:endParaRPr lang="ru-RU" sz="1600" b="1" i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Дисперсия дискретной случайной величины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/>
              <a:t>Например, в артиллерии важно знать, насколько кучно лягут снаряды вблизи цели, которая должна быть поражена.</a:t>
            </a:r>
          </a:p>
          <a:p>
            <a:pPr indent="449263" algn="just"/>
            <a:r>
              <a:rPr lang="ru-RU" dirty="0"/>
              <a:t>На первый взгляд может показаться, что для оценки рассеяния проще всего вычислить все возможные значения отклонения случайной величины и затем найти их </a:t>
            </a:r>
            <a:r>
              <a:rPr lang="ru-RU" dirty="0" smtClean="0"/>
              <a:t>среднее </a:t>
            </a:r>
            <a:r>
              <a:rPr lang="ru-RU" dirty="0"/>
              <a:t>значение. Однако такой путь ничего не даст, так как среднее значение отклонения, т. е. </a:t>
            </a:r>
            <a:r>
              <a:rPr lang="ru-RU" i="1" dirty="0"/>
              <a:t>М[Х</a:t>
            </a:r>
            <a:r>
              <a:rPr lang="ru-RU" dirty="0"/>
              <a:t> — </a:t>
            </a:r>
            <a:r>
              <a:rPr lang="ru-RU" i="1" dirty="0"/>
              <a:t>М</a:t>
            </a:r>
            <a:r>
              <a:rPr lang="ru-RU" dirty="0"/>
              <a:t> (X)], для любой случайной величины равно нулю. Это свойство </a:t>
            </a:r>
            <a:r>
              <a:rPr lang="ru-RU" dirty="0" smtClean="0"/>
              <a:t>объясняется </a:t>
            </a:r>
            <a:r>
              <a:rPr lang="ru-RU" dirty="0"/>
              <a:t>тем, что одни возможные отклонения положительны, а другие </a:t>
            </a:r>
            <a:r>
              <a:rPr lang="ru-RU" dirty="0" smtClean="0"/>
              <a:t>- </a:t>
            </a:r>
            <a:r>
              <a:rPr lang="ru-RU" dirty="0"/>
              <a:t>отрицательны; в результате их взаимного </a:t>
            </a:r>
            <a:r>
              <a:rPr lang="ru-RU" dirty="0" smtClean="0"/>
              <a:t>погашения </a:t>
            </a:r>
            <a:r>
              <a:rPr lang="ru-RU" dirty="0"/>
              <a:t>среднее значение отклонения равно нулю. Эти </a:t>
            </a:r>
            <a:r>
              <a:rPr lang="ru-RU" dirty="0" smtClean="0"/>
              <a:t>соображения </a:t>
            </a:r>
            <a:r>
              <a:rPr lang="ru-RU" dirty="0"/>
              <a:t>говорят о целесообразности заменить </a:t>
            </a:r>
            <a:r>
              <a:rPr lang="ru-RU" dirty="0" smtClean="0"/>
              <a:t>возможные </a:t>
            </a:r>
            <a:r>
              <a:rPr lang="ru-RU" dirty="0"/>
              <a:t>отклонения их абсолютными значениями или их квадратами. Так и поступают на деле. Правда, в случае, когда возможные отклонения заменяют их абсолютными значениями, приходится оперировать с абсолютными </a:t>
            </a:r>
            <a:r>
              <a:rPr lang="ru-RU" dirty="0" smtClean="0"/>
              <a:t>величинами</a:t>
            </a:r>
            <a:r>
              <a:rPr lang="ru-RU" dirty="0"/>
              <a:t>, что приводит иногда к серьезным затруднениям.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268760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i="1" dirty="0">
                <a:solidFill>
                  <a:srgbClr val="FF0000"/>
                </a:solidFill>
              </a:rPr>
              <a:t>Дисперсией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(рассеянием) дискретной случайной </a:t>
            </a:r>
            <a:r>
              <a:rPr lang="ru-RU" dirty="0" smtClean="0"/>
              <a:t>величины </a:t>
            </a:r>
            <a:r>
              <a:rPr lang="ru-RU" dirty="0"/>
              <a:t>называют математическое ожидание квадрата </a:t>
            </a:r>
            <a:r>
              <a:rPr lang="ru-RU" dirty="0" smtClean="0"/>
              <a:t>отклонения </a:t>
            </a:r>
            <a:r>
              <a:rPr lang="ru-RU" dirty="0"/>
              <a:t>случайной величины от ее математического ожидания:</a:t>
            </a:r>
          </a:p>
          <a:p>
            <a:pPr indent="449263" algn="ctr"/>
            <a:r>
              <a:rPr lang="en-US" dirty="0"/>
              <a:t>D(X) = M[X - М</a:t>
            </a:r>
            <a:r>
              <a:rPr lang="ru-RU" i="1" dirty="0"/>
              <a:t> (X)]</a:t>
            </a:r>
            <a:r>
              <a:rPr lang="ru-RU" i="1" baseline="30000" dirty="0"/>
              <a:t>2</a:t>
            </a:r>
            <a:r>
              <a:rPr lang="ru-RU" i="1" dirty="0"/>
              <a:t>.</a:t>
            </a:r>
          </a:p>
          <a:p>
            <a:pPr indent="449263" algn="just"/>
            <a:r>
              <a:rPr lang="ru-RU" dirty="0"/>
              <a:t>Пусть случайная величина задана законом </a:t>
            </a:r>
            <a:r>
              <a:rPr lang="ru-RU" dirty="0" smtClean="0"/>
              <a:t>распределения</a:t>
            </a:r>
            <a:endParaRPr lang="ru-RU" dirty="0"/>
          </a:p>
          <a:p>
            <a:pPr marL="1439863" indent="449263" algn="just"/>
            <a:r>
              <a:rPr lang="ru-RU" dirty="0"/>
              <a:t>X   </a:t>
            </a:r>
            <a:r>
              <a:rPr lang="en-US" dirty="0" smtClean="0"/>
              <a:t>  </a:t>
            </a:r>
            <a:r>
              <a:rPr lang="ru-RU" i="1" dirty="0" smtClean="0"/>
              <a:t>х</a:t>
            </a:r>
            <a:r>
              <a:rPr lang="ru-RU" i="1" baseline="-25000" dirty="0" smtClean="0"/>
              <a:t>1</a:t>
            </a:r>
            <a:r>
              <a:rPr lang="en-US" i="1" baseline="-25000" dirty="0" smtClean="0"/>
              <a:t>    </a:t>
            </a:r>
            <a:r>
              <a:rPr lang="ru-RU" i="1" dirty="0" smtClean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. .. </a:t>
            </a:r>
            <a:r>
              <a:rPr lang="ru-RU" i="1" dirty="0" err="1" smtClean="0"/>
              <a:t>х</a:t>
            </a:r>
            <a:r>
              <a:rPr lang="en-US" i="1" baseline="-25000" dirty="0" smtClean="0"/>
              <a:t>n</a:t>
            </a:r>
            <a:endParaRPr lang="ru-RU" dirty="0"/>
          </a:p>
          <a:p>
            <a:pPr marL="1439863" indent="449263" algn="just"/>
            <a:r>
              <a:rPr lang="en-US" i="1" dirty="0"/>
              <a:t>p </a:t>
            </a:r>
            <a:r>
              <a:rPr lang="ru-RU" i="1" dirty="0"/>
              <a:t>    </a:t>
            </a:r>
            <a:r>
              <a:rPr lang="en-US" i="1" dirty="0"/>
              <a:t>p</a:t>
            </a:r>
            <a:r>
              <a:rPr lang="ru-RU" i="1" baseline="-25000" dirty="0"/>
              <a:t>1</a:t>
            </a:r>
            <a:r>
              <a:rPr lang="ru-RU" i="1" dirty="0"/>
              <a:t>   </a:t>
            </a:r>
            <a:r>
              <a:rPr lang="en-US" i="1" dirty="0"/>
              <a:t>p</a:t>
            </a:r>
            <a:r>
              <a:rPr lang="ru-RU" i="1" baseline="-25000" dirty="0"/>
              <a:t>2  ……</a:t>
            </a:r>
            <a:r>
              <a:rPr lang="ru-RU" i="1" dirty="0"/>
              <a:t> </a:t>
            </a:r>
            <a:r>
              <a:rPr lang="ru-RU" i="1" dirty="0" err="1" smtClean="0"/>
              <a:t>р</a:t>
            </a:r>
            <a:r>
              <a:rPr lang="en-US" i="1" baseline="-25000" dirty="0" smtClean="0"/>
              <a:t>n</a:t>
            </a:r>
            <a:r>
              <a:rPr lang="ru-RU" i="1" dirty="0" smtClean="0"/>
              <a:t> </a:t>
            </a:r>
            <a:endParaRPr lang="ru-RU" dirty="0"/>
          </a:p>
          <a:p>
            <a:pPr indent="449263" algn="just"/>
            <a:r>
              <a:rPr lang="ru-RU" dirty="0"/>
              <a:t>Тогда квадрат отклонения имеет следующий закон </a:t>
            </a:r>
            <a:r>
              <a:rPr lang="ru-RU" dirty="0" smtClean="0"/>
              <a:t>распределения</a:t>
            </a:r>
            <a:r>
              <a:rPr lang="ru-RU" dirty="0"/>
              <a:t>:</a:t>
            </a:r>
          </a:p>
          <a:p>
            <a:pPr indent="449263" algn="ctr"/>
            <a:r>
              <a:rPr lang="en-US" spc="240" dirty="0"/>
              <a:t>[X</a:t>
            </a:r>
            <a:r>
              <a:rPr lang="ru-RU" spc="240" dirty="0"/>
              <a:t>-</a:t>
            </a:r>
            <a:r>
              <a:rPr lang="en-US" spc="240" dirty="0"/>
              <a:t>М</a:t>
            </a:r>
            <a:r>
              <a:rPr lang="ru-RU" spc="240" dirty="0"/>
              <a:t> (X)]</a:t>
            </a:r>
            <a:r>
              <a:rPr lang="ru-RU" spc="240" baseline="30000" dirty="0"/>
              <a:t>2</a:t>
            </a:r>
            <a:r>
              <a:rPr lang="ru-RU" spc="240" dirty="0"/>
              <a:t> </a:t>
            </a:r>
            <a:r>
              <a:rPr lang="en-US" spc="240" dirty="0"/>
              <a:t>[x</a:t>
            </a:r>
            <a:r>
              <a:rPr lang="ru-RU" spc="240" baseline="-25000" dirty="0"/>
              <a:t>1</a:t>
            </a:r>
            <a:r>
              <a:rPr lang="ru-RU" spc="240" dirty="0"/>
              <a:t>-</a:t>
            </a:r>
            <a:r>
              <a:rPr lang="en-US" spc="240" dirty="0"/>
              <a:t>М</a:t>
            </a:r>
            <a:r>
              <a:rPr lang="ru-RU" spc="240" dirty="0"/>
              <a:t> (X)]</a:t>
            </a:r>
            <a:r>
              <a:rPr lang="ru-RU" spc="240" baseline="30000" dirty="0"/>
              <a:t>2  </a:t>
            </a:r>
            <a:r>
              <a:rPr lang="en-US" spc="240" dirty="0"/>
              <a:t>[x</a:t>
            </a:r>
            <a:r>
              <a:rPr lang="ru-RU" spc="240" baseline="-25000" dirty="0"/>
              <a:t>2</a:t>
            </a:r>
            <a:r>
              <a:rPr lang="ru-RU" spc="240" dirty="0"/>
              <a:t>-</a:t>
            </a:r>
            <a:r>
              <a:rPr lang="en-US" spc="240" dirty="0"/>
              <a:t>М</a:t>
            </a:r>
            <a:r>
              <a:rPr lang="ru-RU" spc="240" dirty="0"/>
              <a:t> (X)]</a:t>
            </a:r>
            <a:r>
              <a:rPr lang="ru-RU" spc="240" baseline="30000" dirty="0"/>
              <a:t>2</a:t>
            </a:r>
            <a:r>
              <a:rPr lang="ru-RU" spc="240" dirty="0"/>
              <a:t> …</a:t>
            </a:r>
            <a:r>
              <a:rPr lang="en-US" spc="240" dirty="0"/>
              <a:t>[ </a:t>
            </a:r>
            <a:r>
              <a:rPr lang="en-US" spc="240" dirty="0" err="1"/>
              <a:t>x</a:t>
            </a:r>
            <a:r>
              <a:rPr lang="en-US" spc="240" baseline="-25000" dirty="0" err="1"/>
              <a:t>n</a:t>
            </a:r>
            <a:r>
              <a:rPr lang="ru-RU" spc="240" dirty="0"/>
              <a:t>-</a:t>
            </a:r>
            <a:r>
              <a:rPr lang="en-US" spc="240" dirty="0"/>
              <a:t>М</a:t>
            </a:r>
            <a:r>
              <a:rPr lang="ru-RU" spc="240" dirty="0"/>
              <a:t> (X)]</a:t>
            </a:r>
            <a:r>
              <a:rPr lang="ru-RU" spc="240" baseline="30000" dirty="0"/>
              <a:t>2</a:t>
            </a:r>
            <a:r>
              <a:rPr lang="ru-RU" spc="240" dirty="0"/>
              <a:t> </a:t>
            </a:r>
            <a:r>
              <a:rPr lang="en-US" spc="240" dirty="0" err="1"/>
              <a:t>p</a:t>
            </a:r>
            <a:r>
              <a:rPr lang="en-US" spc="240" baseline="-25000" dirty="0" err="1"/>
              <a:t>n</a:t>
            </a:r>
            <a:endParaRPr lang="ru-RU" b="1" spc="240" dirty="0"/>
          </a:p>
          <a:p>
            <a:pPr indent="449263" algn="just"/>
            <a:r>
              <a:rPr lang="ru-RU" i="1" dirty="0"/>
              <a:t> </a:t>
            </a:r>
            <a:r>
              <a:rPr lang="ru-RU" dirty="0" smtClean="0"/>
              <a:t>По </a:t>
            </a:r>
            <a:r>
              <a:rPr lang="ru-RU" dirty="0"/>
              <a:t>определению дисперсии,</a:t>
            </a:r>
            <a:endParaRPr lang="ru-RU" b="1" dirty="0"/>
          </a:p>
          <a:p>
            <a:pPr algn="ctr"/>
            <a:r>
              <a:rPr lang="en-US" i="1" spc="240" dirty="0"/>
              <a:t>D (X)</a:t>
            </a:r>
            <a:r>
              <a:rPr lang="ru-RU" spc="240" dirty="0"/>
              <a:t> = </a:t>
            </a:r>
            <a:r>
              <a:rPr lang="en-US" i="1" spc="240" dirty="0"/>
              <a:t>М</a:t>
            </a:r>
            <a:r>
              <a:rPr lang="en-US" spc="240" dirty="0"/>
              <a:t> </a:t>
            </a:r>
            <a:r>
              <a:rPr lang="ru-RU" spc="240" dirty="0"/>
              <a:t>[X—М (X)]</a:t>
            </a:r>
            <a:r>
              <a:rPr lang="ru-RU" spc="240" baseline="30000" dirty="0"/>
              <a:t>2</a:t>
            </a:r>
            <a:r>
              <a:rPr lang="ru-RU" b="1" spc="240" dirty="0"/>
              <a:t> </a:t>
            </a:r>
            <a:r>
              <a:rPr lang="ru-RU" spc="240" dirty="0" smtClean="0"/>
              <a:t>=</a:t>
            </a:r>
            <a:r>
              <a:rPr lang="en-US" spc="240" dirty="0" smtClean="0"/>
              <a:t>[</a:t>
            </a:r>
            <a:r>
              <a:rPr lang="en-US" spc="240" dirty="0"/>
              <a:t>x</a:t>
            </a:r>
            <a:r>
              <a:rPr lang="ru-RU" spc="240" baseline="-25000" dirty="0"/>
              <a:t>1</a:t>
            </a:r>
            <a:r>
              <a:rPr lang="ru-RU" spc="240" dirty="0"/>
              <a:t>-</a:t>
            </a:r>
            <a:r>
              <a:rPr lang="en-US" spc="240" dirty="0"/>
              <a:t>М</a:t>
            </a:r>
            <a:r>
              <a:rPr lang="ru-RU" spc="240" dirty="0"/>
              <a:t> (X)]</a:t>
            </a:r>
            <a:r>
              <a:rPr lang="ru-RU" spc="240" baseline="30000" dirty="0"/>
              <a:t>2 </a:t>
            </a:r>
            <a:r>
              <a:rPr lang="en-US" spc="240" dirty="0"/>
              <a:t>p</a:t>
            </a:r>
            <a:r>
              <a:rPr lang="ru-RU" spc="240" baseline="-25000" dirty="0"/>
              <a:t>1</a:t>
            </a:r>
            <a:r>
              <a:rPr lang="ru-RU" spc="240" dirty="0"/>
              <a:t>+</a:t>
            </a:r>
            <a:r>
              <a:rPr lang="ru-RU" spc="240" baseline="30000" dirty="0"/>
              <a:t> </a:t>
            </a:r>
            <a:r>
              <a:rPr lang="en-US" spc="240" dirty="0"/>
              <a:t>[x</a:t>
            </a:r>
            <a:r>
              <a:rPr lang="ru-RU" spc="240" baseline="-25000" dirty="0"/>
              <a:t>2</a:t>
            </a:r>
            <a:r>
              <a:rPr lang="ru-RU" spc="240" dirty="0"/>
              <a:t>-</a:t>
            </a:r>
            <a:r>
              <a:rPr lang="en-US" spc="240" dirty="0"/>
              <a:t>М</a:t>
            </a:r>
            <a:r>
              <a:rPr lang="ru-RU" spc="240" dirty="0"/>
              <a:t> (X)]</a:t>
            </a:r>
            <a:r>
              <a:rPr lang="ru-RU" spc="240" baseline="30000" dirty="0"/>
              <a:t>2</a:t>
            </a:r>
            <a:r>
              <a:rPr lang="ru-RU" spc="240" dirty="0"/>
              <a:t> </a:t>
            </a:r>
            <a:r>
              <a:rPr lang="en-US" spc="240" dirty="0"/>
              <a:t>p</a:t>
            </a:r>
            <a:r>
              <a:rPr lang="ru-RU" spc="240" baseline="-25000" dirty="0"/>
              <a:t>2</a:t>
            </a:r>
            <a:r>
              <a:rPr lang="ru-RU" spc="240" dirty="0"/>
              <a:t>+</a:t>
            </a:r>
            <a:r>
              <a:rPr lang="ru-RU" spc="240" baseline="30000" dirty="0"/>
              <a:t> </a:t>
            </a:r>
            <a:r>
              <a:rPr lang="ru-RU" spc="240" dirty="0"/>
              <a:t>…+</a:t>
            </a:r>
            <a:r>
              <a:rPr lang="en-US" spc="240" dirty="0"/>
              <a:t>[ </a:t>
            </a:r>
            <a:r>
              <a:rPr lang="en-US" spc="240" dirty="0" err="1"/>
              <a:t>x</a:t>
            </a:r>
            <a:r>
              <a:rPr lang="en-US" spc="240" baseline="-25000" dirty="0" err="1"/>
              <a:t>n</a:t>
            </a:r>
            <a:r>
              <a:rPr lang="ru-RU" spc="240" dirty="0"/>
              <a:t>-</a:t>
            </a:r>
            <a:r>
              <a:rPr lang="en-US" spc="240" dirty="0"/>
              <a:t>М</a:t>
            </a:r>
            <a:r>
              <a:rPr lang="ru-RU" spc="240" dirty="0"/>
              <a:t> (X)]</a:t>
            </a:r>
            <a:r>
              <a:rPr lang="ru-RU" spc="240" baseline="30000" dirty="0"/>
              <a:t>2</a:t>
            </a:r>
            <a:r>
              <a:rPr lang="ru-RU" spc="240" dirty="0"/>
              <a:t> </a:t>
            </a:r>
            <a:r>
              <a:rPr lang="en-US" spc="240" dirty="0" err="1"/>
              <a:t>p</a:t>
            </a:r>
            <a:r>
              <a:rPr lang="en-US" spc="240" baseline="-25000" dirty="0" err="1"/>
              <a:t>n</a:t>
            </a:r>
            <a:endParaRPr lang="ru-RU" b="1" spc="240" dirty="0"/>
          </a:p>
          <a:p>
            <a:pPr indent="449263" algn="just"/>
            <a:r>
              <a:rPr lang="ru-RU" dirty="0" smtClean="0"/>
              <a:t>Для того </a:t>
            </a:r>
            <a:r>
              <a:rPr lang="ru-RU" dirty="0"/>
              <a:t>чтобы найти дисперсию, </a:t>
            </a:r>
            <a:r>
              <a:rPr lang="ru-RU" dirty="0" smtClean="0"/>
              <a:t>достаточно </a:t>
            </a:r>
            <a:r>
              <a:rPr lang="ru-RU" dirty="0"/>
              <a:t>вычислить сумму произведений возможных </a:t>
            </a:r>
            <a:r>
              <a:rPr lang="ru-RU" dirty="0" smtClean="0"/>
              <a:t>значений </a:t>
            </a:r>
            <a:r>
              <a:rPr lang="ru-RU" dirty="0"/>
              <a:t>квадрата отклонения на их вероятности.</a:t>
            </a:r>
          </a:p>
          <a:p>
            <a:pPr indent="449263" algn="just"/>
            <a:endParaRPr lang="en-US" b="1" dirty="0" smtClean="0">
              <a:solidFill>
                <a:srgbClr val="0000FF"/>
              </a:solidFill>
            </a:endParaRPr>
          </a:p>
          <a:p>
            <a:pPr indent="449263" algn="just"/>
            <a:r>
              <a:rPr lang="ru-RU" b="1" dirty="0" smtClean="0">
                <a:solidFill>
                  <a:srgbClr val="0000FF"/>
                </a:solidFill>
              </a:rPr>
              <a:t>Замечание</a:t>
            </a:r>
            <a:r>
              <a:rPr lang="ru-RU" b="1" dirty="0">
                <a:solidFill>
                  <a:srgbClr val="0000FF"/>
                </a:solidFill>
              </a:rPr>
              <a:t>. </a:t>
            </a:r>
            <a:r>
              <a:rPr lang="ru-RU" dirty="0"/>
              <a:t>Из определения следует, что дисперсия </a:t>
            </a:r>
            <a:r>
              <a:rPr lang="ru-RU" dirty="0" smtClean="0"/>
              <a:t>дискретной </a:t>
            </a:r>
            <a:r>
              <a:rPr lang="ru-RU" dirty="0"/>
              <a:t>случайной величины есть неслучайная (постоянная) величина. 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Пример. Найти дисперсию случайной величины </a:t>
            </a:r>
            <a:r>
              <a:rPr lang="ru-RU" i="1" dirty="0"/>
              <a:t>X,</a:t>
            </a:r>
            <a:r>
              <a:rPr lang="ru-RU" dirty="0"/>
              <a:t> которая задана следующим законом распределения: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74021"/>
            <a:ext cx="5976664" cy="375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03039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Формула для вычисления дисперсии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i="1" dirty="0"/>
              <a:t>Теорема. Дисперсия равна разности между </a:t>
            </a:r>
            <a:r>
              <a:rPr lang="ru-RU" i="1" dirty="0" smtClean="0"/>
              <a:t>математическим </a:t>
            </a:r>
            <a:r>
              <a:rPr lang="ru-RU" i="1" dirty="0"/>
              <a:t>ожиданием квадрата случайной величины X и квадратом ее математического ожидания:</a:t>
            </a:r>
          </a:p>
          <a:p>
            <a:pPr indent="449263" algn="ctr"/>
            <a:r>
              <a:rPr lang="en-US" i="1" dirty="0"/>
              <a:t>D </a:t>
            </a:r>
            <a:r>
              <a:rPr lang="ru-RU" i="1" dirty="0"/>
              <a:t>(X)</a:t>
            </a:r>
            <a:r>
              <a:rPr lang="ru-RU" dirty="0"/>
              <a:t> = </a:t>
            </a:r>
            <a:r>
              <a:rPr lang="ru-RU" i="1" dirty="0"/>
              <a:t>М</a:t>
            </a:r>
            <a:r>
              <a:rPr lang="ru-RU" dirty="0"/>
              <a:t> (Х</a:t>
            </a:r>
            <a:r>
              <a:rPr lang="en-US" i="1" baseline="30000" dirty="0"/>
              <a:t>2</a:t>
            </a:r>
            <a:r>
              <a:rPr lang="ru-RU" i="1" dirty="0"/>
              <a:t>)—[М</a:t>
            </a:r>
            <a:r>
              <a:rPr lang="ru-RU" dirty="0"/>
              <a:t> (X)]</a:t>
            </a:r>
            <a:r>
              <a:rPr lang="ru-RU" baseline="30000" dirty="0"/>
              <a:t>2</a:t>
            </a:r>
            <a:r>
              <a:rPr lang="ru-RU" dirty="0"/>
              <a:t>.</a:t>
            </a:r>
          </a:p>
          <a:p>
            <a:pPr indent="449263" algn="just"/>
            <a:r>
              <a:rPr lang="ru-RU" dirty="0"/>
              <a:t>Доказательство. Математическое ожидание </a:t>
            </a:r>
            <a:r>
              <a:rPr lang="ru-RU" i="1" dirty="0"/>
              <a:t>М</a:t>
            </a:r>
            <a:r>
              <a:rPr lang="ru-RU" dirty="0"/>
              <a:t> (X) есть постоянная величина, следовательно, 2</a:t>
            </a:r>
            <a:r>
              <a:rPr lang="ru-RU" i="1" dirty="0"/>
              <a:t>М</a:t>
            </a:r>
            <a:r>
              <a:rPr lang="ru-RU" dirty="0"/>
              <a:t> (X) и </a:t>
            </a:r>
            <a:r>
              <a:rPr lang="en-US" dirty="0"/>
              <a:t>M</a:t>
            </a:r>
            <a:r>
              <a:rPr lang="ru-RU" baseline="30000" dirty="0"/>
              <a:t>2</a:t>
            </a:r>
            <a:r>
              <a:rPr lang="ru-RU" dirty="0"/>
              <a:t> (X) есть также постоянные величины. Приняв это во </a:t>
            </a:r>
            <a:r>
              <a:rPr lang="ru-RU" dirty="0" smtClean="0"/>
              <a:t>внимание </a:t>
            </a:r>
            <a:r>
              <a:rPr lang="ru-RU" dirty="0"/>
              <a:t>и пользуясь свойствами математического ожидания (постоянный множитель можно вынести за знак </a:t>
            </a:r>
            <a:r>
              <a:rPr lang="ru-RU" dirty="0" smtClean="0"/>
              <a:t>математического </a:t>
            </a:r>
            <a:r>
              <a:rPr lang="ru-RU" dirty="0"/>
              <a:t>ожидания, математическое ожидание суммы равно сумме математических ожиданий слагаемых), </a:t>
            </a:r>
            <a:r>
              <a:rPr lang="ru-RU" dirty="0" smtClean="0"/>
              <a:t>упростим </a:t>
            </a:r>
            <a:r>
              <a:rPr lang="ru-RU" dirty="0"/>
              <a:t>формулу, выражающую определение дисперсии: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212976"/>
            <a:ext cx="5688632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42930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Итак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45811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=M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i="1" dirty="0"/>
              <a:t>—</a:t>
            </a:r>
            <a:r>
              <a:rPr lang="en-US" dirty="0"/>
              <a:t>[</a:t>
            </a:r>
            <a:r>
              <a:rPr lang="ru-RU" i="1" dirty="0"/>
              <a:t>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ru-RU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22920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Квадратная скобка введена в запись формулы для </a:t>
            </a:r>
            <a:r>
              <a:rPr lang="ru-RU" dirty="0" smtClean="0"/>
              <a:t>удобства </a:t>
            </a:r>
            <a:r>
              <a:rPr lang="ru-RU" dirty="0"/>
              <a:t>ее запоминания.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5153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1725</Words>
  <Application>Microsoft Office PowerPoint</Application>
  <PresentationFormat>Экран (4:3)</PresentationFormat>
  <Paragraphs>179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 2007 rus ent: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User</cp:lastModifiedBy>
  <cp:revision>50</cp:revision>
  <dcterms:created xsi:type="dcterms:W3CDTF">2020-11-06T07:32:09Z</dcterms:created>
  <dcterms:modified xsi:type="dcterms:W3CDTF">2021-11-17T01:51:53Z</dcterms:modified>
</cp:coreProperties>
</file>