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2" r:id="rId4"/>
    <p:sldId id="258" r:id="rId5"/>
    <p:sldId id="259" r:id="rId6"/>
    <p:sldId id="260" r:id="rId7"/>
    <p:sldId id="282" r:id="rId8"/>
    <p:sldId id="283" r:id="rId9"/>
    <p:sldId id="263" r:id="rId10"/>
    <p:sldId id="281" r:id="rId11"/>
    <p:sldId id="264" r:id="rId12"/>
    <p:sldId id="284" r:id="rId13"/>
    <p:sldId id="265" r:id="rId14"/>
    <p:sldId id="278" r:id="rId15"/>
    <p:sldId id="269" r:id="rId16"/>
    <p:sldId id="279" r:id="rId17"/>
    <p:sldId id="267" r:id="rId18"/>
    <p:sldId id="280" r:id="rId19"/>
    <p:sldId id="268" r:id="rId20"/>
    <p:sldId id="270" r:id="rId21"/>
    <p:sldId id="272" r:id="rId22"/>
    <p:sldId id="271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F8C7A-7404-46D5-A2E6-BD4EEBD63F97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95FAE-8147-467D-9BD0-2F65F9EE4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5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9D55F-DABA-4147-81E3-D636A51D7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6204C7-F477-4613-8A39-D23402FED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A63FE-73C0-4ECE-B1F5-91E50AFD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D1DD4-95F6-4371-B8B8-F3708EBC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A1586-FCAC-4755-B923-C804B0D1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6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61763-07C0-4F00-AA5C-ED35E88E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92DF1-A9B1-40AF-9A50-B99CD334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75C91-ACFB-4418-800C-C10A223E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DB21-2CF5-44E8-8489-52E52D59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31949-8DE3-4FE3-B67E-BFB30DE1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A4E68F-0B1C-4480-AEF4-F58384E4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3C563-D315-49B8-A223-D2A5BA71F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BDEA0-60EB-47B6-8E9D-DD157DDF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10C3C-85A6-4B0D-A7E8-D7F6A0AD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B8529-6508-4931-BC6B-D6233D2B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2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275FF-A708-4777-9C38-023A58F0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C6377-6CE4-4688-8F9D-D2BA318F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C0402-4E20-41F7-997E-0342BE09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D698D-C008-4BAA-A549-82D210B8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EFAEC-8965-438F-B194-DD9F1623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9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4A0AD-F1CC-449A-B387-17565D40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F8F4E3-FDA7-42D9-BFCC-0439E291F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30E7F-4D1F-4CED-9605-8F1B8C08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BD46C-ECE0-417B-8326-31511E81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99795-FE21-4568-88E3-027EDD65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3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A602-43E3-4E89-8835-D2B02C13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57F66-DE23-40EA-8BF5-FC5183D42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B6F0BD-854D-41B3-8854-81DFCCB57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F5F5A-0F2E-4427-8CF0-C07C75DE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73F23-6F0E-4721-B847-288C8FAE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EBCEA-9A9D-48B1-BFA8-8748A4FA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4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044DF-5071-47F5-9568-BCCB0926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351E1-BD87-44F0-8B06-0D760289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8F0EE-13E3-46D4-8DCD-D934B3C18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280999-EF5D-4580-94C9-E242DBE8F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461456-5219-4BCE-A441-969F98481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117C48-CFF7-4624-A6A4-A248DC37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1A95F0-3DA6-412D-93FA-C51CDBA6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433597-AB23-457A-91F9-DFEB102D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0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21FAC-F13A-4F6E-9A0A-E42363FF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77C9E-B111-4132-985A-63288BF8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2F7CCE-E0E2-48BC-9ED2-494296CF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23A424-2D53-4160-A9F3-3527997B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5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ADF789-F117-4F8A-926C-43CAB032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5B6CD1-E750-49F8-A868-DB071D66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6FD61-E6CE-4F82-86E8-B18B94B2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C71B8-C74C-4B6A-A453-201B0E38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C66B7-6A33-4ECE-96F6-D8F5F9C9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6D7674-6640-45F8-9750-2941B0785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97C21-1A35-4A5B-BEF3-37D8EA2B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694CDB-4179-496D-9326-4A0FCF59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B6C75-CA0B-425D-A5D2-11C628CC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0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F1493-99DF-4652-92B4-3ECA8517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413F4F-85A4-4D09-8D04-9F16C21EF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909210-0C9A-41A5-BCE2-4FE3C63B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1F6EB3-BC98-4E17-A44D-83CEF4E3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9199-2C95-4D29-BAC3-862319963FB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40D17-1A72-4C88-809E-4FCEBB9E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613E6-5DE8-45D9-9F6F-43063755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15D8F-0C4D-4F0F-833A-67133034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2160C-248D-496D-9F1F-2AB221E4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669FD-8706-4D17-BB31-8BCF55361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9199-2C95-4D29-BAC3-862319963FB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836DE-DBD4-4290-AE29-370D50D4C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D0C21-759B-4BA8-AE0E-C12A47436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DA70-EB6C-4A24-B829-450508F30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79288-4BE8-4942-8F6B-FB3C3A32A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0489"/>
            <a:ext cx="9144000" cy="2387600"/>
          </a:xfrm>
        </p:spPr>
        <p:txBody>
          <a:bodyPr/>
          <a:lstStyle/>
          <a:p>
            <a:r>
              <a:rPr lang="en-US" altLang="ko-KR" b="1" spc="600" dirty="0">
                <a:solidFill>
                  <a:schemeClr val="bg2">
                    <a:lumMod val="10000"/>
                  </a:schemeClr>
                </a:solidFill>
                <a:latin typeface="+mj-ea"/>
              </a:rPr>
              <a:t>K-Digital </a:t>
            </a:r>
            <a:r>
              <a:rPr lang="en-US" altLang="ko-KR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Training</a:t>
            </a:r>
            <a:br>
              <a:rPr lang="ko-KR" altLang="en-US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836862-500D-421A-8188-4AFE49658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0164"/>
            <a:ext cx="9144000" cy="1655762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5</a:t>
            </a:r>
            <a:r>
              <a:rPr lang="ko-KR" altLang="en-US" b="1" dirty="0"/>
              <a:t>팀</a:t>
            </a:r>
            <a:r>
              <a:rPr lang="en-US" altLang="ko-KR" b="1" dirty="0"/>
              <a:t>. </a:t>
            </a:r>
            <a:r>
              <a:rPr lang="ko-KR" altLang="en-US" b="1" dirty="0"/>
              <a:t>작업자 안전 위험 빅데이터</a:t>
            </a:r>
            <a:r>
              <a:rPr lang="en-US" altLang="ko-KR" b="1" dirty="0"/>
              <a:t>/AI </a:t>
            </a:r>
            <a:r>
              <a:rPr lang="ko-KR" altLang="en-US" b="1" dirty="0"/>
              <a:t>분석 웹 서비스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838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843B8-F225-4D9F-B7CB-0EBBE4AF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 및 방법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7D172-CCF4-4525-8249-D1207852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일정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화면설계 및 기능 명세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48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D5263-B409-4128-AD8C-12E008F0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프로젝트 수행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9B8383A-F8E7-497B-A8D2-D7CFDE53F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801937"/>
              </p:ext>
            </p:extLst>
          </p:nvPr>
        </p:nvGraphicFramePr>
        <p:xfrm>
          <a:off x="838199" y="1498183"/>
          <a:ext cx="10515599" cy="483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999">
                  <a:extLst>
                    <a:ext uri="{9D8B030D-6E8A-4147-A177-3AD203B41FA5}">
                      <a16:colId xmlns:a16="http://schemas.microsoft.com/office/drawing/2014/main" val="3408348003"/>
                    </a:ext>
                  </a:extLst>
                </a:gridCol>
                <a:gridCol w="6965434">
                  <a:extLst>
                    <a:ext uri="{9D8B030D-6E8A-4147-A177-3AD203B41FA5}">
                      <a16:colId xmlns:a16="http://schemas.microsoft.com/office/drawing/2014/main" val="42177043"/>
                    </a:ext>
                  </a:extLst>
                </a:gridCol>
                <a:gridCol w="1969166">
                  <a:extLst>
                    <a:ext uri="{9D8B030D-6E8A-4147-A177-3AD203B41FA5}">
                      <a16:colId xmlns:a16="http://schemas.microsoft.com/office/drawing/2014/main" val="2212903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/>
                        <a:t>활동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i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67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0425-0430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80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 작성</a:t>
                      </a:r>
                      <a:endParaRPr lang="en-US" altLang="ko-KR" sz="18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81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0501-0514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i="0" dirty="0"/>
                        <a:t>데이터 </a:t>
                      </a:r>
                      <a:r>
                        <a:rPr lang="ko-KR" altLang="en-US" sz="1800" i="0" dirty="0" err="1"/>
                        <a:t>전처리</a:t>
                      </a:r>
                      <a:r>
                        <a:rPr lang="ko-KR" altLang="en-US" sz="1800" i="0" dirty="0"/>
                        <a:t> 및 </a:t>
                      </a:r>
                      <a:r>
                        <a:rPr lang="ko-KR" altLang="en-US" sz="1800" i="0" dirty="0" err="1"/>
                        <a:t>머신러닝</a:t>
                      </a:r>
                      <a:r>
                        <a:rPr lang="ko-KR" altLang="en-US" sz="1800" i="0" dirty="0"/>
                        <a:t> 기반 이상 감지 알고리즘 구현 </a:t>
                      </a:r>
                      <a:r>
                        <a:rPr lang="en-US" altLang="ko-KR" sz="1800" i="0" dirty="0"/>
                        <a:t>,</a:t>
                      </a:r>
                      <a:r>
                        <a:rPr lang="ko-KR" altLang="en-US" sz="1800" i="0" dirty="0"/>
                        <a:t> </a:t>
                      </a:r>
                      <a:r>
                        <a:rPr lang="en-US" altLang="ko-KR" sz="1800" i="0" dirty="0"/>
                        <a:t>REST API </a:t>
                      </a:r>
                      <a:r>
                        <a:rPr lang="ko-KR" altLang="en-US" sz="1800" i="0" dirty="0"/>
                        <a:t>생성</a:t>
                      </a:r>
                      <a:r>
                        <a:rPr lang="en-US" altLang="ko-KR" sz="1800" i="0" dirty="0"/>
                        <a:t>, UI/UX </a:t>
                      </a:r>
                      <a:r>
                        <a:rPr lang="ko-KR" altLang="en-US" sz="1800" i="0" dirty="0"/>
                        <a:t>설계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0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0515-0521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i="0" dirty="0"/>
                        <a:t>모델 개선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스키마 및 </a:t>
                      </a:r>
                      <a:r>
                        <a:rPr lang="en-US" altLang="ko-KR" sz="1800" i="0" dirty="0"/>
                        <a:t>API </a:t>
                      </a:r>
                      <a:r>
                        <a:rPr lang="ko-KR" altLang="en-US" sz="1800" i="0" dirty="0"/>
                        <a:t>확정</a:t>
                      </a:r>
                      <a:r>
                        <a:rPr lang="en-US" altLang="ko-KR" sz="1800" i="0" dirty="0"/>
                        <a:t>, UI/UX </a:t>
                      </a:r>
                      <a:r>
                        <a:rPr lang="ko-KR" altLang="en-US" sz="1800" i="0" dirty="0"/>
                        <a:t>확정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18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0522-0528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i="0" dirty="0"/>
                        <a:t>플라스크 </a:t>
                      </a:r>
                      <a:r>
                        <a:rPr lang="en-US" altLang="ko-KR" sz="1800" i="0" dirty="0"/>
                        <a:t>API </a:t>
                      </a:r>
                      <a:r>
                        <a:rPr lang="ko-KR" altLang="en-US" sz="1800" i="0" dirty="0"/>
                        <a:t>작성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개발 환경 구축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로그인 </a:t>
                      </a:r>
                      <a:r>
                        <a:rPr lang="ko-KR" altLang="en-US" sz="1800" i="0" dirty="0" err="1"/>
                        <a:t>시큐리티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관리자 테이블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각 서버 데이터 연결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컴포넌트별 구현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디자인 레이아웃 구현</a:t>
                      </a:r>
                      <a:endParaRPr lang="ko-KR" altLang="en-US" sz="18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중간보고 </a:t>
                      </a:r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99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0529-0604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800" i="0" dirty="0" err="1"/>
                        <a:t>딥러닝</a:t>
                      </a:r>
                      <a:r>
                        <a:rPr lang="ko-KR" altLang="en-US" sz="1800" i="0" dirty="0"/>
                        <a:t> 기반 이상 감지 알고리즘 구축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웹</a:t>
                      </a:r>
                      <a:r>
                        <a:rPr lang="en-US" altLang="ko-KR" sz="1800" i="0" dirty="0"/>
                        <a:t> </a:t>
                      </a:r>
                      <a:r>
                        <a:rPr lang="ko-KR" altLang="en-US" sz="1800" i="0" dirty="0"/>
                        <a:t>및 서버 테스트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5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0605-0611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800" i="0" dirty="0" err="1"/>
                        <a:t>딥러닝</a:t>
                      </a:r>
                      <a:r>
                        <a:rPr lang="ko-KR" altLang="en-US" sz="1800" i="0" dirty="0"/>
                        <a:t> 기반 이상 감지 알고리즘 개선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웹</a:t>
                      </a:r>
                      <a:r>
                        <a:rPr lang="en-US" altLang="ko-KR" sz="1800" i="0" dirty="0"/>
                        <a:t> </a:t>
                      </a:r>
                      <a:r>
                        <a:rPr lang="ko-KR" altLang="en-US" sz="1800" i="0" dirty="0"/>
                        <a:t>및 서버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80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800" i="0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i="0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13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0612-0618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800" i="0" dirty="0"/>
                        <a:t>모델 개선</a:t>
                      </a:r>
                      <a:r>
                        <a:rPr lang="en-US" altLang="ko-KR" sz="1800" i="0" dirty="0"/>
                        <a:t>,</a:t>
                      </a:r>
                      <a:r>
                        <a:rPr lang="ko-KR" altLang="en-US" sz="1800" i="0" dirty="0"/>
                        <a:t> 작업자 테이블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각 서버의 요구</a:t>
                      </a:r>
                      <a:r>
                        <a:rPr lang="en-US" altLang="ko-KR" sz="1800" i="0" dirty="0"/>
                        <a:t>·</a:t>
                      </a:r>
                      <a:r>
                        <a:rPr lang="ko-KR" altLang="en-US" sz="1800" i="0" dirty="0"/>
                        <a:t>요청에 따른 </a:t>
                      </a:r>
                      <a:r>
                        <a:rPr lang="en-US" altLang="ko-KR" sz="1800" i="0" dirty="0"/>
                        <a:t>API </a:t>
                      </a:r>
                      <a:r>
                        <a:rPr lang="ko-KR" altLang="en-US" sz="1800" i="0" dirty="0"/>
                        <a:t>작성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데이터 저장</a:t>
                      </a:r>
                      <a:r>
                        <a:rPr lang="en-US" altLang="ko-KR" sz="1800" i="0" dirty="0"/>
                        <a:t>,</a:t>
                      </a:r>
                      <a:r>
                        <a:rPr lang="ko-KR" altLang="en-US" sz="1800" i="0" dirty="0"/>
                        <a:t> </a:t>
                      </a:r>
                      <a:r>
                        <a:rPr lang="en-US" altLang="ko-KR" sz="1800" i="0" dirty="0"/>
                        <a:t>FE-BE</a:t>
                      </a:r>
                      <a:r>
                        <a:rPr lang="ko-KR" altLang="en-US" sz="1800" i="0" dirty="0"/>
                        <a:t> 연결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페이지 구현 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230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i="0" dirty="0"/>
                        <a:t>0619-0630</a:t>
                      </a:r>
                      <a:endParaRPr lang="ko-KR" alt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i="0" dirty="0"/>
                        <a:t>테스트</a:t>
                      </a:r>
                      <a:r>
                        <a:rPr lang="en-US" altLang="ko-KR" sz="1800" i="0" dirty="0"/>
                        <a:t>, </a:t>
                      </a:r>
                      <a:r>
                        <a:rPr lang="ko-KR" altLang="en-US" sz="1800" i="0" dirty="0"/>
                        <a:t>보완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2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7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D5263-B409-4128-AD8C-12E008F0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화면설계 및 기능 명세</a:t>
            </a:r>
            <a:endParaRPr lang="ko-KR" altLang="en-US" sz="3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A95DB-BBA1-457F-B74A-4390514D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2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56BA9-EECA-4AE3-843D-EA6A3228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04 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4B912-9F01-4636-9D4F-33914BC9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①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탐색적 분석과 </a:t>
            </a:r>
            <a:r>
              <a:rPr lang="ko-KR" altLang="en-US" sz="35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전처리</a:t>
            </a:r>
            <a:endParaRPr lang="ko-KR" altLang="en-US" sz="35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②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선정</a:t>
            </a: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③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구현과 개선</a:t>
            </a:r>
            <a:endParaRPr lang="en-US" altLang="ko-KR" sz="35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BE-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①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ko-KR" altLang="en-US" sz="35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BE-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②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ko-KR" altLang="en-US" sz="35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BE-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③</a:t>
            </a:r>
            <a:endParaRPr lang="en-US" altLang="ko-KR" sz="35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FE-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①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UI/UX 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설계</a:t>
            </a: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FE-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②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UI/UX 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구현</a:t>
            </a:r>
          </a:p>
          <a:p>
            <a:pPr>
              <a:buFont typeface="Verdana" panose="020B0604030504040204" pitchFamily="34" charset="0"/>
              <a:buChar char="-"/>
            </a:pP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FE-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③</a:t>
            </a:r>
            <a:r>
              <a:rPr lang="en-US" altLang="ko-KR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UI/UX </a:t>
            </a: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개선</a:t>
            </a:r>
            <a:endParaRPr lang="en-US" altLang="ko-KR" sz="35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buFont typeface="Verdana" panose="020B0604030504040204" pitchFamily="34" charset="0"/>
              <a:buChar char="-"/>
            </a:pPr>
            <a:r>
              <a:rPr lang="ko-KR" altLang="en-US" sz="35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시연 동영상</a:t>
            </a:r>
            <a:endParaRPr lang="ko-KR" altLang="en-US" sz="3500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ko-KR" altLang="en-US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78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①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탐색적 분석 및 </a:t>
            </a:r>
            <a:r>
              <a:rPr lang="ko-KR" altLang="en-US" sz="3600" b="1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전처리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76804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Verdana" panose="020B0604030504040204" pitchFamily="34" charset="0"/>
              <a:buChar char="-"/>
            </a:pPr>
            <a:r>
              <a:rPr lang="ko-KR" altLang="ko-KR" dirty="0"/>
              <a:t>데이터 내용</a:t>
            </a:r>
            <a:r>
              <a:rPr lang="en-US" altLang="ko-KR" dirty="0"/>
              <a:t> : </a:t>
            </a:r>
            <a:r>
              <a:rPr lang="ko-KR" altLang="ko-KR" dirty="0"/>
              <a:t>작업자별</a:t>
            </a:r>
            <a:r>
              <a:rPr lang="en-US" altLang="ko-KR" dirty="0"/>
              <a:t> Gyro sensor </a:t>
            </a:r>
            <a:r>
              <a:rPr lang="ko-KR" altLang="ko-KR" dirty="0"/>
              <a:t>데이터</a:t>
            </a:r>
            <a:r>
              <a:rPr lang="en-US" altLang="ko-KR" dirty="0"/>
              <a:t>, </a:t>
            </a:r>
            <a:r>
              <a:rPr lang="ko-KR" altLang="ko-KR" dirty="0"/>
              <a:t>맥박</a:t>
            </a:r>
            <a:r>
              <a:rPr lang="en-US" altLang="ko-KR" dirty="0"/>
              <a:t>, </a:t>
            </a:r>
            <a:r>
              <a:rPr lang="ko-KR" altLang="ko-KR" dirty="0"/>
              <a:t>체온</a:t>
            </a:r>
            <a:endParaRPr lang="en-US" altLang="ko-KR" dirty="0"/>
          </a:p>
          <a:p>
            <a:pPr>
              <a:lnSpc>
                <a:spcPct val="100000"/>
              </a:lnSpc>
              <a:buFont typeface="Verdana" panose="020B0604030504040204" pitchFamily="34" charset="0"/>
              <a:buChar char="-"/>
            </a:pPr>
            <a:r>
              <a:rPr lang="ko-KR" altLang="en-US" dirty="0"/>
              <a:t>데이터 출처 </a:t>
            </a:r>
            <a:r>
              <a:rPr lang="en-US" altLang="ko-KR" dirty="0"/>
              <a:t>: </a:t>
            </a:r>
            <a:r>
              <a:rPr lang="en-US" altLang="ko-KR" dirty="0" err="1"/>
              <a:t>Sisfall</a:t>
            </a:r>
            <a:r>
              <a:rPr lang="en-US" altLang="ko-KR" dirty="0"/>
              <a:t> Dataset( </a:t>
            </a:r>
            <a:r>
              <a:rPr lang="en-US" altLang="ko-KR" i="1" dirty="0"/>
              <a:t>A. </a:t>
            </a:r>
            <a:r>
              <a:rPr lang="en-US" altLang="ko-KR" i="1" dirty="0" err="1"/>
              <a:t>Sucerquia</a:t>
            </a:r>
            <a:r>
              <a:rPr lang="en-US" altLang="ko-KR" i="1" dirty="0"/>
              <a:t>, J.D. López, J.F. Vargas-Bonilla SISTEMIC, </a:t>
            </a:r>
            <a:r>
              <a:rPr lang="en-US" altLang="ko-KR" i="1" dirty="0" err="1"/>
              <a:t>Antiquia</a:t>
            </a:r>
            <a:r>
              <a:rPr lang="en-US" altLang="ko-KR" i="1" dirty="0"/>
              <a:t> </a:t>
            </a:r>
            <a:r>
              <a:rPr lang="ko-KR" altLang="en-US" i="1" dirty="0"/>
              <a:t>대학공학부</a:t>
            </a:r>
            <a:r>
              <a:rPr lang="en-US" altLang="ko-KR" i="1" dirty="0"/>
              <a:t>, Universidad de </a:t>
            </a:r>
            <a:r>
              <a:rPr lang="en-US" altLang="ko-KR" i="1" dirty="0" err="1"/>
              <a:t>Antiquia</a:t>
            </a:r>
            <a:r>
              <a:rPr lang="en-US" altLang="ko-KR" i="1" dirty="0"/>
              <a:t> UDEA, 2016.02_v1.0</a:t>
            </a:r>
            <a:r>
              <a:rPr lang="en-US" altLang="ko-KR" dirty="0"/>
              <a:t>), </a:t>
            </a:r>
            <a:r>
              <a:rPr lang="ko-KR" altLang="en-US" dirty="0"/>
              <a:t>맥박과 체온은 </a:t>
            </a:r>
            <a:r>
              <a:rPr lang="en-US" altLang="ko-KR" dirty="0"/>
              <a:t>dummy data </a:t>
            </a:r>
          </a:p>
          <a:p>
            <a:pPr>
              <a:lnSpc>
                <a:spcPct val="100000"/>
              </a:lnSpc>
              <a:buFont typeface="Verdana" panose="020B0604030504040204" pitchFamily="34" charset="0"/>
              <a:buChar char="-"/>
            </a:pPr>
            <a:r>
              <a:rPr lang="ko-KR" altLang="en-US" dirty="0"/>
              <a:t>데이터 파일 형태 </a:t>
            </a:r>
            <a:r>
              <a:rPr lang="en-US" altLang="ko-KR" dirty="0"/>
              <a:t>: </a:t>
            </a:r>
            <a:r>
              <a:rPr lang="ko-KR" altLang="en-US" dirty="0"/>
              <a:t>텍스트 파일 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ex) &lt;ADL </a:t>
            </a:r>
            <a:r>
              <a:rPr lang="ko-KR" altLang="en-US" dirty="0"/>
              <a:t>또는 </a:t>
            </a:r>
            <a:r>
              <a:rPr lang="en-US" altLang="ko-KR" dirty="0"/>
              <a:t>FALL_CODE&gt;&lt;SUBJECT_ID&gt;&lt;TRIAL_NO&gt;.txt</a:t>
            </a:r>
          </a:p>
          <a:p>
            <a:pPr>
              <a:lnSpc>
                <a:spcPct val="100000"/>
              </a:lnSpc>
              <a:buFont typeface="Verdana" panose="020B0604030504040204" pitchFamily="34" charset="0"/>
              <a:buChar char="-"/>
            </a:pPr>
            <a:r>
              <a:rPr lang="ko-KR" altLang="en-US" dirty="0"/>
              <a:t>데이터 수집 기기 </a:t>
            </a:r>
            <a:r>
              <a:rPr lang="en-US" altLang="ko-KR" dirty="0"/>
              <a:t>: ITG3200(200Hz)</a:t>
            </a:r>
          </a:p>
          <a:p>
            <a:pPr>
              <a:lnSpc>
                <a:spcPct val="100000"/>
              </a:lnSpc>
              <a:buFont typeface="Verdana" panose="020B0604030504040204" pitchFamily="34" charset="0"/>
              <a:buChar char="-"/>
            </a:pPr>
            <a:r>
              <a:rPr lang="ko-KR" altLang="en-US" dirty="0"/>
              <a:t>데이터 수집 형태 </a:t>
            </a:r>
            <a:r>
              <a:rPr lang="en-US" altLang="ko-KR" dirty="0"/>
              <a:t>: </a:t>
            </a:r>
            <a:r>
              <a:rPr lang="ko-KR" altLang="en-US" dirty="0"/>
              <a:t>해상도</a:t>
            </a:r>
            <a:r>
              <a:rPr lang="en-US" altLang="ko-KR" dirty="0"/>
              <a:t> 16bit,</a:t>
            </a:r>
            <a:r>
              <a:rPr lang="ko-KR" altLang="en-US" dirty="0"/>
              <a:t> 수집 범위</a:t>
            </a:r>
            <a:r>
              <a:rPr lang="en-US" altLang="ko-KR" dirty="0"/>
              <a:t> ±2000°/s</a:t>
            </a:r>
            <a:r>
              <a:rPr lang="ko-KR" altLang="en-US" dirty="0"/>
              <a:t>의 회전 데이터</a:t>
            </a:r>
            <a:r>
              <a:rPr lang="en-US" altLang="ko-KR" dirty="0"/>
              <a:t>(RD)</a:t>
            </a:r>
          </a:p>
          <a:p>
            <a:pPr>
              <a:lnSpc>
                <a:spcPct val="100000"/>
              </a:lnSpc>
              <a:buFont typeface="Verdana" panose="020B0604030504040204" pitchFamily="34" charset="0"/>
              <a:buChar char="-"/>
            </a:pPr>
            <a:r>
              <a:rPr lang="ko-KR" altLang="en-US" dirty="0"/>
              <a:t>데이터 변환 방정식 </a:t>
            </a:r>
            <a:r>
              <a:rPr lang="en-US" altLang="ko-KR" dirty="0"/>
              <a:t>: [°/s]: [(2*</a:t>
            </a:r>
            <a:r>
              <a:rPr lang="ko-KR" altLang="en-US" dirty="0"/>
              <a:t>범위</a:t>
            </a:r>
            <a:r>
              <a:rPr lang="en-US" altLang="ko-KR" dirty="0"/>
              <a:t>)/(2^</a:t>
            </a:r>
            <a:r>
              <a:rPr lang="ko-KR" altLang="en-US" dirty="0"/>
              <a:t>해상도</a:t>
            </a:r>
            <a:r>
              <a:rPr lang="en-US" altLang="ko-KR" dirty="0"/>
              <a:t>)]</a:t>
            </a:r>
            <a:r>
              <a:rPr lang="ko-KR" altLang="en-US" dirty="0"/>
              <a:t>*</a:t>
            </a:r>
            <a:r>
              <a:rPr lang="en-US" altLang="ko-KR" dirty="0"/>
              <a:t>RD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79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①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탐색적 분석 및 </a:t>
            </a:r>
            <a:r>
              <a:rPr lang="ko-KR" altLang="en-US" sz="3600" b="1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전처리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4824024"/>
          </a:xfrm>
        </p:spPr>
        <p:txBody>
          <a:bodyPr>
            <a:normAutofit fontScale="92500"/>
          </a:bodyPr>
          <a:lstStyle/>
          <a:p>
            <a:r>
              <a:rPr lang="ko-KR" altLang="en-US" dirty="0" err="1"/>
              <a:t>전처리</a:t>
            </a:r>
            <a:r>
              <a:rPr lang="en-US" altLang="ko-KR" dirty="0"/>
              <a:t> : </a:t>
            </a:r>
            <a:r>
              <a:rPr lang="ko-KR" altLang="en-US" dirty="0"/>
              <a:t>텍스트파일 형태의 데이터를 파일 이름과 내용을 사용하여 </a:t>
            </a:r>
            <a:r>
              <a:rPr lang="en-US" altLang="ko-KR" dirty="0"/>
              <a:t>CSV</a:t>
            </a:r>
            <a:r>
              <a:rPr lang="ko-KR" altLang="en-US" dirty="0"/>
              <a:t>파일로 변환하고 </a:t>
            </a:r>
            <a:r>
              <a:rPr lang="ko-KR" altLang="en-US" dirty="0" err="1"/>
              <a:t>라벨링</a:t>
            </a:r>
            <a:r>
              <a:rPr lang="ko-KR" altLang="en-US" dirty="0"/>
              <a:t> 수행</a:t>
            </a:r>
            <a:endParaRPr lang="en-US" altLang="ko-KR" dirty="0"/>
          </a:p>
          <a:p>
            <a:r>
              <a:rPr lang="ko-KR" altLang="en-US" dirty="0"/>
              <a:t>데이터 헤드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분석 </a:t>
            </a:r>
            <a:r>
              <a:rPr lang="en-US" altLang="ko-KR" dirty="0"/>
              <a:t>: </a:t>
            </a:r>
            <a:r>
              <a:rPr lang="ko-KR" altLang="en-US" dirty="0"/>
              <a:t>분석에 사용되는 데이터셋의 </a:t>
            </a:r>
            <a:r>
              <a:rPr lang="en-US" altLang="ko-KR" dirty="0"/>
              <a:t>Gyro sensor </a:t>
            </a:r>
            <a:r>
              <a:rPr lang="ko-KR" altLang="en-US" dirty="0"/>
              <a:t>데이터는 </a:t>
            </a:r>
            <a:r>
              <a:rPr lang="en-US" altLang="ko-KR" dirty="0"/>
              <a:t>200Hz</a:t>
            </a:r>
            <a:r>
              <a:rPr lang="ko-KR" altLang="en-US" dirty="0"/>
              <a:t>로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200</a:t>
            </a:r>
            <a:r>
              <a:rPr lang="ko-KR" altLang="en-US" dirty="0"/>
              <a:t>번 수집 되기 때문에 모든 데이터를 사용할 경우 변화량이 적어 분석이 어렵다</a:t>
            </a:r>
            <a:r>
              <a:rPr lang="en-US" altLang="ko-KR" dirty="0"/>
              <a:t>. </a:t>
            </a:r>
            <a:r>
              <a:rPr lang="ko-KR" altLang="en-US" dirty="0"/>
              <a:t>이 문제를 해결하기 위해서 </a:t>
            </a:r>
            <a:r>
              <a:rPr lang="en-US" altLang="ko-KR" dirty="0"/>
              <a:t>10</a:t>
            </a:r>
            <a:r>
              <a:rPr lang="ko-KR" altLang="en-US" dirty="0"/>
              <a:t>초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/>
              <a:t>20</a:t>
            </a:r>
            <a:r>
              <a:rPr lang="ko-KR" altLang="en-US" dirty="0"/>
              <a:t>초 마다의 데이터를 </a:t>
            </a:r>
            <a:r>
              <a:rPr lang="en-US" altLang="ko-KR" dirty="0"/>
              <a:t>2</a:t>
            </a:r>
            <a:r>
              <a:rPr lang="ko-KR" altLang="en-US" dirty="0"/>
              <a:t>초 단위의 시퀀스로 분석하는 것이 적절하다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1D181E-5010-4EFA-95E6-572EB217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94" y="2678502"/>
            <a:ext cx="7962212" cy="17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9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DA-②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선정 및 구현 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CNN-LSTM 1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8231"/>
            <a:ext cx="10515600" cy="22787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CNN</a:t>
            </a:r>
            <a:r>
              <a:rPr lang="ko-KR" altLang="en-US" dirty="0"/>
              <a:t>의 특징 추출 </a:t>
            </a:r>
            <a:r>
              <a:rPr lang="en-US" altLang="ko-KR" dirty="0"/>
              <a:t>: CNN</a:t>
            </a:r>
            <a:r>
              <a:rPr lang="ko-KR" altLang="en-US" dirty="0"/>
              <a:t>은 이미지 처리에서 강력한 특징 추출 능력을 가지고 있다</a:t>
            </a:r>
            <a:r>
              <a:rPr lang="en-US" altLang="ko-KR" dirty="0"/>
              <a:t>. </a:t>
            </a:r>
            <a:r>
              <a:rPr lang="ko-KR" altLang="en-US" dirty="0" err="1"/>
              <a:t>자이로센서</a:t>
            </a:r>
            <a:r>
              <a:rPr lang="ko-KR" altLang="en-US" dirty="0"/>
              <a:t> 데이터를 </a:t>
            </a:r>
            <a:r>
              <a:rPr lang="en-US" altLang="ko-KR" dirty="0"/>
              <a:t>1</a:t>
            </a:r>
            <a:r>
              <a:rPr lang="ko-KR" altLang="en-US" dirty="0"/>
              <a:t>차원으로 간주하고 </a:t>
            </a:r>
            <a:r>
              <a:rPr lang="en-US" altLang="ko-KR" dirty="0"/>
              <a:t>CNN</a:t>
            </a:r>
            <a:r>
              <a:rPr lang="ko-KR" altLang="en-US" dirty="0"/>
              <a:t>을 적용하면</a:t>
            </a:r>
            <a:r>
              <a:rPr lang="en-US" altLang="ko-KR" dirty="0"/>
              <a:t>, </a:t>
            </a:r>
            <a:r>
              <a:rPr lang="ko-KR" altLang="en-US" dirty="0"/>
              <a:t>시계열 데이터에서도 공간적인 특징을 추출할 수 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자이로센서</a:t>
            </a:r>
            <a:r>
              <a:rPr lang="ko-KR" altLang="en-US" dirty="0"/>
              <a:t> 데이터에서 발생하는 동작 패턴을 탐지하는 데 도움이 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DB42DD-B74F-4F60-8F56-93787CD4B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93" r="48362"/>
          <a:stretch/>
        </p:blipFill>
        <p:spPr>
          <a:xfrm>
            <a:off x="838200" y="1027906"/>
            <a:ext cx="5056955" cy="27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5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DA-②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선정 및 구현 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CNN-LSTM 2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680" y="1219351"/>
            <a:ext cx="6020120" cy="5082079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LSTM : LSTM</a:t>
            </a:r>
            <a:r>
              <a:rPr lang="ko-KR" altLang="en-US" dirty="0"/>
              <a:t>은 이전 시간 단계의 정보를 기억하고 활용하여 현재 시간 단계의 예측을 수행할 수 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자이로센서</a:t>
            </a:r>
            <a:r>
              <a:rPr lang="ko-KR" altLang="en-US" dirty="0"/>
              <a:t> 데이터에서의 동작 패턴과 시간적인 의존성을 고려하여 분석할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DB42DD-B74F-4F60-8F56-93787CD4B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95"/>
          <a:stretch/>
        </p:blipFill>
        <p:spPr>
          <a:xfrm>
            <a:off x="838200" y="1027906"/>
            <a:ext cx="4495480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DA-②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선정 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CNN-LSTM 3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351"/>
            <a:ext cx="10515600" cy="5082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자이로센서</a:t>
            </a:r>
            <a:r>
              <a:rPr lang="ko-KR" altLang="en-US" dirty="0"/>
              <a:t> 데이터는 시계열 데이터로서</a:t>
            </a:r>
            <a:r>
              <a:rPr lang="en-US" altLang="ko-KR" dirty="0"/>
              <a:t>, </a:t>
            </a:r>
            <a:r>
              <a:rPr lang="ko-KR" altLang="en-US" dirty="0"/>
              <a:t>시간에 따라 변하는 동작 패턴과 여러 축의 각속도 값으로 이루어져 있으므로</a:t>
            </a:r>
            <a:r>
              <a:rPr lang="en-US" altLang="ko-KR" dirty="0"/>
              <a:t>, </a:t>
            </a:r>
            <a:r>
              <a:rPr lang="ko-KR" altLang="en-US" dirty="0"/>
              <a:t>다중 입력을 효과적으로 처리할 수 있는 </a:t>
            </a:r>
            <a:r>
              <a:rPr lang="en-US" altLang="ko-KR" dirty="0"/>
              <a:t>CNN-LSTM</a:t>
            </a:r>
            <a:r>
              <a:rPr lang="ko-KR" altLang="en-US" dirty="0"/>
              <a:t>이 적합하다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CNN-LSTM</a:t>
            </a:r>
            <a:r>
              <a:rPr lang="ko-KR" altLang="en-US" dirty="0"/>
              <a:t>은 시계열 데이터의 패턴을 학습하고 일반화하는 능력을 가지고 있는데</a:t>
            </a:r>
            <a:r>
              <a:rPr lang="en-US" altLang="ko-KR" dirty="0"/>
              <a:t> </a:t>
            </a:r>
            <a:r>
              <a:rPr lang="ko-KR" altLang="en-US" dirty="0" err="1"/>
              <a:t>자이로센서</a:t>
            </a:r>
            <a:r>
              <a:rPr lang="ko-KR" altLang="en-US" dirty="0"/>
              <a:t> 데이터에서는 다양한 동작 패턴이 존재하며</a:t>
            </a:r>
            <a:r>
              <a:rPr lang="en-US" altLang="ko-KR" dirty="0"/>
              <a:t>, CNN-LSTM</a:t>
            </a:r>
            <a:r>
              <a:rPr lang="ko-KR" altLang="en-US" dirty="0"/>
              <a:t>은 이러한 패턴을 학습하여 새로운 동작을 식별하고 분류할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따라서</a:t>
            </a:r>
            <a:r>
              <a:rPr lang="en-US" altLang="ko-KR" dirty="0"/>
              <a:t>, CNN-LSTM </a:t>
            </a:r>
            <a:r>
              <a:rPr lang="ko-KR" altLang="en-US" dirty="0"/>
              <a:t>아키텍처는 </a:t>
            </a:r>
            <a:r>
              <a:rPr lang="ko-KR" altLang="en-US" dirty="0" err="1"/>
              <a:t>자이로센서</a:t>
            </a:r>
            <a:r>
              <a:rPr lang="ko-KR" altLang="en-US" dirty="0"/>
              <a:t> 데이터의 특징 추출</a:t>
            </a:r>
            <a:r>
              <a:rPr lang="en-US" altLang="ko-KR" dirty="0"/>
              <a:t>, </a:t>
            </a:r>
            <a:r>
              <a:rPr lang="ko-KR" altLang="en-US" dirty="0"/>
              <a:t>시계열 패턴 학습</a:t>
            </a:r>
            <a:r>
              <a:rPr lang="en-US" altLang="ko-KR" dirty="0"/>
              <a:t>, </a:t>
            </a:r>
            <a:r>
              <a:rPr lang="ko-KR" altLang="en-US" dirty="0"/>
              <a:t>다중 입력 처리 등을 효과적으로 수행할 수 있어 </a:t>
            </a:r>
            <a:r>
              <a:rPr lang="ko-KR" altLang="en-US" dirty="0" err="1"/>
              <a:t>자이로센서</a:t>
            </a:r>
            <a:r>
              <a:rPr lang="ko-KR" altLang="en-US" dirty="0"/>
              <a:t> 데이터 분석에 적합하다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66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DA-③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모델 구현 및 개선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pic>
        <p:nvPicPr>
          <p:cNvPr id="17" name="내용 개체 틀 12">
            <a:extLst>
              <a:ext uri="{FF2B5EF4-FFF2-40B4-BE49-F238E27FC236}">
                <a16:creationId xmlns:a16="http://schemas.microsoft.com/office/drawing/2014/main" id="{F9CE6056-46B0-4D16-95D3-4401EF2C8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2710343" cy="53267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0E4D2E1-B476-4AD1-9D71-1FAC0C8CB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53" y="2265905"/>
            <a:ext cx="7569547" cy="232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5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BA23D-69FE-495C-B80F-5A069916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9F621-7DE7-4FCD-B5A0-8DE47191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01.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개요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02.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팀 구성 및 역할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03.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수행 절차 및 방법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04.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수행 결과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05.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자체 평가 의견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08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BE-① 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BE-② 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00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BE-③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74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FE-① UI/UX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설계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317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FE-② UI/UX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구현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8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6D1F-BC66-4DA8-9513-DE4D8B28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FE-③ UI/UX 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개선</a:t>
            </a:r>
            <a:b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BC625-F63D-4A09-B478-2AB1D6B6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64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3FE26-9374-4E01-A4A7-1A307718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결과 제시 </a:t>
            </a:r>
            <a:r>
              <a:rPr lang="en-US" altLang="ko-KR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-</a:t>
            </a:r>
            <a:r>
              <a:rPr lang="ko-KR" altLang="en-US" sz="3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시연 동영상</a:t>
            </a:r>
            <a:b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F0086-67A5-4E9D-AE4B-78998AC8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073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80229-7745-43AB-9825-66B42A74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 평가 의견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3B9BB-D4A8-4709-B766-1DE02C51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3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843B8-F225-4D9F-B7CB-0EBBE4AF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 </a:t>
            </a:r>
            <a:r>
              <a:rPr lang="ko-KR" altLang="en-US" b="1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7D172-CCF4-4525-8249-D1207852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주제 및 선정 배경 및 목표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ko-KR" dirty="0"/>
              <a:t>프로젝트 구현 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Project Structure</a:t>
            </a:r>
          </a:p>
          <a:p>
            <a:pPr marL="0" indent="0">
              <a:buNone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요구사항 명세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58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00444-A7C9-4CAE-983B-78CCD507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3600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주제 및 선정 배경 및 목표</a:t>
            </a:r>
            <a:endParaRPr lang="en-US" altLang="ko-KR" sz="3600" b="1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DA781-2285-4B49-9B6A-AE3D478A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주제 및 선정 배경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0" indent="0">
              <a:buNone/>
              <a:defRPr/>
            </a:pPr>
            <a:r>
              <a:rPr lang="ko-KR" altLang="ko-KR" dirty="0"/>
              <a:t>건설 현장에서의 낙상 등 안전 사고를 미연에 방지하기 위해 이미 일어난 사고 데이터를 수집하여 사고가 발생할 가능성이 높은 상황을 분석하여 조치를 취할 수 있도록</a:t>
            </a:r>
            <a:r>
              <a:rPr lang="en-US" altLang="ko-KR" dirty="0"/>
              <a:t> AI </a:t>
            </a:r>
            <a:r>
              <a:rPr lang="ko-KR" altLang="ko-KR" dirty="0"/>
              <a:t>프로그램을 개발하고자 합니다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  <a:defRPr/>
            </a:pPr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ko-KR" dirty="0"/>
              <a:t>스마트 밴드 또는 스마트 헬멧으로 데이터를 수집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ko-KR" altLang="ko-KR" dirty="0"/>
              <a:t>수집된 생체 데이터를 통한 작업자 상태 관리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ko-KR" altLang="ko-KR" dirty="0"/>
              <a:t>근로자의</a:t>
            </a:r>
            <a:r>
              <a:rPr lang="en-US" altLang="ko-KR" dirty="0"/>
              <a:t> Gyro sensor </a:t>
            </a:r>
            <a:r>
              <a:rPr lang="ko-KR" altLang="ko-KR" dirty="0"/>
              <a:t>데이터</a:t>
            </a:r>
            <a:r>
              <a:rPr lang="en-US" altLang="ko-KR" dirty="0"/>
              <a:t>, </a:t>
            </a:r>
            <a:r>
              <a:rPr lang="ko-KR" altLang="ko-KR" dirty="0"/>
              <a:t>맥박</a:t>
            </a:r>
            <a:r>
              <a:rPr lang="en-US" altLang="ko-KR" dirty="0"/>
              <a:t>, </a:t>
            </a:r>
            <a:r>
              <a:rPr lang="ko-KR" altLang="ko-KR" dirty="0"/>
              <a:t>체온을 통한 사고 특성 분석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ko-KR" altLang="ko-KR" dirty="0"/>
              <a:t>위험 예측을 활용해서 안전관리자에게 위험관리자 위치 및 상태 알림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buFontTx/>
              <a:buChar char="-"/>
              <a:defRPr/>
            </a:pPr>
            <a:endParaRPr lang="ko-KR" altLang="ko-KR" dirty="0"/>
          </a:p>
          <a:p>
            <a:pPr marL="285750" indent="-285750">
              <a:buFontTx/>
              <a:buChar char="-"/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40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BBD8D-F983-430D-AB95-0671F8C4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3600" b="1" dirty="0"/>
              <a:t>프로젝트 구현 환경</a:t>
            </a:r>
            <a:endParaRPr lang="ko-KR" altLang="en-US" sz="3600" b="1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605B24B-BA9A-4A64-894E-7645C0C86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543468"/>
              </p:ext>
            </p:extLst>
          </p:nvPr>
        </p:nvGraphicFramePr>
        <p:xfrm>
          <a:off x="1389647" y="1379620"/>
          <a:ext cx="9412705" cy="47163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35954">
                  <a:extLst>
                    <a:ext uri="{9D8B030D-6E8A-4147-A177-3AD203B41FA5}">
                      <a16:colId xmlns:a16="http://schemas.microsoft.com/office/drawing/2014/main" val="2238182837"/>
                    </a:ext>
                  </a:extLst>
                </a:gridCol>
                <a:gridCol w="2737165">
                  <a:extLst>
                    <a:ext uri="{9D8B030D-6E8A-4147-A177-3AD203B41FA5}">
                      <a16:colId xmlns:a16="http://schemas.microsoft.com/office/drawing/2014/main" val="1751839773"/>
                    </a:ext>
                  </a:extLst>
                </a:gridCol>
                <a:gridCol w="1938372">
                  <a:extLst>
                    <a:ext uri="{9D8B030D-6E8A-4147-A177-3AD203B41FA5}">
                      <a16:colId xmlns:a16="http://schemas.microsoft.com/office/drawing/2014/main" val="2747865235"/>
                    </a:ext>
                  </a:extLst>
                </a:gridCol>
                <a:gridCol w="3201214">
                  <a:extLst>
                    <a:ext uri="{9D8B030D-6E8A-4147-A177-3AD203B41FA5}">
                      <a16:colId xmlns:a16="http://schemas.microsoft.com/office/drawing/2014/main" val="2797897682"/>
                    </a:ext>
                  </a:extLst>
                </a:gridCol>
              </a:tblGrid>
              <a:tr h="42188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none" strike="noStrike" kern="100" dirty="0"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언어 및 프레임워크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개발 환경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라이브러리</a:t>
                      </a:r>
                      <a:r>
                        <a:rPr lang="en-US" sz="2000" kern="100" dirty="0">
                          <a:effectLst/>
                        </a:rPr>
                        <a:t>, API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453334"/>
                  </a:ext>
                </a:extLst>
              </a:tr>
              <a:tr h="187572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DA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Python : 3.10.10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Flask : 2.3.2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PyCharm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scikit</a:t>
                      </a:r>
                      <a:r>
                        <a:rPr lang="en-US" sz="2000" kern="100" dirty="0">
                          <a:effectLst/>
                        </a:rPr>
                        <a:t>-learn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Matplotlib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Pandas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NumPy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004825"/>
                  </a:ext>
                </a:extLst>
              </a:tr>
              <a:tr h="96303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>
                          <a:effectLst/>
                        </a:rPr>
                        <a:t>BE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Springboot : 3.0.6</a:t>
                      </a:r>
                      <a:endParaRPr lang="ko-KR" sz="2000" kern="100">
                        <a:effectLst/>
                      </a:endParaRPr>
                    </a:p>
                    <a:p>
                      <a:pPr algn="l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Java : 17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Eclipse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jpa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3899007"/>
                  </a:ext>
                </a:extLst>
              </a:tr>
              <a:tr h="145572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u="sng" kern="100" dirty="0">
                          <a:effectLst/>
                        </a:rPr>
                        <a:t>FE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Node.js : 18.13.0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JavaScript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VSCode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React : 18.2.0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react-router-</a:t>
                      </a:r>
                      <a:r>
                        <a:rPr lang="en-US" sz="2000" kern="100" dirty="0" err="1">
                          <a:effectLst/>
                        </a:rPr>
                        <a:t>dom</a:t>
                      </a:r>
                      <a:r>
                        <a:rPr lang="en-US" sz="2000" kern="100" dirty="0">
                          <a:effectLst/>
                        </a:rPr>
                        <a:t> : 6.11.0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axios</a:t>
                      </a:r>
                      <a:r>
                        <a:rPr lang="en-US" sz="2000" kern="100" dirty="0">
                          <a:effectLst/>
                        </a:rPr>
                        <a:t> : 1.4.0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83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6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80BA5-B4FE-412C-86AC-5CA0EC27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Project Structure</a:t>
            </a:r>
            <a:endParaRPr lang="ko-KR" altLang="en-US" sz="4000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E9A7638-C9F0-4013-A4C5-663B6FB0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457" y="1415178"/>
            <a:ext cx="9205085" cy="47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5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4DE67-47E1-4A6B-BB28-102EE26D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요구사항 명세 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DCC9C8-3429-4F25-ABAD-EDFED8102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01503"/>
              </p:ext>
            </p:extLst>
          </p:nvPr>
        </p:nvGraphicFramePr>
        <p:xfrm>
          <a:off x="838200" y="1491915"/>
          <a:ext cx="10515601" cy="48928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43526">
                  <a:extLst>
                    <a:ext uri="{9D8B030D-6E8A-4147-A177-3AD203B41FA5}">
                      <a16:colId xmlns:a16="http://schemas.microsoft.com/office/drawing/2014/main" val="294260926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1728591141"/>
                    </a:ext>
                  </a:extLst>
                </a:gridCol>
                <a:gridCol w="2245895">
                  <a:extLst>
                    <a:ext uri="{9D8B030D-6E8A-4147-A177-3AD203B41FA5}">
                      <a16:colId xmlns:a16="http://schemas.microsoft.com/office/drawing/2014/main" val="2637064048"/>
                    </a:ext>
                  </a:extLst>
                </a:gridCol>
                <a:gridCol w="5626769">
                  <a:extLst>
                    <a:ext uri="{9D8B030D-6E8A-4147-A177-3AD203B41FA5}">
                      <a16:colId xmlns:a16="http://schemas.microsoft.com/office/drawing/2014/main" val="3994488206"/>
                    </a:ext>
                  </a:extLst>
                </a:gridCol>
              </a:tblGrid>
              <a:tr h="4816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서비스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ID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요구사항명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요구사항 내용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4479435"/>
                  </a:ext>
                </a:extLst>
              </a:tr>
              <a:tr h="481640">
                <a:tc rowSpan="4"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Data </a:t>
                      </a:r>
                    </a:p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Analysis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ws-001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상태 분석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작업자의 이상 맥박 감지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213938"/>
                  </a:ext>
                </a:extLst>
              </a:tr>
              <a:tr h="481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ws-002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작업자의 이상 체온 분석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7545641"/>
                  </a:ext>
                </a:extLst>
              </a:tr>
              <a:tr h="481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ws-003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작업자의 이상</a:t>
                      </a:r>
                      <a:r>
                        <a:rPr lang="en-US" sz="2000" kern="100">
                          <a:effectLst/>
                        </a:rPr>
                        <a:t> Gyro sensor </a:t>
                      </a:r>
                      <a:r>
                        <a:rPr lang="ko-KR" sz="2000" kern="100">
                          <a:effectLst/>
                        </a:rPr>
                        <a:t>분석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433560"/>
                  </a:ext>
                </a:extLst>
              </a:tr>
              <a:tr h="481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ws-004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종합 데이터를 통한 사고 감지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4587136"/>
                  </a:ext>
                </a:extLst>
              </a:tr>
              <a:tr h="4816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로그인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ws-005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로그인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ID, Password Form </a:t>
                      </a:r>
                      <a:r>
                        <a:rPr lang="ko-KR" sz="2000" kern="100">
                          <a:effectLst/>
                        </a:rPr>
                        <a:t>제공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337120"/>
                  </a:ext>
                </a:extLst>
              </a:tr>
              <a:tr h="481640">
                <a:tc rowSpan="3"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지도창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ws-006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위치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GPS </a:t>
                      </a:r>
                      <a:r>
                        <a:rPr lang="ko-KR" sz="2000" kern="100">
                          <a:effectLst/>
                        </a:rPr>
                        <a:t>데이터로 실시간 작업자 위치 표출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6334089"/>
                  </a:ext>
                </a:extLst>
              </a:tr>
              <a:tr h="481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ws-007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상태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아이콘을 통해 위험상태 표출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9437903"/>
                  </a:ext>
                </a:extLst>
              </a:tr>
              <a:tr h="10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ws-008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작업자 데이터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아이콘 선택 시 지도 아래에 상세 정보 표출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396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42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4DE67-47E1-4A6B-BB28-102EE26D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요구사항 명세 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19024E-59EF-4553-B3D8-B8FE478DB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04974"/>
              </p:ext>
            </p:extLst>
          </p:nvPr>
        </p:nvGraphicFramePr>
        <p:xfrm>
          <a:off x="838200" y="1477765"/>
          <a:ext cx="10515601" cy="46296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07695">
                  <a:extLst>
                    <a:ext uri="{9D8B030D-6E8A-4147-A177-3AD203B41FA5}">
                      <a16:colId xmlns:a16="http://schemas.microsoft.com/office/drawing/2014/main" val="333945767"/>
                    </a:ext>
                  </a:extLst>
                </a:gridCol>
                <a:gridCol w="1331494">
                  <a:extLst>
                    <a:ext uri="{9D8B030D-6E8A-4147-A177-3AD203B41FA5}">
                      <a16:colId xmlns:a16="http://schemas.microsoft.com/office/drawing/2014/main" val="1080711327"/>
                    </a:ext>
                  </a:extLst>
                </a:gridCol>
                <a:gridCol w="2165685">
                  <a:extLst>
                    <a:ext uri="{9D8B030D-6E8A-4147-A177-3AD203B41FA5}">
                      <a16:colId xmlns:a16="http://schemas.microsoft.com/office/drawing/2014/main" val="3338028868"/>
                    </a:ext>
                  </a:extLst>
                </a:gridCol>
                <a:gridCol w="5610727">
                  <a:extLst>
                    <a:ext uri="{9D8B030D-6E8A-4147-A177-3AD203B41FA5}">
                      <a16:colId xmlns:a16="http://schemas.microsoft.com/office/drawing/2014/main" val="984532232"/>
                    </a:ext>
                  </a:extLst>
                </a:gridCol>
              </a:tblGrid>
              <a:tr h="3655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서비스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요구사항명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요구사항 내용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233566"/>
                  </a:ext>
                </a:extLst>
              </a:tr>
              <a:tr h="365593"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목록창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ws-010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작업자 관리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작업자 목록 표출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3551207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ws-011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추가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070938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ws-012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삭제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094401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ws-013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2500763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ws-014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정렬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6678268"/>
                  </a:ext>
                </a:extLst>
              </a:tr>
              <a:tr h="365593"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생체 </a:t>
                      </a:r>
                      <a:endParaRPr lang="en-US" altLang="ko-KR" sz="2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데이터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ws-015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생체 데이터 표출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작업자 맥박 그래프 표출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9868257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ws-016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맥박 데이터 위험 범위 시 알림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2821963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ws-017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작업자 체온 그래프 표출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1052961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ws-018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체온 데이터 위험 범위 시 알림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5117456"/>
                  </a:ext>
                </a:extLst>
              </a:tr>
              <a:tr h="3655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ws-020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Gyro sensor </a:t>
                      </a:r>
                      <a:r>
                        <a:rPr lang="ko-KR" sz="2000" kern="100" dirty="0">
                          <a:effectLst/>
                        </a:rPr>
                        <a:t>데이터 위험 범위 시 알림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207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1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127F2-0B61-4481-9A96-E66E1028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02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팀 구성 및 역할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E42D98-E93B-4C3E-8B18-4B571ECAF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279359"/>
              </p:ext>
            </p:extLst>
          </p:nvPr>
        </p:nvGraphicFramePr>
        <p:xfrm>
          <a:off x="2254216" y="2241302"/>
          <a:ext cx="7683567" cy="21381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9897">
                  <a:extLst>
                    <a:ext uri="{9D8B030D-6E8A-4147-A177-3AD203B41FA5}">
                      <a16:colId xmlns:a16="http://schemas.microsoft.com/office/drawing/2014/main" val="3617842246"/>
                    </a:ext>
                  </a:extLst>
                </a:gridCol>
                <a:gridCol w="5683670">
                  <a:extLst>
                    <a:ext uri="{9D8B030D-6E8A-4147-A177-3AD203B41FA5}">
                      <a16:colId xmlns:a16="http://schemas.microsoft.com/office/drawing/2014/main" val="127978832"/>
                    </a:ext>
                  </a:extLst>
                </a:gridCol>
              </a:tblGrid>
              <a:tr h="712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구민지</a:t>
                      </a:r>
                      <a:r>
                        <a:rPr lang="en-US" sz="2000" kern="100" dirty="0">
                          <a:effectLst/>
                        </a:rPr>
                        <a:t> (</a:t>
                      </a:r>
                      <a:r>
                        <a:rPr lang="ko-KR" sz="2000" kern="100" dirty="0">
                          <a:effectLst/>
                        </a:rPr>
                        <a:t>팀장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Front-end(React)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2086117"/>
                  </a:ext>
                </a:extLst>
              </a:tr>
              <a:tr h="712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김단우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Data Analysis(+Flask)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5314823"/>
                  </a:ext>
                </a:extLst>
              </a:tr>
              <a:tr h="7127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양철민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Back-end(</a:t>
                      </a:r>
                      <a:r>
                        <a:rPr lang="en-US" sz="2000" kern="100" dirty="0" err="1">
                          <a:effectLst/>
                        </a:rPr>
                        <a:t>SpringBoot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3794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28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976</Words>
  <Application>Microsoft Office PowerPoint</Application>
  <PresentationFormat>와이드스크린</PresentationFormat>
  <Paragraphs>196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함초롬바탕</vt:lpstr>
      <vt:lpstr>Arial</vt:lpstr>
      <vt:lpstr>Verdana</vt:lpstr>
      <vt:lpstr>Office 테마</vt:lpstr>
      <vt:lpstr>K-Digital Training </vt:lpstr>
      <vt:lpstr>목차</vt:lpstr>
      <vt:lpstr>01 프로젝트 개요</vt:lpstr>
      <vt:lpstr>프로젝트 주제 및 선정 배경 및 목표</vt:lpstr>
      <vt:lpstr>프로젝트 구현 환경</vt:lpstr>
      <vt:lpstr>Project Structure</vt:lpstr>
      <vt:lpstr>요구사항 명세 1</vt:lpstr>
      <vt:lpstr>요구사항 명세 2</vt:lpstr>
      <vt:lpstr>02 프로젝트 팀 구성 및 역할</vt:lpstr>
      <vt:lpstr>03 프로젝트 수행 절차 및 방법</vt:lpstr>
      <vt:lpstr>프로젝트 수행 일정</vt:lpstr>
      <vt:lpstr>화면설계 및 기능 명세</vt:lpstr>
      <vt:lpstr>04 프로젝트 수행 결과</vt:lpstr>
      <vt:lpstr>DA-① 탐색적 분석 및 전처리 1 </vt:lpstr>
      <vt:lpstr>DA-① 탐색적 분석 및 전처리 2 </vt:lpstr>
      <vt:lpstr>DA-② 모델 선정 및 구현 CNN-LSTM 1 </vt:lpstr>
      <vt:lpstr>DA-② 모델 선정 및 구현 CNN-LSTM 2 </vt:lpstr>
      <vt:lpstr>DA-② 모델 선정 CNN-LSTM 3 </vt:lpstr>
      <vt:lpstr>DA-③ 모델 구현 및 개선 </vt:lpstr>
      <vt:lpstr>BE-①  </vt:lpstr>
      <vt:lpstr>BE-②  </vt:lpstr>
      <vt:lpstr>BE-③ </vt:lpstr>
      <vt:lpstr>FE-① UI/UX 설계 </vt:lpstr>
      <vt:lpstr>FE-② UI/UX 구현 </vt:lpstr>
      <vt:lpstr>FE-③ UI/UX 개선 </vt:lpstr>
      <vt:lpstr>결과 제시 - 시연 동영상 </vt:lpstr>
      <vt:lpstr>05 자체 평가 의견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K-Digital Training</dc:title>
  <dc:creator>SW402-08</dc:creator>
  <cp:lastModifiedBy>SW402-08</cp:lastModifiedBy>
  <cp:revision>23</cp:revision>
  <dcterms:created xsi:type="dcterms:W3CDTF">2023-06-20T01:00:02Z</dcterms:created>
  <dcterms:modified xsi:type="dcterms:W3CDTF">2023-06-20T06:40:33Z</dcterms:modified>
</cp:coreProperties>
</file>