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8" r:id="rId9"/>
    <p:sldId id="267" r:id="rId10"/>
    <p:sldId id="266" r:id="rId11"/>
    <p:sldId id="269" r:id="rId12"/>
    <p:sldId id="270" r:id="rId13"/>
    <p:sldId id="271" r:id="rId14"/>
    <p:sldId id="272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Source Sans Pro Black" panose="020B0803030403020204" pitchFamily="3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cb572cfacf7587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77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9T01:07:51.19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" y="166256"/>
            <a:ext cx="2066128" cy="701568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2236204" y="313020"/>
            <a:ext cx="6907796" cy="99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THỰC HÀNH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FPT-POLYTECHNIC HÀ NỘI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1" name="Subtitle 2"/>
          <p:cNvSpPr>
            <a:spLocks noGrp="1"/>
          </p:cNvSpPr>
          <p:nvPr>
            <p:ph type="ctrTitle"/>
          </p:nvPr>
        </p:nvSpPr>
        <p:spPr>
          <a:xfrm>
            <a:off x="722404" y="1250609"/>
            <a:ext cx="5287788" cy="2417100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ASSIGNMENT GĐ HT –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COM2012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SQL SERVER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529" y="328686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Sinh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viên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 thực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hiện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: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Đào Minh Ngọc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Mã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số sinh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: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PH20534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	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Lớp: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WE17309</a:t>
            </a:r>
            <a:endParaRPr lang="en-US" sz="1400" dirty="0" smtClean="0">
              <a:solidFill>
                <a:schemeClr val="accent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GVHD: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Trần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Thanh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Long</a:t>
            </a:r>
            <a:endParaRPr lang="en-US" sz="1400" dirty="0">
              <a:solidFill>
                <a:schemeClr val="accent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264;p19"/>
          <p:cNvSpPr txBox="1">
            <a:spLocks/>
          </p:cNvSpPr>
          <p:nvPr/>
        </p:nvSpPr>
        <p:spPr>
          <a:xfrm>
            <a:off x="847680" y="906780"/>
            <a:ext cx="7785780" cy="8458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/>
            <a:r>
              <a:rPr lang="vi-VN" sz="18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Dùng </a:t>
            </a:r>
            <a:r>
              <a:rPr lang="vi-VN" sz="1800" b="1" dirty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 Table ADD Constraint tạo ràng buộc khóa </a:t>
            </a:r>
            <a:r>
              <a:rPr lang="vi-VN" sz="18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ngoại</a:t>
            </a:r>
            <a:endParaRPr lang="en-US" sz="1800" b="1" dirty="0" smtClean="0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71500"/>
            <a:endParaRPr lang="vi-VN" sz="1800" b="1" dirty="0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71500"/>
            <a:r>
              <a:rPr lang="vi-VN" sz="1600" b="1" dirty="0">
                <a:solidFill>
                  <a:schemeClr val="accent1"/>
                </a:solidFill>
                <a:latin typeface="Barlow Light" panose="020B0604020202020204" charset="0"/>
                <a:ea typeface="Calibri" panose="020F0502020204030204" pitchFamily="34" charset="0"/>
                <a:cs typeface="Consolas" panose="020B0609020204030204" pitchFamily="49" charset="0"/>
              </a:rPr>
              <a:t>ALTER TABLE dbo.PHIEUMUON ADD CONSTRAINT FK_PM_SV FOREIGN KEY(MaSV) REFERENCES dbo.SINHVIEN(MaSV);</a:t>
            </a:r>
          </a:p>
        </p:txBody>
      </p:sp>
      <p:sp>
        <p:nvSpPr>
          <p:cNvPr id="10" name="Google Shape;264;p19"/>
          <p:cNvSpPr txBox="1">
            <a:spLocks/>
          </p:cNvSpPr>
          <p:nvPr/>
        </p:nvSpPr>
        <p:spPr>
          <a:xfrm>
            <a:off x="847680" y="2160270"/>
            <a:ext cx="7433400" cy="9220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/>
            <a:r>
              <a:rPr lang="vi-VN" sz="18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Tạo </a:t>
            </a:r>
            <a:r>
              <a:rPr lang="vi-VN" sz="1800" b="1" dirty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ràng buộc duy </a:t>
            </a:r>
            <a:r>
              <a:rPr lang="vi-VN" sz="18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nhất</a:t>
            </a:r>
            <a:endParaRPr lang="en-US" sz="1800" b="1" dirty="0" smtClean="0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857250" indent="-285750">
              <a:buFont typeface="Arial" panose="020B0604020202020204" pitchFamily="34" charset="0"/>
              <a:buChar char="•"/>
            </a:pPr>
            <a:endParaRPr lang="vi-VN" sz="1800" b="1" dirty="0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71500"/>
            <a:r>
              <a:rPr lang="vi-VN" sz="1600" b="1" dirty="0">
                <a:solidFill>
                  <a:schemeClr val="accent1"/>
                </a:solidFill>
                <a:latin typeface="Barlow Light" panose="020B0604020202020204" charset="0"/>
                <a:ea typeface="Calibri" panose="020F0502020204030204" pitchFamily="34" charset="0"/>
                <a:cs typeface="Consolas" panose="020B0609020204030204" pitchFamily="49" charset="0"/>
              </a:rPr>
              <a:t>ALTER TABLE dbo.SINHVIEN ADD CONSTRAINT SinhVien_UNQ_SoDienThoai UNIQUE (SoDienThoai);</a:t>
            </a:r>
            <a:endParaRPr lang="vi-VN" sz="2000" b="1" dirty="0">
              <a:solidFill>
                <a:schemeClr val="accent1"/>
              </a:solidFill>
              <a:latin typeface="Barlow Light" panose="020B0604020202020204" charset="0"/>
              <a:ea typeface="Tahoma" panose="020B0604030504040204" pitchFamily="34" charset="0"/>
            </a:endParaRPr>
          </a:p>
        </p:txBody>
      </p:sp>
      <p:sp>
        <p:nvSpPr>
          <p:cNvPr id="11" name="Google Shape;264;p19"/>
          <p:cNvSpPr txBox="1">
            <a:spLocks/>
          </p:cNvSpPr>
          <p:nvPr/>
        </p:nvSpPr>
        <p:spPr>
          <a:xfrm>
            <a:off x="847680" y="3489960"/>
            <a:ext cx="7953420" cy="9220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/>
            <a:r>
              <a:rPr lang="vi-VN" sz="18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Dùng </a:t>
            </a:r>
            <a:r>
              <a:rPr lang="vi-VN" sz="1800" b="1" dirty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 Table ADD Constraint tạo ràng buộc khóa </a:t>
            </a:r>
            <a:r>
              <a:rPr lang="vi-VN" sz="18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ngoại</a:t>
            </a:r>
            <a:endParaRPr lang="en-US" sz="1800" b="1" dirty="0" smtClean="0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71500"/>
            <a:endParaRPr lang="vi-VN" sz="1800" b="1" dirty="0">
              <a:solidFill>
                <a:schemeClr val="accent3"/>
              </a:solidFill>
              <a:latin typeface="Barlow Light" panose="020B060402020202020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71500"/>
            <a:r>
              <a:rPr lang="vi-VN" sz="1600" b="1" dirty="0">
                <a:solidFill>
                  <a:schemeClr val="accent1"/>
                </a:solidFill>
                <a:latin typeface="Barlow Light" panose="020B0604020202020204" charset="0"/>
                <a:ea typeface="Calibri" panose="020F0502020204030204" pitchFamily="34" charset="0"/>
                <a:cs typeface="Consolas" panose="020B0609020204030204" pitchFamily="49" charset="0"/>
              </a:rPr>
              <a:t>ALTER TABLE dbo.PHIEUMUON ADD CONSTRAINT FK_PM_SV FOREIGN KEY(MaSV) REFERENCES dbo.SINHVIEN(MaSV);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" y="234375"/>
            <a:ext cx="4983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rlow" panose="020B0604020202020204" charset="0"/>
              </a:rPr>
              <a:t>VÍ DỤ VỀ CÂU LỆNH ALTER TABLE</a:t>
            </a:r>
            <a:endParaRPr lang="en-US" sz="2400" b="1" dirty="0">
              <a:solidFill>
                <a:schemeClr val="accent1"/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746964" y="5392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4294967295"/>
          </p:nvPr>
        </p:nvSpPr>
        <p:spPr>
          <a:xfrm>
            <a:off x="763062" y="2389506"/>
            <a:ext cx="24437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2"/>
                </a:solidFill>
              </a:rPr>
              <a:t>Y6. TRUY </a:t>
            </a:r>
            <a:r>
              <a:rPr lang="e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VẤN </a:t>
            </a:r>
            <a:br>
              <a:rPr lang="e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" sz="2800" dirty="0" smtClean="0"/>
              <a:t>DỮ LIỆU</a:t>
            </a:r>
            <a:endParaRPr sz="2800" dirty="0"/>
          </a:p>
        </p:txBody>
      </p:sp>
      <p:sp>
        <p:nvSpPr>
          <p:cNvPr id="318" name="Google Shape;318;p2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2"/>
                </a:solidFill>
              </a:rPr>
              <a:t>Find more maps at </a:t>
            </a:r>
            <a:r>
              <a:rPr lang="en" sz="9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>
              <a:solidFill>
                <a:schemeClr val="accent2"/>
              </a:solidFill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1473403" y="1622642"/>
            <a:ext cx="123008" cy="265270"/>
            <a:chOff x="1473403" y="1622642"/>
            <a:chExt cx="123008" cy="265270"/>
          </a:xfrm>
        </p:grpSpPr>
        <p:sp>
          <p:nvSpPr>
            <p:cNvPr id="321" name="Google Shape;321;p24"/>
            <p:cNvSpPr/>
            <p:nvPr/>
          </p:nvSpPr>
          <p:spPr>
            <a:xfrm>
              <a:off x="1489956" y="162264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473403" y="163506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4"/>
          <p:cNvGrpSpPr/>
          <p:nvPr/>
        </p:nvGrpSpPr>
        <p:grpSpPr>
          <a:xfrm>
            <a:off x="3083853" y="3276517"/>
            <a:ext cx="123008" cy="265270"/>
            <a:chOff x="2931453" y="3124117"/>
            <a:chExt cx="123008" cy="265270"/>
          </a:xfrm>
        </p:grpSpPr>
        <p:sp>
          <p:nvSpPr>
            <p:cNvPr id="324" name="Google Shape;324;p24"/>
            <p:cNvSpPr/>
            <p:nvPr/>
          </p:nvSpPr>
          <p:spPr>
            <a:xfrm>
              <a:off x="2948006" y="312411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931453" y="313654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4"/>
          <p:cNvGrpSpPr/>
          <p:nvPr/>
        </p:nvGrpSpPr>
        <p:grpSpPr>
          <a:xfrm>
            <a:off x="4179328" y="1418692"/>
            <a:ext cx="123008" cy="265270"/>
            <a:chOff x="3874528" y="1113892"/>
            <a:chExt cx="123008" cy="265270"/>
          </a:xfrm>
        </p:grpSpPr>
        <p:sp>
          <p:nvSpPr>
            <p:cNvPr id="327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4908753" y="3541767"/>
            <a:ext cx="123008" cy="265270"/>
            <a:chOff x="4451553" y="3084567"/>
            <a:chExt cx="123008" cy="265270"/>
          </a:xfrm>
        </p:grpSpPr>
        <p:sp>
          <p:nvSpPr>
            <p:cNvPr id="330" name="Google Shape;330;p24"/>
            <p:cNvSpPr/>
            <p:nvPr/>
          </p:nvSpPr>
          <p:spPr>
            <a:xfrm>
              <a:off x="4468106" y="308456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4451553" y="309699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7046578" y="1934442"/>
            <a:ext cx="123008" cy="265270"/>
            <a:chOff x="6436978" y="1324842"/>
            <a:chExt cx="123008" cy="265270"/>
          </a:xfrm>
        </p:grpSpPr>
        <p:sp>
          <p:nvSpPr>
            <p:cNvPr id="333" name="Google Shape;333;p24"/>
            <p:cNvSpPr/>
            <p:nvPr/>
          </p:nvSpPr>
          <p:spPr>
            <a:xfrm>
              <a:off x="6453531" y="132484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6978" y="133726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7701553" y="3594517"/>
            <a:ext cx="123008" cy="265270"/>
            <a:chOff x="6939553" y="2832517"/>
            <a:chExt cx="123008" cy="265270"/>
          </a:xfrm>
        </p:grpSpPr>
        <p:sp>
          <p:nvSpPr>
            <p:cNvPr id="336" name="Google Shape;336;p24"/>
            <p:cNvSpPr/>
            <p:nvPr/>
          </p:nvSpPr>
          <p:spPr>
            <a:xfrm>
              <a:off x="6956106" y="283251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939553" y="284494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12</a:t>
            </a:fld>
            <a:endParaRPr sz="1800"/>
          </a:p>
        </p:txBody>
      </p:sp>
      <p:sp>
        <p:nvSpPr>
          <p:cNvPr id="2" name="TextBox 1"/>
          <p:cNvSpPr txBox="1"/>
          <p:nvPr/>
        </p:nvSpPr>
        <p:spPr>
          <a:xfrm>
            <a:off x="662940" y="46482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TRUY VẤN</a:t>
            </a:r>
            <a:endParaRPr lang="en-US" sz="2400" dirty="0">
              <a:latin typeface="Barlow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" y="1099840"/>
            <a:ext cx="7719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" panose="020B0604020202020204" charset="0"/>
                <a:ea typeface="Times New Roman" panose="02020603050405020304" pitchFamily="18" charset="0"/>
              </a:rPr>
              <a:t>TRUY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" panose="020B0604020202020204" charset="0"/>
                <a:ea typeface="Times New Roman" panose="02020603050405020304" pitchFamily="18" charset="0"/>
              </a:rPr>
              <a:t>VẤN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" panose="020B0604020202020204" charset="0"/>
                <a:ea typeface="Times New Roman" panose="02020603050405020304" pitchFamily="18" charset="0"/>
              </a:rPr>
              <a:t> DỮ LIỆU QUA SELECT FROM VÀ CHỈNH SỬA THEO YÊU CẦU </a:t>
            </a:r>
            <a:endParaRPr lang="vi-VN" sz="1800" b="1" dirty="0">
              <a:solidFill>
                <a:schemeClr val="accent5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" y="1673305"/>
            <a:ext cx="7962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Liệt kê tất cả thông tin của các đầu sách gồm tên sách, mã sách, giá tiền , tác giả thuộc loại </a:t>
            </a:r>
            <a:r>
              <a:rPr lang="vi-V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sách </a:t>
            </a:r>
            <a:r>
              <a:rPr lang="vi-V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có mã “IT</a:t>
            </a:r>
            <a:r>
              <a:rPr lang="vi-V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”.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vi-VN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Liệt kê các phiếu mượn gồm các thông tin mã phiếu mượn, mã sách , ngày mượn, mã sinh viên có ngày mượn trong tháng 01/2017</a:t>
            </a:r>
            <a:r>
              <a:rPr lang="vi-V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vi-VN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Liệt kê các phiếu mượn chưa trả sách cho thư viên theo thứ tự tăng dần của ngày mượn sách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Liệt </a:t>
            </a:r>
            <a:r>
              <a:rPr lang="vi-V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kê tổng số đầu sách của mỗi loại sách ( gồm mã loại sách, tên loại sách, tổng số lượng sách mỗi loại</a:t>
            </a:r>
            <a:r>
              <a:rPr lang="vi-V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).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vi-VN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Đếm xem có bao nhiêu lượt sinh viên đã mượn sách.</a:t>
            </a:r>
          </a:p>
          <a:p>
            <a:endParaRPr 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083" t="17264" r="5031" b="26900"/>
          <a:stretch/>
        </p:blipFill>
        <p:spPr>
          <a:xfrm>
            <a:off x="469730" y="1356556"/>
            <a:ext cx="8224744" cy="300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730" y="535402"/>
            <a:ext cx="222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rlow" panose="020B0604020202020204" charset="0"/>
              </a:rPr>
              <a:t>SELECT FROM</a:t>
            </a:r>
            <a:endParaRPr lang="en-US" sz="2400" b="1" dirty="0">
              <a:solidFill>
                <a:schemeClr val="accent1"/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718140" y="4397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Y7. TỔ CHỨC SAO LƯU DỰ PHÒNG</a:t>
            </a:r>
            <a:endParaRPr sz="2800"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03504" y="1146048"/>
            <a:ext cx="7327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Backup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dữ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liệu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đầy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đủ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nhất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vì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vậy máy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chủ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sẽ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mất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nhiều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thời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gian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để thực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hiện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nếu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database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lớn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 smtClean="0">
              <a:latin typeface="Barlow Light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smtClean="0">
                <a:solidFill>
                  <a:schemeClr val="accent3"/>
                </a:solidFill>
                <a:latin typeface="Barlow Light" panose="020B0604020202020204" charset="0"/>
                <a:cs typeface="Courier New" panose="02070309020205020404" pitchFamily="49" charset="0"/>
              </a:rPr>
              <a:t>Backup </a:t>
            </a:r>
            <a:r>
              <a:rPr lang="en-US" altLang="en-US" b="1" dirty="0">
                <a:solidFill>
                  <a:schemeClr val="accent3"/>
                </a:solidFill>
                <a:latin typeface="Barlow Light" panose="020B0604020202020204" charset="0"/>
                <a:cs typeface="Courier New" panose="02070309020205020404" pitchFamily="49" charset="0"/>
              </a:rPr>
              <a:t>database &lt;TEN DATABASE&gt; To disk = '&lt;DUONG DAN FILE BACKUP + TEN FILE</a:t>
            </a:r>
            <a:r>
              <a:rPr lang="en-US" altLang="en-US" b="1" dirty="0" smtClean="0">
                <a:solidFill>
                  <a:schemeClr val="accent3"/>
                </a:solidFill>
                <a:latin typeface="Barlow Light" panose="020B0604020202020204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 smtClean="0">
              <a:latin typeface="Barlow Light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 smtClean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  Backup 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những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dữ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liệu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phát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sinh tính từ lần backup full gần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nhất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. --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Như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vậy trước khi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chúng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ta thực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hiện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different backup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thì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full backup phải được thực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hiện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trước</a:t>
            </a:r>
            <a:r>
              <a:rPr lang="en-US" altLang="en-US" sz="1600" b="1" dirty="0" smtClean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 smtClean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Chính</a:t>
            </a:r>
            <a:r>
              <a:rPr lang="en-US" altLang="en-US" sz="1600" b="1" dirty="0" smtClean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vì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vậy, khi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chúng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ta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sử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dụng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loại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backup này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sẽ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tiết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kiệm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được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thời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gian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backup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dữ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liệu</a:t>
            </a:r>
            <a:r>
              <a:rPr lang="en-US" altLang="en-US" sz="1600" b="1" dirty="0">
                <a:solidFill>
                  <a:schemeClr val="accent1"/>
                </a:solidFill>
                <a:latin typeface="Barlow" panose="020B0604020202020204" charset="0"/>
                <a:cs typeface="Courier New" panose="02070309020205020404" pitchFamily="49" charset="0"/>
              </a:rPr>
              <a:t> </a:t>
            </a:r>
            <a:endParaRPr lang="en-US" altLang="en-US" sz="1600" b="1" dirty="0" smtClean="0">
              <a:solidFill>
                <a:schemeClr val="accent1"/>
              </a:solidFill>
              <a:latin typeface="Barlow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 smtClean="0">
              <a:latin typeface="Barlow Light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smtClean="0">
                <a:solidFill>
                  <a:schemeClr val="accent3"/>
                </a:solidFill>
                <a:latin typeface="Barlow Light" panose="020B0604020202020204" charset="0"/>
                <a:cs typeface="Courier New" panose="02070309020205020404" pitchFamily="49" charset="0"/>
              </a:rPr>
              <a:t>Backup </a:t>
            </a:r>
            <a:r>
              <a:rPr lang="en-US" altLang="en-US" b="1" dirty="0">
                <a:solidFill>
                  <a:schemeClr val="accent3"/>
                </a:solidFill>
                <a:latin typeface="Barlow Light" panose="020B0604020202020204" charset="0"/>
                <a:cs typeface="Courier New" panose="02070309020205020404" pitchFamily="49" charset="0"/>
              </a:rPr>
              <a:t>database &lt;TEN DATABASE&gt; To disk = '&lt;DUONG DAN FILE BACK UP + TEN FILE&gt;' with differential</a:t>
            </a:r>
            <a:r>
              <a:rPr lang="en-US" altLang="en-US" b="1" dirty="0">
                <a:solidFill>
                  <a:schemeClr val="accent3"/>
                </a:solidFill>
                <a:latin typeface="Barlow Light" panose="020B060402020202020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1059750" y="1652224"/>
            <a:ext cx="314774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THANKYOU</a:t>
            </a:r>
            <a:endParaRPr sz="4800" dirty="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1096504" y="2633444"/>
            <a:ext cx="3502090" cy="6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 smtClean="0">
                <a:solidFill>
                  <a:schemeClr val="accent2"/>
                </a:solidFill>
              </a:rPr>
              <a:t>EVERYONE !</a:t>
            </a:r>
            <a:endParaRPr sz="4800" b="1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" name="Google Shape;1527;p47"/>
          <p:cNvGrpSpPr/>
          <p:nvPr/>
        </p:nvGrpSpPr>
        <p:grpSpPr>
          <a:xfrm>
            <a:off x="5376898" y="1699644"/>
            <a:ext cx="2072640" cy="1867600"/>
            <a:chOff x="570875" y="4322250"/>
            <a:chExt cx="443300" cy="443325"/>
          </a:xfrm>
        </p:grpSpPr>
        <p:sp>
          <p:nvSpPr>
            <p:cNvPr id="8" name="Google Shape;152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152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153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153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440986"/>
            <a:ext cx="3638879" cy="5472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tự động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780539" y="1407267"/>
            <a:ext cx="4857084" cy="3713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sz="1800" dirty="0" smtClean="0">
                <a:solidFill>
                  <a:schemeClr val="accent2"/>
                </a:solidFill>
              </a:rPr>
              <a:t>Y1</a:t>
            </a:r>
            <a:r>
              <a:rPr lang="en-US" sz="1800" dirty="0" smtClean="0"/>
              <a:t>- PHÂN TÍCH BÀI TOÁN</a:t>
            </a:r>
          </a:p>
          <a:p>
            <a:pPr marL="0" lvl="0" indent="0">
              <a:spcAft>
                <a:spcPts val="800"/>
              </a:spcAft>
            </a:pPr>
            <a:endParaRPr lang="en-US" sz="1800" dirty="0" smtClean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124;p14"/>
          <p:cNvSpPr txBox="1">
            <a:spLocks/>
          </p:cNvSpPr>
          <p:nvPr/>
        </p:nvSpPr>
        <p:spPr>
          <a:xfrm>
            <a:off x="774482" y="1833096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</a:rPr>
              <a:t>Y2</a:t>
            </a:r>
            <a:r>
              <a:rPr lang="en-US" sz="1800" dirty="0"/>
              <a:t>- SƠ ĐỒ QUAN </a:t>
            </a:r>
            <a:r>
              <a:rPr lang="en-US" sz="1800" dirty="0" smtClean="0"/>
              <a:t>HỆ </a:t>
            </a:r>
            <a:r>
              <a:rPr lang="en-US" sz="1800" dirty="0"/>
              <a:t>ERD</a:t>
            </a:r>
          </a:p>
        </p:txBody>
      </p:sp>
      <p:sp>
        <p:nvSpPr>
          <p:cNvPr id="32" name="Google Shape;124;p14"/>
          <p:cNvSpPr txBox="1">
            <a:spLocks/>
          </p:cNvSpPr>
          <p:nvPr/>
        </p:nvSpPr>
        <p:spPr>
          <a:xfrm>
            <a:off x="780539" y="2334535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</a:rPr>
              <a:t>Y3</a:t>
            </a:r>
            <a:r>
              <a:rPr lang="en-US" sz="1800" dirty="0"/>
              <a:t>- CƠ SỞ DỮ LIỆU MỨC VẬT LÝ</a:t>
            </a:r>
          </a:p>
        </p:txBody>
      </p:sp>
      <p:sp>
        <p:nvSpPr>
          <p:cNvPr id="33" name="Google Shape;124;p14"/>
          <p:cNvSpPr txBox="1">
            <a:spLocks/>
          </p:cNvSpPr>
          <p:nvPr/>
        </p:nvSpPr>
        <p:spPr>
          <a:xfrm>
            <a:off x="774482" y="2818235"/>
            <a:ext cx="5340508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</a:rPr>
              <a:t>Y4 </a:t>
            </a:r>
            <a:r>
              <a:rPr lang="en-US" sz="1800" dirty="0"/>
              <a:t>- TẠO CÁC BẢNG TRONG CSDL VÀ CÁC RÀNG BUỘC</a:t>
            </a:r>
          </a:p>
        </p:txBody>
      </p:sp>
      <p:sp>
        <p:nvSpPr>
          <p:cNvPr id="34" name="Google Shape;124;p14"/>
          <p:cNvSpPr txBox="1">
            <a:spLocks/>
          </p:cNvSpPr>
          <p:nvPr/>
        </p:nvSpPr>
        <p:spPr>
          <a:xfrm>
            <a:off x="780539" y="3322941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</a:rPr>
              <a:t>Y5</a:t>
            </a:r>
            <a:r>
              <a:rPr lang="en-US" sz="1800" dirty="0"/>
              <a:t> – NHẬP DỮ LIỆU CHO CÁC BẢNG</a:t>
            </a:r>
          </a:p>
        </p:txBody>
      </p:sp>
      <p:sp>
        <p:nvSpPr>
          <p:cNvPr id="35" name="Google Shape;124;p14"/>
          <p:cNvSpPr txBox="1">
            <a:spLocks/>
          </p:cNvSpPr>
          <p:nvPr/>
        </p:nvSpPr>
        <p:spPr>
          <a:xfrm>
            <a:off x="774482" y="3827647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</a:rPr>
              <a:t>Y6</a:t>
            </a:r>
            <a:r>
              <a:rPr lang="en-US" sz="1800" dirty="0"/>
              <a:t> – TRUY VẤN DỮ LIỆU</a:t>
            </a:r>
          </a:p>
        </p:txBody>
      </p:sp>
      <p:sp>
        <p:nvSpPr>
          <p:cNvPr id="36" name="Google Shape;124;p14"/>
          <p:cNvSpPr txBox="1">
            <a:spLocks/>
          </p:cNvSpPr>
          <p:nvPr/>
        </p:nvSpPr>
        <p:spPr>
          <a:xfrm>
            <a:off x="774482" y="4329020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</a:rPr>
              <a:t>Y7 </a:t>
            </a:r>
            <a:r>
              <a:rPr lang="en-US" sz="1800" dirty="0"/>
              <a:t>– TỔ CHỨC SAO LƯU DỰ PHÒNG CHO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07994" y="62603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/>
              <a:t>Y1- PHÂN TÍCH BÀI TOÁN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10791" y="1116068"/>
            <a:ext cx="5307000" cy="3758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  <a:cs typeface="Times New Roman" panose="02020603050405020304" pitchFamily="18" charset="0"/>
              </a:rPr>
              <a:t>1. CÁC THỰC THỂ  TRONG </a:t>
            </a:r>
            <a:r>
              <a:rPr lang="en" dirty="0" smtClean="0">
                <a:latin typeface="Barlow Light" panose="020B0604020202020204" charset="0"/>
                <a:cs typeface="Times New Roman" panose="02020603050405020304" pitchFamily="18" charset="0"/>
              </a:rPr>
              <a:t>BÀI TOÁN</a:t>
            </a:r>
            <a:endParaRPr lang="en-US" dirty="0">
              <a:solidFill>
                <a:srgbClr val="FF0000"/>
              </a:solidFill>
              <a:latin typeface="Barlow Light" panose="020B060402020202020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Barlow Light" panose="020B0604020202020204" charset="0"/>
              </a:rPr>
              <a:t>SÁCH: </a:t>
            </a:r>
            <a:r>
              <a:rPr lang="vi-VN" sz="1400" u="sng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 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sách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Tiêu 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đề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Nhà xu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ấ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 b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n, Tác gi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S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ố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trang, 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S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ố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l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ượ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ng b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 sao, giá ti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ề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n, ngày nh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ậ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p kho, v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ị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trí 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đặ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 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sách</a:t>
            </a:r>
            <a:endParaRPr lang="en-US" sz="1400" dirty="0" smtClean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endParaRPr lang="en-US" sz="1400" dirty="0" smtClean="0">
              <a:latin typeface="Barlow Light" panose="020B0604020202020204" charset="0"/>
            </a:endParaRPr>
          </a:p>
          <a:p>
            <a:r>
              <a:rPr lang="en-US" sz="1400" dirty="0" smtClean="0">
                <a:latin typeface="Barlow Light" panose="020B0604020202020204" charset="0"/>
              </a:rPr>
              <a:t>LOẠI </a:t>
            </a:r>
            <a:r>
              <a:rPr lang="vi-VN" sz="1400" dirty="0" smtClean="0">
                <a:latin typeface="Barlow Light" panose="020B0604020202020204" charset="0"/>
              </a:rPr>
              <a:t>SÁCH:</a:t>
            </a:r>
            <a:r>
              <a:rPr lang="en-US" sz="1400" dirty="0">
                <a:solidFill>
                  <a:schemeClr val="accent1"/>
                </a:solidFill>
                <a:latin typeface="Barlow Light" panose="020B0604020202020204" charset="0"/>
              </a:rPr>
              <a:t> 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 lo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ạ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i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Lo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ạ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i 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sách</a:t>
            </a:r>
            <a:endParaRPr lang="en-US" sz="1400" dirty="0" smtClean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endParaRPr lang="vi-VN" sz="1400" dirty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pPr marL="351155" indent="-285750"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latin typeface="Barlow Light" panose="020B0604020202020204" charset="0"/>
              </a:rPr>
              <a:t>   THẺ SINH VIÊN</a:t>
            </a:r>
            <a:r>
              <a:rPr lang="vi-VN" sz="1200" dirty="0" smtClean="0">
                <a:latin typeface="Barlow Light" panose="020B0604020202020204" charset="0"/>
              </a:rPr>
              <a:t>:</a:t>
            </a:r>
            <a:r>
              <a:rPr lang="en-US" sz="1200" dirty="0" smtClean="0">
                <a:solidFill>
                  <a:schemeClr val="accent1"/>
                </a:solidFill>
                <a:latin typeface="Barlow Light" panose="020B0604020202020204" charset="0"/>
              </a:rPr>
              <a:t> 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 sinh viên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Tên sinh viên, ngày 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ế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 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ạ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n, </a:t>
            </a:r>
            <a:r>
              <a:rPr lang="en-US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              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chuyên 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ngành 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ọ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c, email, s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ố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đ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i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ệ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 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tho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ạ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i</a:t>
            </a:r>
            <a:endParaRPr lang="en-US" sz="1400" dirty="0" smtClean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pPr marL="351155" indent="-285750"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pPr marL="351155" indent="-285750"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latin typeface="Barlow Light" panose="020B0604020202020204" charset="0"/>
              </a:rPr>
              <a:t>   PHIẾU MƯỢN</a:t>
            </a:r>
            <a:r>
              <a:rPr lang="vi-VN" sz="1100" dirty="0" smtClean="0">
                <a:latin typeface="Barlow Light" panose="020B0604020202020204" charset="0"/>
              </a:rPr>
              <a:t>:</a:t>
            </a:r>
            <a:r>
              <a:rPr lang="en-US" sz="1100" dirty="0" smtClean="0">
                <a:solidFill>
                  <a:schemeClr val="accent1"/>
                </a:solidFill>
                <a:latin typeface="Barlow Light" panose="020B0604020202020204" charset="0"/>
              </a:rPr>
              <a:t> </a:t>
            </a:r>
            <a:r>
              <a:rPr lang="en-US" sz="1400" u="sng" dirty="0" err="1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phi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ế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u</a:t>
            </a:r>
            <a:r>
              <a:rPr lang="en-US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u="sng" dirty="0" err="1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mượn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ngày m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ượ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n, Tên sinh viên, 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 </a:t>
            </a:r>
            <a:r>
              <a:rPr lang="vi-VN" sz="1400" u="sng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sinh 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viên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mã l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ớ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p (chuyên ngành 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ọ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c</a:t>
            </a:r>
            <a:r>
              <a:rPr lang="vi-VN" sz="14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)</a:t>
            </a:r>
            <a:endParaRPr lang="en-US" sz="1400" dirty="0" smtClean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pPr marL="351155" indent="-285750"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pPr marL="351155" indent="-285750"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latin typeface="Barlow Light" panose="020B0604020202020204" charset="0"/>
              </a:rPr>
              <a:t>CHI TIẾT PHIẾU </a:t>
            </a:r>
            <a:r>
              <a:rPr lang="en-US" sz="1400" dirty="0">
                <a:latin typeface="Barlow Light" panose="020B0604020202020204" charset="0"/>
              </a:rPr>
              <a:t>MƯỢN </a:t>
            </a:r>
            <a:r>
              <a:rPr lang="vi-VN" sz="1200" dirty="0" smtClean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400" u="sng" dirty="0" err="1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</a:t>
            </a:r>
            <a:r>
              <a:rPr lang="en-US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chi </a:t>
            </a:r>
            <a:r>
              <a:rPr lang="en-US" sz="1400" u="sng" dirty="0" err="1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tiết</a:t>
            </a:r>
            <a:r>
              <a:rPr lang="en-US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u="sng" dirty="0" err="1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phiếu</a:t>
            </a:r>
            <a:r>
              <a:rPr lang="en-US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u="sng" dirty="0" err="1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mượn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</a:t>
            </a:r>
            <a:r>
              <a:rPr lang="vi-VN" sz="1400" u="sng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mã sách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, nhà xu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ấ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 b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n, ghi chú, ngày m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ượ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n, ngày tr</a:t>
            </a:r>
            <a:r>
              <a:rPr lang="vi-VN" sz="1400" dirty="0">
                <a:solidFill>
                  <a:schemeClr val="accent1"/>
                </a:solidFill>
                <a:latin typeface="Barlow Light" panose="020B0604020202020204" charset="0"/>
                <a:ea typeface="Times New Roman" panose="02020603050405020304" pitchFamily="18" charset="0"/>
                <a:cs typeface="Cambria" panose="02040503050406030204" pitchFamily="18" charset="0"/>
              </a:rPr>
              <a:t>ả</a:t>
            </a:r>
            <a:endParaRPr lang="en-US" sz="1400" dirty="0">
              <a:solidFill>
                <a:schemeClr val="accent1"/>
              </a:solidFill>
              <a:latin typeface="Barlow Light" panose="020B0604020202020204" charset="0"/>
              <a:ea typeface="Tahoma" panose="020B0604030504040204" pitchFamily="34" charset="0"/>
            </a:endParaRPr>
          </a:p>
          <a:p>
            <a:pPr marL="351155" indent="-285750"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chemeClr val="accent1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  <a:p>
            <a:pPr marL="228600" indent="-1631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Barlow Light" panose="020B0604020202020204" charset="0"/>
              </a:rPr>
              <a:t> </a:t>
            </a:r>
            <a:endParaRPr sz="15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>
                    <a:lumMod val="10000"/>
                    <a:lumOff val="9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13371" y="1655362"/>
            <a:ext cx="1035310" cy="5049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Light" panose="020B0604020202020204" charset="0"/>
              </a:rPr>
              <a:t>Sinh </a:t>
            </a:r>
            <a:r>
              <a:rPr lang="en-US" dirty="0" err="1">
                <a:latin typeface="Barlow Light" panose="020B0604020202020204" charset="0"/>
              </a:rPr>
              <a:t>viên</a:t>
            </a:r>
            <a:r>
              <a:rPr lang="en-US" dirty="0">
                <a:latin typeface="Barlow Light" panose="020B0604020202020204" charset="0"/>
              </a:rPr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90134" y="1655361"/>
            <a:ext cx="1035310" cy="504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Thẻ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sinh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viên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cxnSp>
        <p:nvCxnSpPr>
          <p:cNvPr id="91" name="Straight Connector 90"/>
          <p:cNvCxnSpPr>
            <a:stCxn id="89" idx="3"/>
            <a:endCxn id="90" idx="1"/>
          </p:cNvCxnSpPr>
          <p:nvPr/>
        </p:nvCxnSpPr>
        <p:spPr>
          <a:xfrm flipV="1">
            <a:off x="1748681" y="1907857"/>
            <a:ext cx="1241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64189" y="1526173"/>
            <a:ext cx="68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1   -   1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709073" y="1617683"/>
            <a:ext cx="1035310" cy="50499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Sách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985836" y="1617682"/>
            <a:ext cx="1035310" cy="504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Loại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sách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cxnSp>
        <p:nvCxnSpPr>
          <p:cNvPr id="95" name="Straight Connector 94"/>
          <p:cNvCxnSpPr>
            <a:stCxn id="93" idx="3"/>
            <a:endCxn id="94" idx="1"/>
          </p:cNvCxnSpPr>
          <p:nvPr/>
        </p:nvCxnSpPr>
        <p:spPr>
          <a:xfrm flipV="1">
            <a:off x="5744383" y="1870178"/>
            <a:ext cx="1241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07935" y="1488495"/>
            <a:ext cx="76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N  -   1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13371" y="2940855"/>
            <a:ext cx="1035310" cy="50499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Sách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990134" y="2940854"/>
            <a:ext cx="1035310" cy="5049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Phiếu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mượn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cxnSp>
        <p:nvCxnSpPr>
          <p:cNvPr id="99" name="Straight Connector 98"/>
          <p:cNvCxnSpPr>
            <a:stCxn id="97" idx="3"/>
            <a:endCxn id="98" idx="1"/>
          </p:cNvCxnSpPr>
          <p:nvPr/>
        </p:nvCxnSpPr>
        <p:spPr>
          <a:xfrm flipV="1">
            <a:off x="1748681" y="3193350"/>
            <a:ext cx="1241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010337" y="2793199"/>
            <a:ext cx="76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N   -   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09073" y="2904860"/>
            <a:ext cx="1035310" cy="504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Light" panose="020B0604020202020204" charset="0"/>
              </a:rPr>
              <a:t>Sinh </a:t>
            </a:r>
            <a:r>
              <a:rPr lang="en-US" dirty="0" err="1">
                <a:latin typeface="Barlow Light" panose="020B0604020202020204" charset="0"/>
              </a:rPr>
              <a:t>viên</a:t>
            </a:r>
            <a:r>
              <a:rPr lang="en-US" dirty="0">
                <a:latin typeface="Barlow Light" panose="020B0604020202020204" charset="0"/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985836" y="2904859"/>
            <a:ext cx="1035310" cy="5049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Phiếu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Mượn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cxnSp>
        <p:nvCxnSpPr>
          <p:cNvPr id="103" name="Straight Connector 102"/>
          <p:cNvCxnSpPr>
            <a:stCxn id="101" idx="3"/>
            <a:endCxn id="102" idx="1"/>
          </p:cNvCxnSpPr>
          <p:nvPr/>
        </p:nvCxnSpPr>
        <p:spPr>
          <a:xfrm flipV="1">
            <a:off x="5744383" y="3157355"/>
            <a:ext cx="1241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59892" y="2766435"/>
            <a:ext cx="76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1   -   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3373" y="4188784"/>
            <a:ext cx="1035310" cy="5049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Phiếu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mượn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90134" y="4188784"/>
            <a:ext cx="1420677" cy="504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Chi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tiết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phiếu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mượn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cxnSp>
        <p:nvCxnSpPr>
          <p:cNvPr id="107" name="Straight Connector 106"/>
          <p:cNvCxnSpPr>
            <a:stCxn id="105" idx="3"/>
            <a:endCxn id="106" idx="1"/>
          </p:cNvCxnSpPr>
          <p:nvPr/>
        </p:nvCxnSpPr>
        <p:spPr>
          <a:xfrm>
            <a:off x="1748683" y="4441280"/>
            <a:ext cx="1241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012236" y="4050361"/>
            <a:ext cx="76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1   -   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709075" y="4152789"/>
            <a:ext cx="1035310" cy="50499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Sách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85836" y="4152789"/>
            <a:ext cx="1420677" cy="504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Chi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tiết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phiếu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mượn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cxnSp>
        <p:nvCxnSpPr>
          <p:cNvPr id="111" name="Straight Connector 110"/>
          <p:cNvCxnSpPr>
            <a:stCxn id="109" idx="3"/>
            <a:endCxn id="110" idx="1"/>
          </p:cNvCxnSpPr>
          <p:nvPr/>
        </p:nvCxnSpPr>
        <p:spPr>
          <a:xfrm>
            <a:off x="5744385" y="4405285"/>
            <a:ext cx="1241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007938" y="4043883"/>
            <a:ext cx="76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1   -   N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13371" y="1656867"/>
            <a:ext cx="1035310" cy="504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Sinh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viên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709073" y="2904859"/>
            <a:ext cx="1035310" cy="504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Sinh 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viên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818" y="845498"/>
            <a:ext cx="516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10000"/>
                    <a:lumOff val="90000"/>
                  </a:schemeClr>
                </a:solidFill>
                <a:latin typeface="Barlow Light" panose="020B0604020202020204" charset="0"/>
              </a:rPr>
              <a:t>2. CÁC THỰC THỂ TRONG BÀI TOÁN</a:t>
            </a:r>
            <a:endParaRPr lang="en-US" sz="2400" dirty="0">
              <a:solidFill>
                <a:schemeClr val="accent6">
                  <a:lumMod val="10000"/>
                  <a:lumOff val="90000"/>
                </a:schemeClr>
              </a:solidFill>
              <a:latin typeface="Barlow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636837" y="231552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Y2. SƠ ĐỒ QUAN HỆ ERD</a:t>
            </a:r>
            <a:endParaRPr sz="28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2066607" y="1718898"/>
            <a:ext cx="705803" cy="275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Sách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582635" y="1375389"/>
            <a:ext cx="630083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Mã sách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10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sp>
        <p:nvSpPr>
          <p:cNvPr id="97" name="Oval 96"/>
          <p:cNvSpPr/>
          <p:nvPr/>
        </p:nvSpPr>
        <p:spPr>
          <a:xfrm>
            <a:off x="963000" y="988039"/>
            <a:ext cx="630083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Tên </a:t>
            </a:r>
            <a:r>
              <a:rPr lang="en-US" sz="800" dirty="0" err="1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sách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sp>
        <p:nvSpPr>
          <p:cNvPr id="98" name="Oval 97"/>
          <p:cNvSpPr/>
          <p:nvPr/>
        </p:nvSpPr>
        <p:spPr>
          <a:xfrm>
            <a:off x="554695" y="1956415"/>
            <a:ext cx="696331" cy="5379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NHAXUATBAN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sp>
        <p:nvSpPr>
          <p:cNvPr id="99" name="Oval 98"/>
          <p:cNvSpPr/>
          <p:nvPr/>
        </p:nvSpPr>
        <p:spPr>
          <a:xfrm>
            <a:off x="2797515" y="791189"/>
            <a:ext cx="630083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Tác giả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856550" y="832911"/>
            <a:ext cx="764514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GiaTien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399033" y="1193399"/>
            <a:ext cx="764514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SoLuong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59496" y="2623799"/>
            <a:ext cx="764514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SoTrang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99190" y="1025504"/>
            <a:ext cx="590431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ViTri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839426" y="2359004"/>
            <a:ext cx="1039178" cy="372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NgayNhapKho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92" name="Straight Connector 91"/>
          <p:cNvCxnSpPr>
            <a:stCxn id="100" idx="4"/>
            <a:endCxn id="95" idx="0"/>
          </p:cNvCxnSpPr>
          <p:nvPr/>
        </p:nvCxnSpPr>
        <p:spPr>
          <a:xfrm>
            <a:off x="2238807" y="1205158"/>
            <a:ext cx="180702" cy="51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7" idx="5"/>
            <a:endCxn id="95" idx="0"/>
          </p:cNvCxnSpPr>
          <p:nvPr/>
        </p:nvCxnSpPr>
        <p:spPr>
          <a:xfrm>
            <a:off x="1500809" y="1305772"/>
            <a:ext cx="918700" cy="41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6" idx="6"/>
            <a:endCxn id="95" idx="0"/>
          </p:cNvCxnSpPr>
          <p:nvPr/>
        </p:nvCxnSpPr>
        <p:spPr>
          <a:xfrm>
            <a:off x="1212718" y="1561513"/>
            <a:ext cx="1206791" cy="15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9" idx="4"/>
            <a:endCxn id="95" idx="0"/>
          </p:cNvCxnSpPr>
          <p:nvPr/>
        </p:nvCxnSpPr>
        <p:spPr>
          <a:xfrm flipH="1">
            <a:off x="2419509" y="1163436"/>
            <a:ext cx="693048" cy="55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3"/>
            <a:endCxn id="95" idx="0"/>
          </p:cNvCxnSpPr>
          <p:nvPr/>
        </p:nvCxnSpPr>
        <p:spPr>
          <a:xfrm flipH="1">
            <a:off x="2419509" y="1343237"/>
            <a:ext cx="1166148" cy="37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8" idx="7"/>
            <a:endCxn id="95" idx="1"/>
          </p:cNvCxnSpPr>
          <p:nvPr/>
        </p:nvCxnSpPr>
        <p:spPr>
          <a:xfrm flipV="1">
            <a:off x="1149051" y="1856842"/>
            <a:ext cx="917556" cy="17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02" idx="7"/>
          </p:cNvCxnSpPr>
          <p:nvPr/>
        </p:nvCxnSpPr>
        <p:spPr>
          <a:xfrm flipH="1">
            <a:off x="1512050" y="1994785"/>
            <a:ext cx="838475" cy="68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4" idx="1"/>
            <a:endCxn id="95" idx="2"/>
          </p:cNvCxnSpPr>
          <p:nvPr/>
        </p:nvCxnSpPr>
        <p:spPr>
          <a:xfrm flipH="1" flipV="1">
            <a:off x="2419509" y="1994785"/>
            <a:ext cx="572101" cy="41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1" idx="2"/>
            <a:endCxn id="95" idx="0"/>
          </p:cNvCxnSpPr>
          <p:nvPr/>
        </p:nvCxnSpPr>
        <p:spPr>
          <a:xfrm flipH="1">
            <a:off x="2419509" y="1379523"/>
            <a:ext cx="1979524" cy="33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5" idx="2"/>
            <a:endCxn id="140" idx="0"/>
          </p:cNvCxnSpPr>
          <p:nvPr/>
        </p:nvCxnSpPr>
        <p:spPr>
          <a:xfrm flipH="1">
            <a:off x="2405485" y="1994785"/>
            <a:ext cx="14024" cy="5685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2076555" y="2563289"/>
            <a:ext cx="657860" cy="41529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800" dirty="0" smtClean="0">
              <a:solidFill>
                <a:srgbClr val="FFFFFF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800" dirty="0" smtClean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Có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2026104" y="3605594"/>
            <a:ext cx="775335" cy="26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Phiếu mượn 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87197" y="4227195"/>
            <a:ext cx="103187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NgayMuon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29989" y="3359793"/>
            <a:ext cx="82740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MaPm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254215" y="3810534"/>
            <a:ext cx="1010920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TrangThai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500809" y="4585907"/>
            <a:ext cx="920750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NgayTra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975205" y="2919816"/>
            <a:ext cx="1010920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GhiChu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159" name="Straight Connector 158"/>
          <p:cNvCxnSpPr>
            <a:stCxn id="153" idx="2"/>
            <a:endCxn id="156" idx="2"/>
          </p:cNvCxnSpPr>
          <p:nvPr/>
        </p:nvCxnSpPr>
        <p:spPr>
          <a:xfrm>
            <a:off x="2413772" y="3868484"/>
            <a:ext cx="840443" cy="12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4" idx="7"/>
            <a:endCxn id="153" idx="1"/>
          </p:cNvCxnSpPr>
          <p:nvPr/>
        </p:nvCxnSpPr>
        <p:spPr>
          <a:xfrm flipV="1">
            <a:off x="1267957" y="3737039"/>
            <a:ext cx="758147" cy="54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3" idx="2"/>
            <a:endCxn id="157" idx="0"/>
          </p:cNvCxnSpPr>
          <p:nvPr/>
        </p:nvCxnSpPr>
        <p:spPr>
          <a:xfrm flipH="1">
            <a:off x="1961184" y="3868484"/>
            <a:ext cx="452588" cy="71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3" idx="2"/>
            <a:endCxn id="163" idx="1"/>
          </p:cNvCxnSpPr>
          <p:nvPr/>
        </p:nvCxnSpPr>
        <p:spPr>
          <a:xfrm>
            <a:off x="2413772" y="3868484"/>
            <a:ext cx="794188" cy="5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3033876" y="4381927"/>
            <a:ext cx="1188720" cy="495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SoluongMuon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167" name="Straight Connector 166"/>
          <p:cNvCxnSpPr>
            <a:stCxn id="153" idx="1"/>
            <a:endCxn id="155" idx="6"/>
          </p:cNvCxnSpPr>
          <p:nvPr/>
        </p:nvCxnSpPr>
        <p:spPr>
          <a:xfrm flipH="1" flipV="1">
            <a:off x="1457394" y="3539498"/>
            <a:ext cx="568710" cy="19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3" idx="0"/>
            <a:endCxn id="158" idx="2"/>
          </p:cNvCxnSpPr>
          <p:nvPr/>
        </p:nvCxnSpPr>
        <p:spPr>
          <a:xfrm flipV="1">
            <a:off x="2413772" y="3099521"/>
            <a:ext cx="561433" cy="50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40" idx="2"/>
            <a:endCxn id="153" idx="0"/>
          </p:cNvCxnSpPr>
          <p:nvPr/>
        </p:nvCxnSpPr>
        <p:spPr>
          <a:xfrm>
            <a:off x="2405485" y="2978579"/>
            <a:ext cx="8287" cy="6270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1" name="Diamond 190"/>
          <p:cNvSpPr/>
          <p:nvPr/>
        </p:nvSpPr>
        <p:spPr>
          <a:xfrm>
            <a:off x="4153222" y="3296928"/>
            <a:ext cx="657860" cy="42227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800" dirty="0" smtClean="0">
              <a:solidFill>
                <a:srgbClr val="FFFFFF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800" dirty="0" smtClean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Có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cxnSp>
        <p:nvCxnSpPr>
          <p:cNvPr id="192" name="Straight Connector 191"/>
          <p:cNvCxnSpPr>
            <a:stCxn id="153" idx="3"/>
            <a:endCxn id="191" idx="1"/>
          </p:cNvCxnSpPr>
          <p:nvPr/>
        </p:nvCxnSpPr>
        <p:spPr>
          <a:xfrm flipV="1">
            <a:off x="2801439" y="3508066"/>
            <a:ext cx="1351783" cy="2289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1" idx="3"/>
            <a:endCxn id="197" idx="1"/>
          </p:cNvCxnSpPr>
          <p:nvPr/>
        </p:nvCxnSpPr>
        <p:spPr>
          <a:xfrm flipV="1">
            <a:off x="4811082" y="3487474"/>
            <a:ext cx="1235267" cy="205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6046349" y="3366506"/>
            <a:ext cx="64325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Sinh viên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5980309" y="2163181"/>
            <a:ext cx="82740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MaSv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139569" y="2527036"/>
            <a:ext cx="82740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TenSV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332224" y="3040751"/>
            <a:ext cx="78930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6840099" y="4004046"/>
            <a:ext cx="136461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ChuyenNganh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5051304" y="4114536"/>
            <a:ext cx="136461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NgayHetHan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003294" y="2389876"/>
            <a:ext cx="1329690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950"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SoDienThoai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207" name="Straight Connector 206"/>
          <p:cNvCxnSpPr>
            <a:stCxn id="197" idx="2"/>
            <a:endCxn id="205" idx="0"/>
          </p:cNvCxnSpPr>
          <p:nvPr/>
        </p:nvCxnSpPr>
        <p:spPr>
          <a:xfrm flipH="1">
            <a:off x="5733612" y="3608441"/>
            <a:ext cx="634365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7" idx="3"/>
            <a:endCxn id="203" idx="2"/>
          </p:cNvCxnSpPr>
          <p:nvPr/>
        </p:nvCxnSpPr>
        <p:spPr>
          <a:xfrm flipV="1">
            <a:off x="6689604" y="3220456"/>
            <a:ext cx="642620" cy="26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7" idx="2"/>
            <a:endCxn id="204" idx="1"/>
          </p:cNvCxnSpPr>
          <p:nvPr/>
        </p:nvCxnSpPr>
        <p:spPr>
          <a:xfrm>
            <a:off x="6367977" y="3608441"/>
            <a:ext cx="671965" cy="44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7" idx="0"/>
            <a:endCxn id="206" idx="3"/>
          </p:cNvCxnSpPr>
          <p:nvPr/>
        </p:nvCxnSpPr>
        <p:spPr>
          <a:xfrm flipV="1">
            <a:off x="6367977" y="2696652"/>
            <a:ext cx="830046" cy="66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99" idx="5"/>
            <a:endCxn id="197" idx="0"/>
          </p:cNvCxnSpPr>
          <p:nvPr/>
        </p:nvCxnSpPr>
        <p:spPr>
          <a:xfrm>
            <a:off x="5845803" y="2833812"/>
            <a:ext cx="522174" cy="53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98" idx="4"/>
            <a:endCxn id="197" idx="0"/>
          </p:cNvCxnSpPr>
          <p:nvPr/>
        </p:nvCxnSpPr>
        <p:spPr>
          <a:xfrm flipH="1">
            <a:off x="6367977" y="2522591"/>
            <a:ext cx="26035" cy="84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233"/>
          <p:cNvSpPr/>
          <p:nvPr/>
        </p:nvSpPr>
        <p:spPr>
          <a:xfrm>
            <a:off x="4188696" y="1632505"/>
            <a:ext cx="755015" cy="42227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Có</a:t>
            </a:r>
            <a:endParaRPr lang="en-US" sz="11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6093237" y="1226135"/>
            <a:ext cx="818929" cy="335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800" dirty="0" smtClean="0">
              <a:solidFill>
                <a:srgbClr val="FFFFFF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800" dirty="0" smtClean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Loại</a:t>
            </a:r>
            <a:r>
              <a:rPr lang="vi-VN" sz="1100" dirty="0" smtClean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sách</a:t>
            </a:r>
            <a:endParaRPr lang="en-US" sz="11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 </a:t>
            </a:r>
          </a:p>
        </p:txBody>
      </p:sp>
      <p:cxnSp>
        <p:nvCxnSpPr>
          <p:cNvPr id="236" name="Straight Connector 235"/>
          <p:cNvCxnSpPr>
            <a:stCxn id="95" idx="3"/>
            <a:endCxn id="234" idx="1"/>
          </p:cNvCxnSpPr>
          <p:nvPr/>
        </p:nvCxnSpPr>
        <p:spPr>
          <a:xfrm flipV="1">
            <a:off x="2772410" y="1843643"/>
            <a:ext cx="1416286" cy="1319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34" idx="3"/>
            <a:endCxn id="235" idx="1"/>
          </p:cNvCxnSpPr>
          <p:nvPr/>
        </p:nvCxnSpPr>
        <p:spPr>
          <a:xfrm flipV="1">
            <a:off x="4943711" y="1393824"/>
            <a:ext cx="1149526" cy="4498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7284322" y="800564"/>
            <a:ext cx="1143000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TenLoaiSach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5963534" y="529684"/>
            <a:ext cx="1080135" cy="359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8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MaLoaiSach</a:t>
            </a:r>
            <a:endParaRPr lang="en-US" sz="110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240" name="Straight Connector 239"/>
          <p:cNvCxnSpPr>
            <a:stCxn id="239" idx="4"/>
            <a:endCxn id="235" idx="0"/>
          </p:cNvCxnSpPr>
          <p:nvPr/>
        </p:nvCxnSpPr>
        <p:spPr>
          <a:xfrm flipH="1">
            <a:off x="6502702" y="889094"/>
            <a:ext cx="900" cy="33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5" idx="3"/>
            <a:endCxn id="238" idx="2"/>
          </p:cNvCxnSpPr>
          <p:nvPr/>
        </p:nvCxnSpPr>
        <p:spPr>
          <a:xfrm flipV="1">
            <a:off x="6912166" y="980269"/>
            <a:ext cx="372156" cy="41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778404" y="16024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794559" y="11658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143811" y="20455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163628" y="32792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764587" y="31953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308174" y="29984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Y3. BẢNG DỮ LIỆU VẬT LÝ</a:t>
            </a:r>
            <a:endParaRPr sz="28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56607"/>
              </p:ext>
            </p:extLst>
          </p:nvPr>
        </p:nvGraphicFramePr>
        <p:xfrm>
          <a:off x="937582" y="1560354"/>
          <a:ext cx="2072005" cy="237744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2723477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Thuộc</a:t>
                      </a:r>
                      <a:r>
                        <a:rPr lang="en-US" sz="1600" dirty="0">
                          <a:effectLst/>
                        </a:rPr>
                        <a:t> tính</a:t>
                      </a:r>
                      <a:endParaRPr lang="en-US" sz="11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453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MaSach</a:t>
                      </a:r>
                      <a:endParaRPr lang="en-US" sz="11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509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TenSach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85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NhaXuatBan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37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Tacgia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905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SoTrang</a:t>
                      </a:r>
                      <a:endParaRPr lang="en-US" sz="11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479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SoLuong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0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GiaTien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82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NgayNhapKho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0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ViTri</a:t>
                      </a:r>
                      <a:endParaRPr lang="en-US" sz="110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401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MaLoaiSach</a:t>
                      </a:r>
                      <a:endParaRPr lang="en-US" sz="11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0205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7114"/>
              </p:ext>
            </p:extLst>
          </p:nvPr>
        </p:nvGraphicFramePr>
        <p:xfrm>
          <a:off x="3509168" y="1560354"/>
          <a:ext cx="2072005" cy="237744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67823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Kiểu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3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Nvarchar(10)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30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Nvarchar(50)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658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Nvarchar(50)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232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Nvarchar(50)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204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47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94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34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280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Nvarchar(50)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242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Nvarchar</a:t>
                      </a:r>
                      <a:r>
                        <a:rPr lang="en-US" sz="1400" dirty="0">
                          <a:effectLst/>
                        </a:rPr>
                        <a:t>(10)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4374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32972"/>
              </p:ext>
            </p:extLst>
          </p:nvPr>
        </p:nvGraphicFramePr>
        <p:xfrm>
          <a:off x="6082869" y="1528128"/>
          <a:ext cx="2306751" cy="237744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306751">
                  <a:extLst>
                    <a:ext uri="{9D8B030D-6E8A-4147-A177-3AD203B41FA5}">
                      <a16:colId xmlns:a16="http://schemas.microsoft.com/office/drawing/2014/main" val="2543976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533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Mã sách, khóa chính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013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sách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08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Nhà xuất bản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304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giả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620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Số trang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13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Số lượng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22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Giá </a:t>
                      </a:r>
                      <a:r>
                        <a:rPr lang="en-US" sz="1400" dirty="0" err="1">
                          <a:effectLst/>
                        </a:rPr>
                        <a:t>tiền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96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Ngày nhập kho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545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Vị trí</a:t>
                      </a:r>
                      <a:endParaRPr lang="en-US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30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loại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, khóa </a:t>
                      </a:r>
                      <a:r>
                        <a:rPr lang="en-US" sz="1400" dirty="0" err="1">
                          <a:effectLst/>
                        </a:rPr>
                        <a:t>ngoại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446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CÂU LỆNH TẠO CÁC BẢNG TRONG SQL VÀ CÁC RÀNG BUỘC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3222667" y="1559180"/>
            <a:ext cx="2169840" cy="151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smtClean="0"/>
              <a:t>ALTER TABLE </a:t>
            </a:r>
          </a:p>
          <a:p>
            <a:pPr marL="0" indent="0" algn="ctr">
              <a:spcAft>
                <a:spcPts val="800"/>
              </a:spcAft>
              <a:buNone/>
            </a:pPr>
            <a:r>
              <a:rPr lang="vi-VN" sz="1500" smtClean="0"/>
              <a:t>Thêm cột, chỉnh sửa cột, xóa cột, đổi tên cột hoặc đổi tên bảng.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87" y="728752"/>
            <a:ext cx="3201632" cy="2394821"/>
          </a:xfrm>
          <a:prstGeom prst="rect">
            <a:avLst/>
          </a:prstGeom>
        </p:spPr>
      </p:pic>
      <p:sp>
        <p:nvSpPr>
          <p:cNvPr id="9" name="Google Shape;275;p20"/>
          <p:cNvSpPr txBox="1">
            <a:spLocks/>
          </p:cNvSpPr>
          <p:nvPr/>
        </p:nvSpPr>
        <p:spPr>
          <a:xfrm>
            <a:off x="624247" y="1612401"/>
            <a:ext cx="2169840" cy="151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2000" dirty="0" smtClean="0"/>
              <a:t>CREATE TABLE</a:t>
            </a:r>
          </a:p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1500" dirty="0" err="1" smtClean="0"/>
              <a:t>Tạo</a:t>
            </a:r>
            <a:r>
              <a:rPr lang="en-US" sz="1500" dirty="0" smtClean="0"/>
              <a:t> </a:t>
            </a:r>
            <a:r>
              <a:rPr lang="en-US" sz="1500" dirty="0" err="1" smtClean="0"/>
              <a:t>bảng</a:t>
            </a:r>
            <a:r>
              <a:rPr lang="en-US" sz="1500" dirty="0" smtClean="0"/>
              <a:t> </a:t>
            </a:r>
            <a:r>
              <a:rPr lang="en-US" sz="1500" dirty="0" err="1" smtClean="0"/>
              <a:t>chứa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tính,kiểu</a:t>
            </a:r>
            <a:r>
              <a:rPr lang="en-US" sz="1500" dirty="0" smtClean="0"/>
              <a:t> </a:t>
            </a:r>
            <a:r>
              <a:rPr lang="en-US" sz="1500" dirty="0" err="1" smtClean="0"/>
              <a:t>dữ</a:t>
            </a:r>
            <a:r>
              <a:rPr lang="en-US" sz="1500" dirty="0" smtClean="0"/>
              <a:t> </a:t>
            </a:r>
            <a:r>
              <a:rPr lang="en-US" sz="1500" dirty="0" err="1" smtClean="0"/>
              <a:t>liệu</a:t>
            </a:r>
            <a:r>
              <a:rPr lang="en-US" sz="1500" dirty="0" smtClean="0"/>
              <a:t>, </a:t>
            </a:r>
            <a:r>
              <a:rPr lang="en-US" sz="1500" dirty="0" err="1" smtClean="0"/>
              <a:t>miền</a:t>
            </a:r>
            <a:r>
              <a:rPr lang="en-US" sz="1500" dirty="0" smtClean="0"/>
              <a:t> giá trị, khóa </a:t>
            </a:r>
            <a:r>
              <a:rPr lang="en-US" sz="1500" dirty="0" err="1" smtClean="0"/>
              <a:t>chính</a:t>
            </a:r>
            <a:r>
              <a:rPr lang="en-US" sz="1500" dirty="0" smtClean="0"/>
              <a:t>, khóa </a:t>
            </a:r>
            <a:r>
              <a:rPr lang="en-US" sz="1500" dirty="0" err="1" smtClean="0"/>
              <a:t>ngoại</a:t>
            </a:r>
            <a:endParaRPr lang="en-US" sz="1500" dirty="0" smtClean="0"/>
          </a:p>
          <a:p>
            <a:pPr marL="0" indent="0" algn="ctr">
              <a:spcAft>
                <a:spcPts val="800"/>
              </a:spcAft>
              <a:buFont typeface="Barlow Light"/>
              <a:buNone/>
            </a:pPr>
            <a:endParaRPr lang="en-US" dirty="0"/>
          </a:p>
        </p:txBody>
      </p:sp>
      <p:sp>
        <p:nvSpPr>
          <p:cNvPr id="10" name="Google Shape;275;p20"/>
          <p:cNvSpPr txBox="1">
            <a:spLocks/>
          </p:cNvSpPr>
          <p:nvPr/>
        </p:nvSpPr>
        <p:spPr>
          <a:xfrm>
            <a:off x="624247" y="3238678"/>
            <a:ext cx="2169840" cy="151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2000" dirty="0" smtClean="0"/>
              <a:t>CONSTRAINT</a:t>
            </a:r>
          </a:p>
          <a:p>
            <a:pPr marL="0" indent="0" algn="ctr">
              <a:spcAft>
                <a:spcPts val="800"/>
              </a:spcAft>
              <a:buNone/>
            </a:pPr>
            <a:r>
              <a:rPr lang="vi-VN" sz="1600" dirty="0"/>
              <a:t>Được sử dụng để kiểm tra tính hợp lệ của dữ liệu </a:t>
            </a:r>
            <a:r>
              <a:rPr lang="vi-VN" sz="1600" dirty="0" smtClean="0"/>
              <a:t>vào</a:t>
            </a:r>
            <a:r>
              <a:rPr lang="en-US" sz="1600" dirty="0" smtClean="0"/>
              <a:t>…</a:t>
            </a:r>
            <a:endParaRPr lang="en-US" dirty="0"/>
          </a:p>
        </p:txBody>
      </p:sp>
      <p:sp>
        <p:nvSpPr>
          <p:cNvPr id="12" name="Google Shape;275;p20"/>
          <p:cNvSpPr txBox="1">
            <a:spLocks/>
          </p:cNvSpPr>
          <p:nvPr/>
        </p:nvSpPr>
        <p:spPr>
          <a:xfrm>
            <a:off x="3222667" y="3238678"/>
            <a:ext cx="2169840" cy="151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2000" dirty="0" smtClean="0"/>
              <a:t>CHECK</a:t>
            </a:r>
          </a:p>
          <a:p>
            <a:pPr marL="0" indent="0" algn="ctr">
              <a:spcAft>
                <a:spcPts val="800"/>
              </a:spcAft>
              <a:buNone/>
            </a:pPr>
            <a:r>
              <a:rPr lang="vi-VN" sz="1600" dirty="0"/>
              <a:t>Giới hạn phạm vi giá trị có thể đặt vào trong một cột.</a:t>
            </a:r>
          </a:p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1500" dirty="0" smtClean="0"/>
              <a:t>.</a:t>
            </a:r>
          </a:p>
          <a:p>
            <a:pPr marL="0" indent="0" algn="ctr">
              <a:spcAft>
                <a:spcPts val="800"/>
              </a:spcAft>
              <a:buFont typeface="Barlow Light"/>
              <a:buNone/>
            </a:pPr>
            <a:endParaRPr lang="en-US" dirty="0"/>
          </a:p>
        </p:txBody>
      </p:sp>
      <p:sp>
        <p:nvSpPr>
          <p:cNvPr id="13" name="Google Shape;275;p20"/>
          <p:cNvSpPr txBox="1">
            <a:spLocks/>
          </p:cNvSpPr>
          <p:nvPr/>
        </p:nvSpPr>
        <p:spPr>
          <a:xfrm>
            <a:off x="5958033" y="3238678"/>
            <a:ext cx="2169840" cy="151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2000" dirty="0" smtClean="0"/>
              <a:t>ALTER TABLE ADD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vi-VN" sz="1600" dirty="0"/>
              <a:t>Thêm một cột mới vào một bảng đã tồn tại.</a:t>
            </a:r>
          </a:p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-US" sz="1500" dirty="0" smtClean="0"/>
              <a:t>.</a:t>
            </a:r>
          </a:p>
          <a:p>
            <a:pPr marL="0" indent="0" algn="ctr">
              <a:spcAft>
                <a:spcPts val="800"/>
              </a:spcAft>
              <a:buFont typeface="Barlow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SỬ DỤNG INSERT INTO ĐỂ NHẬP DỮ LIỆU CHO CÁC BẢNG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7450" y="1556771"/>
            <a:ext cx="600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Nhập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các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bảng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bằng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dụng INSERT INTO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ten_bang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VALUES (nhập giá trị các </a:t>
            </a:r>
            <a:r>
              <a:rPr lang="en-US" sz="2400" b="1" dirty="0" err="1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thuộc</a:t>
            </a:r>
            <a:r>
              <a:rPr lang="en-US" sz="2400" b="1" dirty="0">
                <a:solidFill>
                  <a:schemeClr val="accent3"/>
                </a:solidFill>
                <a:latin typeface="Barlow Light" panose="020B0604020202020204" charset="0"/>
                <a:ea typeface="Times New Roman" panose="02020603050405020304" pitchFamily="18" charset="0"/>
              </a:rPr>
              <a:t> tính);</a:t>
            </a:r>
            <a:endParaRPr lang="vi-VN" sz="2400" dirty="0">
              <a:solidFill>
                <a:schemeClr val="accent3"/>
              </a:solidFill>
              <a:latin typeface="Barlow Light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740" y="3049127"/>
            <a:ext cx="768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INSERT INTO CHITIETPHIEUMUON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VALUES (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N'PM01'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, N'MS01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',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N'Trả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sách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 đúng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hạn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');</a:t>
            </a:r>
            <a:endParaRPr lang="vi-VN" sz="2000" b="1" dirty="0">
              <a:solidFill>
                <a:schemeClr val="accent1">
                  <a:lumMod val="60000"/>
                  <a:lumOff val="40000"/>
                </a:schemeClr>
              </a:solidFill>
              <a:latin typeface="Barlow Light" panose="020B060402020202020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94340" y="45274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SƠ ĐỒ DIAGRAMS</a:t>
            </a:r>
            <a:endParaRPr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1" y="993394"/>
            <a:ext cx="6747599" cy="3749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891</Words>
  <Application>Microsoft Office PowerPoint</Application>
  <PresentationFormat>On-screen Show (16:9)</PresentationFormat>
  <Paragraphs>195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Barlow</vt:lpstr>
      <vt:lpstr>Times New Roman</vt:lpstr>
      <vt:lpstr>Courier New</vt:lpstr>
      <vt:lpstr>Barlow Light</vt:lpstr>
      <vt:lpstr>Consolas</vt:lpstr>
      <vt:lpstr>Arial</vt:lpstr>
      <vt:lpstr>Tahoma</vt:lpstr>
      <vt:lpstr>Wingdings</vt:lpstr>
      <vt:lpstr>Cambria</vt:lpstr>
      <vt:lpstr>Source Sans Pro Black</vt:lpstr>
      <vt:lpstr>Minola template</vt:lpstr>
      <vt:lpstr>BÁO CÁO ASSIGNMENT GĐ HT –COM2012 CƠ SỞ DỮ LIỆU  VỚI SQL SERVER </vt:lpstr>
      <vt:lpstr>Mục lục tự động</vt:lpstr>
      <vt:lpstr>Y1- PHÂN TÍCH BÀI TOÁN</vt:lpstr>
      <vt:lpstr>PowerPoint Presentation</vt:lpstr>
      <vt:lpstr>Y2. SƠ ĐỒ QUAN HỆ ERD</vt:lpstr>
      <vt:lpstr>Y3. BẢNG DỮ LIỆU VẬT LÝ</vt:lpstr>
      <vt:lpstr>CÂU LỆNH TẠO CÁC BẢNG TRONG SQL VÀ CÁC RÀNG BUỘC</vt:lpstr>
      <vt:lpstr>SỬ DỤNG INSERT INTO ĐỂ NHẬP DỮ LIỆU CHO CÁC BẢNG</vt:lpstr>
      <vt:lpstr>SƠ ĐỒ DIAGRAMS</vt:lpstr>
      <vt:lpstr>PowerPoint Presentation</vt:lpstr>
      <vt:lpstr>Y6. TRUY VẤN  DỮ LIỆU</vt:lpstr>
      <vt:lpstr>PowerPoint Presentation</vt:lpstr>
      <vt:lpstr>PowerPoint Presentation</vt:lpstr>
      <vt:lpstr>Y7. TỔ CHỨC SAO LƯU DỰ PHÒNG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Dell</dc:creator>
  <cp:lastModifiedBy>LENOVO</cp:lastModifiedBy>
  <cp:revision>31</cp:revision>
  <dcterms:modified xsi:type="dcterms:W3CDTF">2022-04-09T15:21:58Z</dcterms:modified>
</cp:coreProperties>
</file>