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41"/>
    <p:restoredTop sz="94655"/>
  </p:normalViewPr>
  <p:slideViewPr>
    <p:cSldViewPr snapToGrid="0" snapToObjects="1">
      <p:cViewPr varScale="1">
        <p:scale>
          <a:sx n="120" d="100"/>
          <a:sy n="120" d="100"/>
        </p:scale>
        <p:origin x="19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8DFA5-7D35-F341-8AD7-ECCDE8C40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C94987-4883-8245-BDA5-DBB4A8328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A3D50-1206-C948-9232-A5B62BD2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159-DEAB-CA4A-A511-F6A5145B3A0A}" type="datetimeFigureOut">
              <a:rPr kumimoji="1" lang="ko-KR" altLang="en-US" smtClean="0"/>
              <a:t>2018. 7. 28.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CFD0C-BCCF-2E4C-A27C-EB9ADBEC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5E6EF-CBCF-0142-9D92-5C9F45FB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40D7-AB99-F34D-838E-10AC44CC1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05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7DBFF-1182-4445-8B77-8C52C2D9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2FD09-C42F-E347-B768-F45899A9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6AC84-422B-E84E-BBD2-14C26D7E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159-DEAB-CA4A-A511-F6A5145B3A0A}" type="datetimeFigureOut">
              <a:rPr kumimoji="1" lang="ko-KR" altLang="en-US" smtClean="0"/>
              <a:t>2018. 7. 28.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48141-DEC2-7A4A-A1BD-6761B954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4C132-36D4-0749-BC91-D184C59E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40D7-AB99-F34D-838E-10AC44CC1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280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095FD9-B81D-EE47-BB29-D6BFC3ABD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C31BBB-ACBB-9344-B6CB-678C648A8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F024A-FC5E-D044-B1FF-150D3B85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159-DEAB-CA4A-A511-F6A5145B3A0A}" type="datetimeFigureOut">
              <a:rPr kumimoji="1" lang="ko-KR" altLang="en-US" smtClean="0"/>
              <a:t>2018. 7. 28.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4E44C-E5EB-6342-AEF7-69B7B823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7172A-73CC-0A47-A390-7C6A10E6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40D7-AB99-F34D-838E-10AC44CC1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001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8B8C1-8F13-0741-85D7-F4328B82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F4FA9-3130-C642-928B-33E96638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E6B3B-9CB3-4C4A-910D-F246F361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159-DEAB-CA4A-A511-F6A5145B3A0A}" type="datetimeFigureOut">
              <a:rPr kumimoji="1" lang="ko-KR" altLang="en-US" smtClean="0"/>
              <a:t>2018. 7. 28.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8F840-FD8F-9345-954A-4EC3A819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C25A4-9D44-2C42-9116-9ABD53A9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40D7-AB99-F34D-838E-10AC44CC1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450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17D38-0690-524B-A92E-CF7D12C7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0BDCC-CEFD-E542-A3AE-076C6B2E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FE939-58F2-F447-9678-EFC9A5D3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159-DEAB-CA4A-A511-F6A5145B3A0A}" type="datetimeFigureOut">
              <a:rPr kumimoji="1" lang="ko-KR" altLang="en-US" smtClean="0"/>
              <a:t>2018. 7. 28.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109B6-3ADA-0F44-A70B-52EAE92B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D3D4C-4C05-BA4E-8A1D-B0089827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40D7-AB99-F34D-838E-10AC44CC1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724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8F572-8D63-964A-95EC-CCCD0A94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A4C6A-0ED6-C845-94A6-EBEA2E233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3D6250-9891-4A41-8BEA-FC6026306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DCC966-F483-504B-9A21-EFAE0362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159-DEAB-CA4A-A511-F6A5145B3A0A}" type="datetimeFigureOut">
              <a:rPr kumimoji="1" lang="ko-KR" altLang="en-US" smtClean="0"/>
              <a:t>2018. 7. 28.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3D356-E589-A748-B064-D7BD3633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EBD54E-A9F7-7041-B134-203E799B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40D7-AB99-F34D-838E-10AC44CC1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64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F101D-F657-024E-8D66-B0A8A8A2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18087-77FE-4943-B5CD-8FD6158C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3CBE5C-2DE4-4E49-8135-25D40857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F22571-3B29-C24F-BB01-C0283BC3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A46570-1974-3545-8E55-CB8ECD622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2D9BC6-393C-4843-B197-1F61B066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159-DEAB-CA4A-A511-F6A5145B3A0A}" type="datetimeFigureOut">
              <a:rPr kumimoji="1" lang="ko-KR" altLang="en-US" smtClean="0"/>
              <a:t>2018. 7. 28.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902EE1-3833-0C4F-891F-32B43EAC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F45F15-DC40-2747-9390-E5CB8D80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40D7-AB99-F34D-838E-10AC44CC1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358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07F4-375B-5946-A58E-90527B0C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E7B51-DC8B-AA41-96AA-29805861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159-DEAB-CA4A-A511-F6A5145B3A0A}" type="datetimeFigureOut">
              <a:rPr kumimoji="1" lang="ko-KR" altLang="en-US" smtClean="0"/>
              <a:t>2018. 7. 28.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CBFC2-F878-894F-AAAC-50F710EC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8CC527-D9E0-5545-BB43-AC34EB2D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40D7-AB99-F34D-838E-10AC44CC1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739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E3A2DC-997E-EE47-9A99-0E753425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159-DEAB-CA4A-A511-F6A5145B3A0A}" type="datetimeFigureOut">
              <a:rPr kumimoji="1" lang="ko-KR" altLang="en-US" smtClean="0"/>
              <a:t>2018. 7. 28.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FF6D6B-483E-D741-9746-6A943C43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59853-E37E-5748-BA67-A62C9F95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40D7-AB99-F34D-838E-10AC44CC1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400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F9882-F343-4A45-859E-E8C6C09F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E1CE-70F9-E849-901E-67E28D29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0A400-DABB-6E41-A0D7-00F992413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7734A-D304-3C4E-89E8-E40786A9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159-DEAB-CA4A-A511-F6A5145B3A0A}" type="datetimeFigureOut">
              <a:rPr kumimoji="1" lang="ko-KR" altLang="en-US" smtClean="0"/>
              <a:t>2018. 7. 28.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2235E-5E04-8643-8E15-1602CC4E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18C13-E759-FA4E-94F5-03531FAF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40D7-AB99-F34D-838E-10AC44CC1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542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E6542-6529-C942-8F23-59E1FBAF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3EC56-538C-824C-9C84-170E11C4E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2D629F-04C6-784C-BAD8-7E3E25A1A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834D5-2142-574C-B97A-73CDAEE7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159-DEAB-CA4A-A511-F6A5145B3A0A}" type="datetimeFigureOut">
              <a:rPr kumimoji="1" lang="ko-KR" altLang="en-US" smtClean="0"/>
              <a:t>2018. 7. 28.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12A5C-11A8-E343-900D-E80018F9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07B326-9669-8345-AF95-ABE1BFAE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40D7-AB99-F34D-838E-10AC44CC1E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538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DAE870-8DF7-C24D-A7AA-2A64E710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218759-B1EE-AD43-B556-9DA4AF918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FD926-2239-C34C-838D-37C8191FC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fld id="{4425C159-DEAB-CA4A-A511-F6A5145B3A0A}" type="datetimeFigureOut">
              <a:rPr kumimoji="1" lang="ko-KR" altLang="en-US" smtClean="0"/>
              <a:pPr/>
              <a:t>2018. 7. 28.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67EB1-2FE0-D445-93D9-CE130F2FC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99126-0C3B-0D42-9C40-584E561B0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fld id="{285140D7-AB99-F34D-838E-10AC44CC1EE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38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다키 M" pitchFamily="2" charset="-127"/>
          <a:ea typeface="다키 M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다키 M" pitchFamily="2" charset="-127"/>
          <a:ea typeface="다키 M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07A97-2682-794D-A7EA-237F1B9A2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블록체인</a:t>
            </a:r>
            <a:r>
              <a:rPr kumimoji="1" lang="ko-KR" altLang="en-US" sz="4800" b="1" dirty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 서비스 개발 계획</a:t>
            </a:r>
          </a:p>
        </p:txBody>
      </p:sp>
    </p:spTree>
    <p:extLst>
      <p:ext uri="{BB962C8B-B14F-4D97-AF65-F5344CB8AC3E}">
        <p14:creationId xmlns:p14="http://schemas.microsoft.com/office/powerpoint/2010/main" val="312582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80479-2FAD-4F42-8A1F-4D7838716B1A}"/>
              </a:ext>
            </a:extLst>
          </p:cNvPr>
          <p:cNvSpPr txBox="1"/>
          <p:nvPr/>
        </p:nvSpPr>
        <p:spPr>
          <a:xfrm>
            <a:off x="316871" y="425512"/>
            <a:ext cx="906251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다키 M" pitchFamily="2" charset="-127"/>
                <a:ea typeface="다키 M" pitchFamily="2" charset="-127"/>
              </a:rPr>
              <a:t>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443F0C-6C27-5D46-A53F-3020E4DB0B73}"/>
              </a:ext>
            </a:extLst>
          </p:cNvPr>
          <p:cNvSpPr txBox="1"/>
          <p:nvPr/>
        </p:nvSpPr>
        <p:spPr>
          <a:xfrm>
            <a:off x="316871" y="1134318"/>
            <a:ext cx="11376898" cy="50581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다키 M" pitchFamily="2" charset="-127"/>
                <a:ea typeface="다키 M" pitchFamily="2" charset="-127"/>
              </a:rPr>
              <a:t>블록체인</a:t>
            </a:r>
            <a:r>
              <a:rPr kumimoji="1"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다키 M" pitchFamily="2" charset="-127"/>
                <a:ea typeface="다키 M" pitchFamily="2" charset="-127"/>
              </a:rPr>
              <a:t> 기반의 서비스를 기획하고 설계해 봄으로써 </a:t>
            </a:r>
            <a:r>
              <a:rPr kumimoji="1"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다키 M" pitchFamily="2" charset="-127"/>
                <a:ea typeface="다키 M" pitchFamily="2" charset="-127"/>
              </a:rPr>
              <a:t>블록체인의</a:t>
            </a:r>
            <a:r>
              <a:rPr kumimoji="1"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다키 M" pitchFamily="2" charset="-127"/>
                <a:ea typeface="다키 M" pitchFamily="2" charset="-127"/>
              </a:rPr>
              <a:t> 특징 파악</a:t>
            </a:r>
            <a:endParaRPr kumimoji="1"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다키 M" pitchFamily="2" charset="-127"/>
                <a:ea typeface="다키 M" pitchFamily="2" charset="-127"/>
              </a:rPr>
              <a:t>블록체인</a:t>
            </a:r>
            <a:r>
              <a:rPr kumimoji="1"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다키 M" pitchFamily="2" charset="-127"/>
                <a:ea typeface="다키 M" pitchFamily="2" charset="-127"/>
              </a:rPr>
              <a:t> 개발을 위한 필요 기술 요소에 대해서 습득</a:t>
            </a:r>
            <a:endParaRPr kumimoji="1"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다키 M" pitchFamily="2" charset="-127"/>
                <a:ea typeface="다키 M" pitchFamily="2" charset="-127"/>
              </a:rPr>
              <a:t>향후 </a:t>
            </a:r>
            <a:r>
              <a:rPr kumimoji="1"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다키 M" pitchFamily="2" charset="-127"/>
                <a:ea typeface="다키 M" pitchFamily="2" charset="-127"/>
              </a:rPr>
              <a:t>블록체인</a:t>
            </a:r>
            <a:r>
              <a:rPr kumimoji="1"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다키 M" pitchFamily="2" charset="-127"/>
                <a:ea typeface="다키 M" pitchFamily="2" charset="-127"/>
              </a:rPr>
              <a:t> 기반 개발 및 기획을 위한 프로젝트 방법론 도출</a:t>
            </a:r>
            <a:endParaRPr kumimoji="1"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다키 M" pitchFamily="2" charset="-127"/>
              <a:ea typeface="다키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56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80479-2FAD-4F42-8A1F-4D7838716B1A}"/>
              </a:ext>
            </a:extLst>
          </p:cNvPr>
          <p:cNvSpPr txBox="1"/>
          <p:nvPr/>
        </p:nvSpPr>
        <p:spPr>
          <a:xfrm>
            <a:off x="316871" y="425512"/>
            <a:ext cx="906251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다키 M" pitchFamily="2" charset="-127"/>
                <a:ea typeface="다키 M" pitchFamily="2" charset="-127"/>
              </a:rPr>
              <a:t>팀워크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3BCF9D-E618-B246-B675-5FE9B36B0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153833"/>
              </p:ext>
            </p:extLst>
          </p:nvPr>
        </p:nvGraphicFramePr>
        <p:xfrm>
          <a:off x="457548" y="1423051"/>
          <a:ext cx="11060376" cy="492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364">
                  <a:extLst>
                    <a:ext uri="{9D8B030D-6E8A-4147-A177-3AD203B41FA5}">
                      <a16:colId xmlns:a16="http://schemas.microsoft.com/office/drawing/2014/main" val="150029008"/>
                    </a:ext>
                  </a:extLst>
                </a:gridCol>
                <a:gridCol w="7386012">
                  <a:extLst>
                    <a:ext uri="{9D8B030D-6E8A-4147-A177-3AD203B41FA5}">
                      <a16:colId xmlns:a16="http://schemas.microsoft.com/office/drawing/2014/main" val="377225826"/>
                    </a:ext>
                  </a:extLst>
                </a:gridCol>
              </a:tblGrid>
              <a:tr h="984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40184"/>
                  </a:ext>
                </a:extLst>
              </a:tr>
              <a:tr h="984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팀 리더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프로젝트 진행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14120"/>
                  </a:ext>
                </a:extLst>
              </a:tr>
              <a:tr h="984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블록체인</a:t>
                      </a:r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 운영자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블록체인</a:t>
                      </a:r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 네트워크 설계 및 배치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350752"/>
                  </a:ext>
                </a:extLst>
              </a:tr>
              <a:tr h="984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스마트 </a:t>
                      </a:r>
                      <a:r>
                        <a:rPr lang="ko-KR" altLang="en-US" sz="24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컨트랙트</a:t>
                      </a:r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 </a:t>
                      </a:r>
                      <a:endParaRPr lang="en-US" altLang="ko-KR" sz="2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스마트 </a:t>
                      </a:r>
                      <a:r>
                        <a:rPr lang="ko-KR" altLang="en-US" sz="24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컨트랙트</a:t>
                      </a:r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 개발</a:t>
                      </a:r>
                      <a:endParaRPr lang="en-US" altLang="ko-KR" sz="2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(</a:t>
                      </a:r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필요시</a:t>
                      </a:r>
                      <a:r>
                        <a:rPr lang="en-US" altLang="ko-KR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)</a:t>
                      </a:r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 </a:t>
                      </a:r>
                      <a:r>
                        <a:rPr lang="ko-KR" altLang="en-US" sz="24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블록체인</a:t>
                      </a:r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 </a:t>
                      </a:r>
                      <a:r>
                        <a:rPr lang="ko-KR" altLang="en-US" sz="24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벡엔드</a:t>
                      </a:r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 서비스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945238"/>
                  </a:ext>
                </a:extLst>
              </a:tr>
              <a:tr h="984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블록체인</a:t>
                      </a:r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 </a:t>
                      </a:r>
                      <a:endParaRPr lang="en-US" altLang="ko-KR" sz="2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어플리케이션 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사용자 화면 개발</a:t>
                      </a:r>
                      <a:endParaRPr lang="en-US" altLang="ko-KR" sz="2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24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5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40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80479-2FAD-4F42-8A1F-4D7838716B1A}"/>
              </a:ext>
            </a:extLst>
          </p:cNvPr>
          <p:cNvSpPr txBox="1"/>
          <p:nvPr/>
        </p:nvSpPr>
        <p:spPr>
          <a:xfrm>
            <a:off x="316871" y="425512"/>
            <a:ext cx="906251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다키 M" pitchFamily="2" charset="-127"/>
                <a:ea typeface="다키 M" pitchFamily="2" charset="-127"/>
              </a:rPr>
              <a:t>개발 팀 구성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641E16C-2D64-E34C-BD89-84CEFDFE0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52356"/>
              </p:ext>
            </p:extLst>
          </p:nvPr>
        </p:nvGraphicFramePr>
        <p:xfrm>
          <a:off x="316871" y="1387882"/>
          <a:ext cx="11605502" cy="5162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67">
                  <a:extLst>
                    <a:ext uri="{9D8B030D-6E8A-4147-A177-3AD203B41FA5}">
                      <a16:colId xmlns:a16="http://schemas.microsoft.com/office/drawing/2014/main" val="4168021639"/>
                    </a:ext>
                  </a:extLst>
                </a:gridCol>
                <a:gridCol w="2050367">
                  <a:extLst>
                    <a:ext uri="{9D8B030D-6E8A-4147-A177-3AD203B41FA5}">
                      <a16:colId xmlns:a16="http://schemas.microsoft.com/office/drawing/2014/main" val="952506978"/>
                    </a:ext>
                  </a:extLst>
                </a:gridCol>
                <a:gridCol w="2050367">
                  <a:extLst>
                    <a:ext uri="{9D8B030D-6E8A-4147-A177-3AD203B41FA5}">
                      <a16:colId xmlns:a16="http://schemas.microsoft.com/office/drawing/2014/main" val="2861519944"/>
                    </a:ext>
                  </a:extLst>
                </a:gridCol>
                <a:gridCol w="2050367">
                  <a:extLst>
                    <a:ext uri="{9D8B030D-6E8A-4147-A177-3AD203B41FA5}">
                      <a16:colId xmlns:a16="http://schemas.microsoft.com/office/drawing/2014/main" val="3398738648"/>
                    </a:ext>
                  </a:extLst>
                </a:gridCol>
                <a:gridCol w="2050367">
                  <a:extLst>
                    <a:ext uri="{9D8B030D-6E8A-4147-A177-3AD203B41FA5}">
                      <a16:colId xmlns:a16="http://schemas.microsoft.com/office/drawing/2014/main" val="2017502725"/>
                    </a:ext>
                  </a:extLst>
                </a:gridCol>
                <a:gridCol w="2050367">
                  <a:extLst>
                    <a:ext uri="{9D8B030D-6E8A-4147-A177-3AD203B41FA5}">
                      <a16:colId xmlns:a16="http://schemas.microsoft.com/office/drawing/2014/main" val="1866724770"/>
                    </a:ext>
                  </a:extLst>
                </a:gridCol>
              </a:tblGrid>
              <a:tr h="810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팀명</a:t>
                      </a:r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팀 리더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블록체인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 </a:t>
                      </a:r>
                      <a:endParaRPr lang="en-US" altLang="ko-KR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운영자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스마트 </a:t>
                      </a:r>
                      <a:r>
                        <a:rPr lang="ko-KR" altLang="en-US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컨트랙트</a:t>
                      </a:r>
                      <a:endParaRPr lang="en-US" altLang="ko-KR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블록체인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 어플리케이션 개발자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111748"/>
                  </a:ext>
                </a:extLst>
              </a:tr>
              <a:tr h="725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SmartCrypt</a:t>
                      </a:r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박상오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212221"/>
                  </a:ext>
                </a:extLst>
              </a:tr>
              <a:tr h="725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다키 M" pitchFamily="2" charset="-127"/>
                          <a:ea typeface="다키 M" pitchFamily="2" charset="-127"/>
                        </a:rPr>
                        <a:t>2</a:t>
                      </a:r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SmartCrypt</a:t>
                      </a:r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  <a:p>
                      <a:pPr latinLnBrk="1"/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다키 M" pitchFamily="2" charset="-127"/>
                          <a:ea typeface="다키 M" pitchFamily="2" charset="-127"/>
                        </a:rPr>
                        <a:t>이준호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다키 M" pitchFamily="2" charset="-127"/>
                          <a:ea typeface="다키 M" pitchFamily="2" charset="-127"/>
                        </a:rPr>
                        <a:t>이정주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492053"/>
                  </a:ext>
                </a:extLst>
              </a:tr>
              <a:tr h="725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다키 M" pitchFamily="2" charset="-127"/>
                          <a:ea typeface="다키 M" pitchFamily="2" charset="-127"/>
                        </a:rPr>
                        <a:t>3</a:t>
                      </a:r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SmartCrypt</a:t>
                      </a:r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  <a:p>
                      <a:pPr latinLnBrk="1"/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다키 M" pitchFamily="2" charset="-127"/>
                          <a:ea typeface="다키 M" pitchFamily="2" charset="-127"/>
                        </a:rPr>
                        <a:t>이정주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다키 M" pitchFamily="2" charset="-127"/>
                          <a:ea typeface="다키 M" pitchFamily="2" charset="-127"/>
                        </a:rPr>
                        <a:t>이상은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96417"/>
                  </a:ext>
                </a:extLst>
              </a:tr>
              <a:tr h="725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다키 M" pitchFamily="2" charset="-127"/>
                          <a:ea typeface="다키 M" pitchFamily="2" charset="-127"/>
                        </a:rPr>
                        <a:t>4</a:t>
                      </a:r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SmartCrypt</a:t>
                      </a:r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  <a:p>
                      <a:pPr latinLnBrk="1"/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다키 M" pitchFamily="2" charset="-127"/>
                          <a:ea typeface="다키 M" pitchFamily="2" charset="-127"/>
                        </a:rPr>
                        <a:t>이상은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다키 M" pitchFamily="2" charset="-127"/>
                          <a:ea typeface="다키 M" pitchFamily="2" charset="-127"/>
                        </a:rPr>
                        <a:t>박상오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46936"/>
                  </a:ext>
                </a:extLst>
              </a:tr>
              <a:tr h="725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다키 M" pitchFamily="2" charset="-127"/>
                          <a:ea typeface="다키 M" pitchFamily="2" charset="-127"/>
                        </a:rPr>
                        <a:t>5</a:t>
                      </a:r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SmartCrypt</a:t>
                      </a:r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다키 M" pitchFamily="2" charset="-127"/>
                          <a:ea typeface="다키 M" pitchFamily="2" charset="-127"/>
                        </a:rPr>
                        <a:t>신동준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다키 M" pitchFamily="2" charset="-127"/>
                          <a:ea typeface="다키 M" pitchFamily="2" charset="-127"/>
                        </a:rPr>
                        <a:t>이준호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127645"/>
                  </a:ext>
                </a:extLst>
              </a:tr>
              <a:tr h="725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다키 M" pitchFamily="2" charset="-127"/>
                          <a:ea typeface="다키 M" pitchFamily="2" charset="-127"/>
                        </a:rPr>
                        <a:t>6</a:t>
                      </a:r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SmartCrypt</a:t>
                      </a:r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다키 M" pitchFamily="2" charset="-127"/>
                          <a:ea typeface="다키 M" pitchFamily="2" charset="-127"/>
                        </a:rPr>
                        <a:t>신동준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96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43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80479-2FAD-4F42-8A1F-4D7838716B1A}"/>
              </a:ext>
            </a:extLst>
          </p:cNvPr>
          <p:cNvSpPr txBox="1"/>
          <p:nvPr/>
        </p:nvSpPr>
        <p:spPr>
          <a:xfrm>
            <a:off x="316871" y="425512"/>
            <a:ext cx="906251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다키 M" pitchFamily="2" charset="-127"/>
                <a:ea typeface="다키 M" pitchFamily="2" charset="-127"/>
              </a:rPr>
              <a:t>팀 과제 </a:t>
            </a:r>
            <a:r>
              <a:rPr kumimoji="1"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다키 M" pitchFamily="2" charset="-127"/>
                <a:ea typeface="다키 M" pitchFamily="2" charset="-127"/>
              </a:rPr>
              <a:t>(</a:t>
            </a:r>
            <a:r>
              <a:rPr kumimoji="1"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다키 M" pitchFamily="2" charset="-127"/>
                <a:ea typeface="다키 M" pitchFamily="2" charset="-127"/>
              </a:rPr>
              <a:t> 팀 별 작성</a:t>
            </a:r>
            <a:r>
              <a:rPr kumimoji="1"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다키 M" pitchFamily="2" charset="-127"/>
                <a:ea typeface="다키 M" pitchFamily="2" charset="-127"/>
              </a:rPr>
              <a:t>)</a:t>
            </a:r>
            <a:endParaRPr kumimoji="1"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latin typeface="다키 M" pitchFamily="2" charset="-127"/>
              <a:ea typeface="다키 M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13A4F4-C7DD-E64A-ABF3-084AF1587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90886"/>
              </p:ext>
            </p:extLst>
          </p:nvPr>
        </p:nvGraphicFramePr>
        <p:xfrm>
          <a:off x="316870" y="1264788"/>
          <a:ext cx="11517575" cy="4770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668">
                  <a:extLst>
                    <a:ext uri="{9D8B030D-6E8A-4147-A177-3AD203B41FA5}">
                      <a16:colId xmlns:a16="http://schemas.microsoft.com/office/drawing/2014/main" val="396419319"/>
                    </a:ext>
                  </a:extLst>
                </a:gridCol>
                <a:gridCol w="4405120">
                  <a:extLst>
                    <a:ext uri="{9D8B030D-6E8A-4147-A177-3AD203B41FA5}">
                      <a16:colId xmlns:a16="http://schemas.microsoft.com/office/drawing/2014/main" val="163254530"/>
                    </a:ext>
                  </a:extLst>
                </a:gridCol>
                <a:gridCol w="1362634">
                  <a:extLst>
                    <a:ext uri="{9D8B030D-6E8A-4147-A177-3AD203B41FA5}">
                      <a16:colId xmlns:a16="http://schemas.microsoft.com/office/drawing/2014/main" val="3194372905"/>
                    </a:ext>
                  </a:extLst>
                </a:gridCol>
                <a:gridCol w="4396153">
                  <a:extLst>
                    <a:ext uri="{9D8B030D-6E8A-4147-A177-3AD203B41FA5}">
                      <a16:colId xmlns:a16="http://schemas.microsoft.com/office/drawing/2014/main" val="1604735533"/>
                    </a:ext>
                  </a:extLst>
                </a:gridCol>
              </a:tblGrid>
              <a:tr h="63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SmartCrypto</a:t>
                      </a:r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latin typeface="다키 M" pitchFamily="2" charset="-127"/>
                          <a:ea typeface="다키 M" pitchFamily="2" charset="-127"/>
                        </a:rPr>
                        <a:t>과제명</a:t>
                      </a:r>
                      <a:endParaRPr lang="ko-KR" altLang="en-US" b="1" dirty="0"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다키 M" pitchFamily="2" charset="-127"/>
                          <a:ea typeface="다키 M" pitchFamily="2" charset="-127"/>
                        </a:rPr>
                        <a:t>분산 거래소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282367"/>
                  </a:ext>
                </a:extLst>
              </a:tr>
              <a:tr h="1729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목 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다키 M" pitchFamily="2" charset="-127"/>
                          <a:ea typeface="다키 M" pitchFamily="2" charset="-127"/>
                        </a:rPr>
                        <a:t>가상화폐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다키 M" pitchFamily="2" charset="-127"/>
                          <a:ea typeface="다키 M" pitchFamily="2" charset="-127"/>
                        </a:rPr>
                        <a:t> 분산 거래소</a:t>
                      </a:r>
                      <a:endParaRPr lang="en-US" altLang="ko-KR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983720"/>
                  </a:ext>
                </a:extLst>
              </a:tr>
              <a:tr h="2406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 </a:t>
                      </a:r>
                      <a:r>
                        <a:rPr lang="ko-KR" altLang="en-US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다키 M" pitchFamily="2" charset="-127"/>
                          <a:ea typeface="다키 M" pitchFamily="2" charset="-127"/>
                        </a:rPr>
                        <a:t>내 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다키 M" pitchFamily="2" charset="-127"/>
                          <a:ea typeface="다키 M" pitchFamily="2" charset="-127"/>
                        </a:rPr>
                        <a:t>중앙 </a:t>
                      </a:r>
                      <a:r>
                        <a:rPr lang="ko-KR" altLang="en-US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다키 M" pitchFamily="2" charset="-127"/>
                          <a:ea typeface="다키 M" pitchFamily="2" charset="-127"/>
                        </a:rPr>
                        <a:t>집중식으로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다키 M" pitchFamily="2" charset="-127"/>
                          <a:ea typeface="다키 M" pitchFamily="2" charset="-127"/>
                        </a:rPr>
                        <a:t> 거래소가 코인을 가지고서 거래하는 부분을 코인에 대해서 사용자가 개별로 보유 하여 사용자간의 거래를 지원</a:t>
                      </a:r>
                      <a:endParaRPr lang="en-US" altLang="ko-KR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다키 M" pitchFamily="2" charset="-127"/>
                        <a:ea typeface="다키 M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다키 M" pitchFamily="2" charset="-127"/>
                          <a:ea typeface="다키 M" pitchFamily="2" charset="-127"/>
                        </a:rPr>
                        <a:t>이더리움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다키 M" pitchFamily="2" charset="-127"/>
                          <a:ea typeface="다키 M" pitchFamily="2" charset="-127"/>
                        </a:rPr>
                        <a:t> 기반의 </a:t>
                      </a:r>
                      <a:r>
                        <a:rPr lang="en-US" altLang="ko-KR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다키 M" pitchFamily="2" charset="-127"/>
                          <a:ea typeface="다키 M" pitchFamily="2" charset="-127"/>
                        </a:rPr>
                        <a:t>ERC-20 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다키 M" pitchFamily="2" charset="-127"/>
                          <a:ea typeface="다키 M" pitchFamily="2" charset="-127"/>
                        </a:rPr>
                        <a:t>토큰 기반의 코인들에 대해서 스마트 </a:t>
                      </a:r>
                      <a:r>
                        <a:rPr lang="ko-KR" altLang="en-US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다키 M" pitchFamily="2" charset="-127"/>
                          <a:ea typeface="다키 M" pitchFamily="2" charset="-127"/>
                        </a:rPr>
                        <a:t>컨트렉트를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다키 M" pitchFamily="2" charset="-127"/>
                          <a:ea typeface="다키 M" pitchFamily="2" charset="-127"/>
                        </a:rPr>
                        <a:t> 통한 매수</a:t>
                      </a:r>
                      <a:r>
                        <a:rPr lang="en-US" altLang="ko-KR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다키 M" pitchFamily="2" charset="-127"/>
                          <a:ea typeface="다키 M" pitchFamily="2" charset="-127"/>
                        </a:rPr>
                        <a:t>,</a:t>
                      </a:r>
                      <a:r>
                        <a:rPr lang="ko-KR" altLang="en-US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다키 M" pitchFamily="2" charset="-127"/>
                          <a:ea typeface="다키 M" pitchFamily="2" charset="-127"/>
                        </a:rPr>
                        <a:t> 매도를 지원</a:t>
                      </a:r>
                      <a:endParaRPr lang="en-US" altLang="ko-KR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다키 M" pitchFamily="2" charset="-127"/>
                        <a:ea typeface="다키 M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다키 M" pitchFamily="2" charset="-127"/>
                        <a:ea typeface="다키 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91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73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80479-2FAD-4F42-8A1F-4D7838716B1A}"/>
              </a:ext>
            </a:extLst>
          </p:cNvPr>
          <p:cNvSpPr txBox="1"/>
          <p:nvPr/>
        </p:nvSpPr>
        <p:spPr>
          <a:xfrm>
            <a:off x="316871" y="425512"/>
            <a:ext cx="906251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다키 M" pitchFamily="2" charset="-127"/>
                <a:ea typeface="다키 M" pitchFamily="2" charset="-127"/>
              </a:rPr>
              <a:t>개발 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CED2894-FB3C-6D47-B06B-AACF444F2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408188"/>
              </p:ext>
            </p:extLst>
          </p:nvPr>
        </p:nvGraphicFramePr>
        <p:xfrm>
          <a:off x="415851" y="1155601"/>
          <a:ext cx="11322494" cy="5340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1116">
                  <a:extLst>
                    <a:ext uri="{9D8B030D-6E8A-4147-A177-3AD203B41FA5}">
                      <a16:colId xmlns:a16="http://schemas.microsoft.com/office/drawing/2014/main" val="909347614"/>
                    </a:ext>
                  </a:extLst>
                </a:gridCol>
                <a:gridCol w="1348563">
                  <a:extLst>
                    <a:ext uri="{9D8B030D-6E8A-4147-A177-3AD203B41FA5}">
                      <a16:colId xmlns:a16="http://schemas.microsoft.com/office/drawing/2014/main" val="1149701608"/>
                    </a:ext>
                  </a:extLst>
                </a:gridCol>
                <a:gridCol w="1348563">
                  <a:extLst>
                    <a:ext uri="{9D8B030D-6E8A-4147-A177-3AD203B41FA5}">
                      <a16:colId xmlns:a16="http://schemas.microsoft.com/office/drawing/2014/main" val="2964594468"/>
                    </a:ext>
                  </a:extLst>
                </a:gridCol>
                <a:gridCol w="1348563">
                  <a:extLst>
                    <a:ext uri="{9D8B030D-6E8A-4147-A177-3AD203B41FA5}">
                      <a16:colId xmlns:a16="http://schemas.microsoft.com/office/drawing/2014/main" val="1497266815"/>
                    </a:ext>
                  </a:extLst>
                </a:gridCol>
                <a:gridCol w="1348563">
                  <a:extLst>
                    <a:ext uri="{9D8B030D-6E8A-4147-A177-3AD203B41FA5}">
                      <a16:colId xmlns:a16="http://schemas.microsoft.com/office/drawing/2014/main" val="1638822704"/>
                    </a:ext>
                  </a:extLst>
                </a:gridCol>
                <a:gridCol w="1348563">
                  <a:extLst>
                    <a:ext uri="{9D8B030D-6E8A-4147-A177-3AD203B41FA5}">
                      <a16:colId xmlns:a16="http://schemas.microsoft.com/office/drawing/2014/main" val="1247283619"/>
                    </a:ext>
                  </a:extLst>
                </a:gridCol>
                <a:gridCol w="1348563">
                  <a:extLst>
                    <a:ext uri="{9D8B030D-6E8A-4147-A177-3AD203B41FA5}">
                      <a16:colId xmlns:a16="http://schemas.microsoft.com/office/drawing/2014/main" val="2972300564"/>
                    </a:ext>
                  </a:extLst>
                </a:gridCol>
              </a:tblGrid>
              <a:tr h="7629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701273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478227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166770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스마트컨트랙트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722764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820608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621667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91095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85306D9-9B36-6C4F-8635-CAE78E59F16B}"/>
              </a:ext>
            </a:extLst>
          </p:cNvPr>
          <p:cNvSpPr/>
          <p:nvPr/>
        </p:nvSpPr>
        <p:spPr>
          <a:xfrm>
            <a:off x="3646967" y="2169042"/>
            <a:ext cx="1998921" cy="20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4A5F01-F333-CE47-9A82-A3D9B3383728}"/>
              </a:ext>
            </a:extLst>
          </p:cNvPr>
          <p:cNvSpPr/>
          <p:nvPr/>
        </p:nvSpPr>
        <p:spPr>
          <a:xfrm>
            <a:off x="4724399" y="2870791"/>
            <a:ext cx="1187303" cy="212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F1D2B6-580B-0045-9761-878C59DDD0CC}"/>
              </a:ext>
            </a:extLst>
          </p:cNvPr>
          <p:cNvSpPr/>
          <p:nvPr/>
        </p:nvSpPr>
        <p:spPr>
          <a:xfrm>
            <a:off x="5052236" y="3695456"/>
            <a:ext cx="3985438" cy="18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C0DC31-BDA4-0243-BE0A-4B839709B80C}"/>
              </a:ext>
            </a:extLst>
          </p:cNvPr>
          <p:cNvSpPr/>
          <p:nvPr/>
        </p:nvSpPr>
        <p:spPr>
          <a:xfrm>
            <a:off x="5052236" y="4451009"/>
            <a:ext cx="3985438" cy="18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0601DA-1889-5B4B-A37E-39B4713AB07E}"/>
              </a:ext>
            </a:extLst>
          </p:cNvPr>
          <p:cNvSpPr/>
          <p:nvPr/>
        </p:nvSpPr>
        <p:spPr>
          <a:xfrm>
            <a:off x="7752907" y="5206562"/>
            <a:ext cx="2624470" cy="2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B0162C-55F7-8140-9FE4-A25FBEEE8663}"/>
              </a:ext>
            </a:extLst>
          </p:cNvPr>
          <p:cNvSpPr/>
          <p:nvPr/>
        </p:nvSpPr>
        <p:spPr>
          <a:xfrm>
            <a:off x="7752907" y="5982097"/>
            <a:ext cx="2624470" cy="2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291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176</Words>
  <Application>Microsoft Macintosh PowerPoint</Application>
  <PresentationFormat>와이드스크린</PresentationFormat>
  <Paragraphs>79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다키 M</vt:lpstr>
      <vt:lpstr>맑은 고딕</vt:lpstr>
      <vt:lpstr>Arial</vt:lpstr>
      <vt:lpstr>Office 테마</vt:lpstr>
      <vt:lpstr>블록체인 서비스 개발 계획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 서비스 개발 계획</dc:title>
  <dc:creator>Kong Mooje</dc:creator>
  <cp:lastModifiedBy>박 상오</cp:lastModifiedBy>
  <cp:revision>5</cp:revision>
  <dcterms:created xsi:type="dcterms:W3CDTF">2018-07-16T12:48:51Z</dcterms:created>
  <dcterms:modified xsi:type="dcterms:W3CDTF">2018-07-29T22:57:41Z</dcterms:modified>
</cp:coreProperties>
</file>