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7eP3kG0JcunAjOZkponDPlio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e7fe700f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f1e7fe700f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f1e7fe700f_2_2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1e7fe700f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2f1e7fe700f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1e7fe700f_2_4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1e7fe700f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2f1e7fe700f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f1e7fe700f_4_3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1e7fe700f_4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2f1e7fe700f_4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f1e7fe700f_4_4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1e7fe700f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1e7fe700f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f1e7fe700f_2_15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1e7fe700f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2f1e7fe700f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f1e7fe700f_4_1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re et sous-titr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0" i="0" sz="320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et 2 colonnes">
  <p:cSld name="10_Title et 2 colonne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3655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et 2 colonnes">
  <p:cSld name="8_Title et 2 colonne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33655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6CFC"/>
            </a:gs>
            <a:gs pos="8000">
              <a:srgbClr val="0343DF"/>
            </a:gs>
            <a:gs pos="27000">
              <a:srgbClr val="000000"/>
            </a:gs>
            <a:gs pos="80999">
              <a:srgbClr val="4A027F"/>
            </a:gs>
            <a:gs pos="92999">
              <a:srgbClr val="FC4EFB"/>
            </a:gs>
            <a:gs pos="99000">
              <a:srgbClr val="FEB8FD"/>
            </a:gs>
            <a:gs pos="100000">
              <a:srgbClr val="FEB8FD"/>
            </a:gs>
          </a:gsLst>
          <a:lin ang="12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quot;&quot;"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6CFC"/>
            </a:gs>
            <a:gs pos="13999">
              <a:srgbClr val="0343DF"/>
            </a:gs>
            <a:gs pos="30999">
              <a:srgbClr val="02090E"/>
            </a:gs>
            <a:gs pos="80999">
              <a:srgbClr val="9405FC"/>
            </a:gs>
            <a:gs pos="100000">
              <a:srgbClr val="FC4EFB"/>
            </a:gs>
          </a:gsLst>
          <a:lin ang="78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&quot;&quot;" id="17" name="Google Shape;17;p1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quot;&quot;" id="18" name="Google Shape;1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4862" y="1968500"/>
            <a:ext cx="10448925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3655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6CFC"/>
            </a:gs>
            <a:gs pos="13999">
              <a:srgbClr val="0343DF"/>
            </a:gs>
            <a:gs pos="30999">
              <a:srgbClr val="02090E"/>
            </a:gs>
            <a:gs pos="80999">
              <a:srgbClr val="9405FC"/>
            </a:gs>
            <a:gs pos="100000">
              <a:srgbClr val="FC4EFB"/>
            </a:gs>
          </a:gsLst>
          <a:lin ang="78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&quot;&quot;" id="30" name="Google Shape;30;p13"/>
          <p:cNvSpPr txBox="1"/>
          <p:nvPr/>
        </p:nvSpPr>
        <p:spPr>
          <a:xfrm>
            <a:off x="322262" y="344487"/>
            <a:ext cx="11550650" cy="62103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quot;&quot;" id="31" name="Google Shape;3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4862" y="1968500"/>
            <a:ext cx="10448925" cy="2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&quot;&quot;" id="32" name="Google Shape;32;p13"/>
          <p:cNvGrpSpPr/>
          <p:nvPr/>
        </p:nvGrpSpPr>
        <p:grpSpPr>
          <a:xfrm flipH="1" rot="10800000">
            <a:off x="10488612" y="4210050"/>
            <a:ext cx="754062" cy="1865312"/>
            <a:chOff x="653351" y="2693558"/>
            <a:chExt cx="754139" cy="1865729"/>
          </a:xfrm>
        </p:grpSpPr>
        <p:sp>
          <p:nvSpPr>
            <p:cNvPr descr="&quot;&quot;" id="33" name="Google Shape;33;p13"/>
            <p:cNvSpPr/>
            <p:nvPr/>
          </p:nvSpPr>
          <p:spPr>
            <a:xfrm>
              <a:off x="1098137" y="2693558"/>
              <a:ext cx="128016" cy="128016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3A7FD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quot;&quot;" id="34" name="Google Shape;34;p13"/>
            <p:cNvSpPr/>
            <p:nvPr/>
          </p:nvSpPr>
          <p:spPr>
            <a:xfrm>
              <a:off x="1306906" y="3837599"/>
              <a:ext cx="100584" cy="100584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3A7FD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quot;&quot;" id="35" name="Google Shape;35;p13"/>
            <p:cNvSpPr/>
            <p:nvPr/>
          </p:nvSpPr>
          <p:spPr>
            <a:xfrm>
              <a:off x="653351" y="4521502"/>
              <a:ext cx="45719" cy="37785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3A7FD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3655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P7F6Hwh9DKyY0kTe5VQmtJZ3SpdrH5be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4vTlQihfD9QnWXEXcFVnZWJZPmxqftaO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title"/>
          </p:nvPr>
        </p:nvSpPr>
        <p:spPr>
          <a:xfrm>
            <a:off x="0" y="304800"/>
            <a:ext cx="12192000" cy="3216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6000"/>
              <a:buFont typeface="Arial"/>
              <a:buNone/>
            </a:pPr>
            <a:r>
              <a:rPr b="0" i="0" lang="fr-FR" sz="60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0" y="3670300"/>
            <a:ext cx="121920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EBF9"/>
              </a:buClr>
              <a:buSzPts val="3200"/>
              <a:buNone/>
            </a:pPr>
            <a:r>
              <a:rPr b="0" i="0" lang="fr-FR" sz="3200" u="none">
                <a:solidFill>
                  <a:srgbClr val="73EBF9"/>
                </a:solidFill>
                <a:latin typeface="Arial"/>
                <a:ea typeface="Arial"/>
                <a:cs typeface="Arial"/>
                <a:sym typeface="Arial"/>
              </a:rPr>
              <a:t>SUPERHACK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1e7fe700f_2_24"/>
          <p:cNvSpPr txBox="1"/>
          <p:nvPr>
            <p:ph type="title"/>
          </p:nvPr>
        </p:nvSpPr>
        <p:spPr>
          <a:xfrm>
            <a:off x="733425" y="433387"/>
            <a:ext cx="10515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lang="fr-FR">
                <a:solidFill>
                  <a:srgbClr val="1CDFF5"/>
                </a:solidFill>
              </a:rPr>
              <a:t>DEMO: Thirdweb Sign In &amp; Purchase</a:t>
            </a:r>
            <a:endParaRPr/>
          </a:p>
        </p:txBody>
      </p:sp>
      <p:sp>
        <p:nvSpPr>
          <p:cNvPr id="202" name="Google Shape;202;g2f1e7fe700f_2_24"/>
          <p:cNvSpPr txBox="1"/>
          <p:nvPr/>
        </p:nvSpPr>
        <p:spPr>
          <a:xfrm>
            <a:off x="9140825" y="6226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03" name="Google Shape;203;g2f1e7fe700f_2_24" title="VaultureDemo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7" y="1201175"/>
            <a:ext cx="8189672" cy="529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e7fe700f_2_44"/>
          <p:cNvSpPr txBox="1"/>
          <p:nvPr>
            <p:ph type="title"/>
          </p:nvPr>
        </p:nvSpPr>
        <p:spPr>
          <a:xfrm>
            <a:off x="733425" y="433387"/>
            <a:ext cx="10515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lang="fr-FR">
                <a:solidFill>
                  <a:srgbClr val="1CDFF5"/>
                </a:solidFill>
              </a:rPr>
              <a:t>DEMO: RWA 4626 Ecosystem</a:t>
            </a:r>
            <a:endParaRPr/>
          </a:p>
        </p:txBody>
      </p:sp>
      <p:sp>
        <p:nvSpPr>
          <p:cNvPr id="210" name="Google Shape;210;g2f1e7fe700f_2_44"/>
          <p:cNvSpPr txBox="1"/>
          <p:nvPr/>
        </p:nvSpPr>
        <p:spPr>
          <a:xfrm>
            <a:off x="9140825" y="6226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11" name="Google Shape;211;g2f1e7fe700f_2_44" title="VaultureDem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1215875"/>
            <a:ext cx="7892103" cy="5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1e7fe700f_4_33"/>
          <p:cNvSpPr txBox="1"/>
          <p:nvPr>
            <p:ph type="title"/>
          </p:nvPr>
        </p:nvSpPr>
        <p:spPr>
          <a:xfrm>
            <a:off x="733425" y="433387"/>
            <a:ext cx="10515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/>
          </a:p>
        </p:txBody>
      </p:sp>
      <p:sp>
        <p:nvSpPr>
          <p:cNvPr id="218" name="Google Shape;218;g2f1e7fe700f_4_33"/>
          <p:cNvSpPr txBox="1"/>
          <p:nvPr/>
        </p:nvSpPr>
        <p:spPr>
          <a:xfrm>
            <a:off x="9140825" y="6226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g2f1e7fe700f_4_33"/>
          <p:cNvSpPr txBox="1"/>
          <p:nvPr>
            <p:ph idx="1" type="body"/>
          </p:nvPr>
        </p:nvSpPr>
        <p:spPr>
          <a:xfrm>
            <a:off x="814387" y="2465387"/>
            <a:ext cx="7304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3EBF9"/>
              </a:buClr>
              <a:buSzPts val="1700"/>
              <a:buFont typeface="Arial"/>
              <a:buChar char="•"/>
            </a:pPr>
            <a:r>
              <a:rPr b="0" i="0" lang="fr-FR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of more ERC 4626 compatible vaults for more products</a:t>
            </a:r>
            <a:endParaRPr/>
          </a:p>
          <a:p>
            <a:pPr indent="-282575" lvl="0" marL="282575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Pts val="1700"/>
              <a:buFont typeface="Arial"/>
              <a:buChar char="•"/>
            </a:pPr>
            <a:r>
              <a:rPr b="0" i="0" lang="fr-FR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of weETH/ETH looping strategy through Sturdy on Mode to accrue Mode, Eigen Layer and Ether Fi points</a:t>
            </a:r>
            <a:endParaRPr/>
          </a:p>
          <a:p>
            <a:pPr indent="-282575" lvl="0" marL="282575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Pts val="1700"/>
              <a:buFont typeface="Arial"/>
              <a:buChar char="•"/>
            </a:pPr>
            <a:r>
              <a:rPr b="0" i="0" lang="fr-FR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Improving the Fear and Greed metric to take more input data into account (polls, news regarding the project, project activeness)</a:t>
            </a:r>
            <a:endParaRPr b="0" i="0" sz="17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282575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fr-FR" sz="1700"/>
              <a:t>Add a profile page for strategies detailing the manager, the performance strategy, it’s current allocations etc</a:t>
            </a:r>
            <a:endParaRPr sz="1700"/>
          </a:p>
          <a:p>
            <a:pPr indent="-282575" lvl="0" marL="282575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Pts val="1700"/>
              <a:buFont typeface="Arial"/>
              <a:buChar char="•"/>
            </a:pPr>
            <a:r>
              <a:rPr b="0" i="0" lang="fr-FR" sz="17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UX/UI improvements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733425" y="433387"/>
            <a:ext cx="105156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lang="fr-FR">
                <a:solidFill>
                  <a:srgbClr val="1CDFF5"/>
                </a:solidFill>
              </a:rPr>
              <a:t>RWA Notes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814370" y="2465375"/>
            <a:ext cx="102042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rPr lang="fr-FR" sz="1700"/>
              <a:t>In Summary: In order to allow the funds to be used off-chain but still be composable in 4626 vaults we had to create an implementation that would transfer the funds to an arbitrary address that could manually re-deposit the asset after either a profit or loss scenario.</a:t>
            </a:r>
            <a:br>
              <a:rPr lang="fr-FR" sz="1700"/>
            </a:br>
            <a:br>
              <a:rPr lang="fr-FR" sz="1700"/>
            </a:br>
            <a:r>
              <a:rPr lang="fr-FR" sz="1700"/>
              <a:t>This is an anti-pattern of sorts as the “freeFunds” function is basically proved </a:t>
            </a:r>
            <a:r>
              <a:rPr lang="fr-FR" sz="1700"/>
              <a:t>ineffective, perhaps only as a way of alerting the off-chain keeper that he needs to deposit some asset or liquidize it fully depending on the strategy.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br>
              <a:rPr lang="fr-FR" sz="1700"/>
            </a:br>
            <a:r>
              <a:rPr lang="fr-FR" sz="1700"/>
              <a:t>The underlying “report” functionality needs to be updated above and beyond the _harvestAndReport function as it needs to be self aware of how much of the asset is being returned and trigger that transfer itself. 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rPr lang="fr-FR" sz="1700"/>
              <a:t>Tools: Scaffold-ETH, Hardhat, Thirdweb Connect &amp; PayEmbed Widgets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1e7fe700f_4_40"/>
          <p:cNvSpPr txBox="1"/>
          <p:nvPr>
            <p:ph idx="1" type="body"/>
          </p:nvPr>
        </p:nvSpPr>
        <p:spPr>
          <a:xfrm>
            <a:off x="6172502" y="2465375"/>
            <a:ext cx="62967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function report( uint amount) external nonReentrant onlyKeepers </a:t>
            </a:r>
            <a:br>
              <a:rPr lang="fr-FR" sz="1200"/>
            </a:br>
            <a:r>
              <a:rPr lang="fr-FR" sz="1200"/>
              <a:t>	returns (uint256 profit, uint256 loss)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StrategyData storage S = _strategyStorage();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require(amount &gt; 0, "Amount must be greater than zero");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// Transfer the assets back to the vault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S.asset.safeTransferFrom(msg.sender, address(this), amount);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emit ReturnedFromExternalAccount(msg.sender, amount);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… the rest of the report code for fees/accounting etc</a:t>
            </a:r>
            <a:endParaRPr sz="12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rPr lang="fr-FR" sz="1200"/>
              <a:t>}</a:t>
            </a:r>
            <a:endParaRPr sz="1200"/>
          </a:p>
        </p:txBody>
      </p:sp>
      <p:sp>
        <p:nvSpPr>
          <p:cNvPr id="234" name="Google Shape;234;g2f1e7fe700f_4_40"/>
          <p:cNvSpPr txBox="1"/>
          <p:nvPr>
            <p:ph type="title"/>
          </p:nvPr>
        </p:nvSpPr>
        <p:spPr>
          <a:xfrm>
            <a:off x="733425" y="433387"/>
            <a:ext cx="10515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lang="fr-FR">
                <a:solidFill>
                  <a:srgbClr val="1CDFF5"/>
                </a:solidFill>
              </a:rPr>
              <a:t>RWA Code Alterations</a:t>
            </a:r>
            <a:endParaRPr/>
          </a:p>
        </p:txBody>
      </p:sp>
      <p:sp>
        <p:nvSpPr>
          <p:cNvPr id="235" name="Google Shape;235;g2f1e7fe700f_4_40"/>
          <p:cNvSpPr txBox="1"/>
          <p:nvPr/>
        </p:nvSpPr>
        <p:spPr>
          <a:xfrm>
            <a:off x="9140825" y="6226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g2f1e7fe700f_4_40"/>
          <p:cNvSpPr txBox="1"/>
          <p:nvPr>
            <p:ph idx="1" type="body"/>
          </p:nvPr>
        </p:nvSpPr>
        <p:spPr>
          <a:xfrm>
            <a:off x="208475" y="2465375"/>
            <a:ext cx="62967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function deployFunds(uint256 amount, address recipient) internal {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require(recipient != address(0), "Invalid recipient address");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require(amount &gt; 0, "Amount must be greater than zero");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require(amount &lt;= _totalAssets(_strategyStorage()),"Insufficient assets");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// Transfer the net amount to the recipient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StrategyData storage S = _strategyStorage();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S.asset.safeTransfer(recipient, amount);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// Update the tracking of external allocations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// TODO: allow for multiple accounts to be kept track of with mapping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S.allocatedToExternal += amount;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	emit AllocatedToExternalAccount(recipient, amount);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/>
              <a:t>	}</a:t>
            </a:r>
            <a:endParaRPr sz="1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733425" y="433387"/>
            <a:ext cx="105156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WHY VAULTURE?</a:t>
            </a:r>
            <a:endParaRPr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814375" y="2465375"/>
            <a:ext cx="104346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3EBF9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 of simple yield-generation ERC-4626 Vaults completed by Fear &amp; Greed metric to make wiser decisions more easily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2825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700"/>
              <a:t>Receive more reward points by using a Vault that aggregates and leverages funds</a:t>
            </a:r>
            <a:endParaRPr sz="1700"/>
          </a:p>
          <a:p>
            <a:pPr indent="-282575" lvl="0" marL="2825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700"/>
              <a:t>To enable for Off-chain yield generation possibilities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1e7fe700f_2_15"/>
          <p:cNvSpPr txBox="1"/>
          <p:nvPr>
            <p:ph type="title"/>
          </p:nvPr>
        </p:nvSpPr>
        <p:spPr>
          <a:xfrm>
            <a:off x="733562" y="433906"/>
            <a:ext cx="10515600" cy="132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f1e7fe700f_2_15"/>
          <p:cNvSpPr txBox="1"/>
          <p:nvPr>
            <p:ph idx="1" type="body"/>
          </p:nvPr>
        </p:nvSpPr>
        <p:spPr>
          <a:xfrm>
            <a:off x="814302" y="2465535"/>
            <a:ext cx="7303500" cy="342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f1e7fe700f_2_15"/>
          <p:cNvSpPr txBox="1"/>
          <p:nvPr>
            <p:ph idx="2" type="body"/>
          </p:nvPr>
        </p:nvSpPr>
        <p:spPr>
          <a:xfrm>
            <a:off x="8392160" y="2465388"/>
            <a:ext cx="2856900" cy="342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f1e7fe700f_2_15"/>
          <p:cNvSpPr txBox="1"/>
          <p:nvPr>
            <p:ph idx="12" type="sldNum"/>
          </p:nvPr>
        </p:nvSpPr>
        <p:spPr>
          <a:xfrm>
            <a:off x="9140825" y="6226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0" name="Google Shape;70;g2f1e7fe700f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f1e7fe700f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025" y="3551150"/>
            <a:ext cx="1255951" cy="12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741362" y="430212"/>
            <a:ext cx="10501312" cy="132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WORKFLOW OF </a:t>
            </a:r>
            <a:r>
              <a:rPr lang="fr-FR">
                <a:solidFill>
                  <a:srgbClr val="1CDFF5"/>
                </a:solidFill>
              </a:rPr>
              <a:t>USER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806450" y="3592512"/>
            <a:ext cx="3775075" cy="9636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User connects through thirdweb or wallet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6096000" y="2508250"/>
            <a:ext cx="3775075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ETH in their wallet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6096000" y="4652962"/>
            <a:ext cx="3775075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Buys ETH with credit card using thirdweb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563562" y="3830637"/>
            <a:ext cx="487362" cy="48895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83" name="Google Shape;83;p3"/>
          <p:cNvCxnSpPr/>
          <p:nvPr/>
        </p:nvCxnSpPr>
        <p:spPr>
          <a:xfrm>
            <a:off x="4581525" y="4075112"/>
            <a:ext cx="1269900" cy="10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" name="Google Shape;84;p3"/>
          <p:cNvCxnSpPr/>
          <p:nvPr/>
        </p:nvCxnSpPr>
        <p:spPr>
          <a:xfrm flipH="1" rot="10800000">
            <a:off x="4581525" y="3002012"/>
            <a:ext cx="1269900" cy="10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" name="Google Shape;85;p3"/>
          <p:cNvSpPr txBox="1"/>
          <p:nvPr/>
        </p:nvSpPr>
        <p:spPr>
          <a:xfrm>
            <a:off x="2095500" y="3155950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7383462" y="2100262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7383462" y="4248150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5851525" y="2759075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8805FC"/>
                </a:solidFill>
              </a:rPr>
              <a:t>2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5851525" y="4903787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90" name="Google Shape;90;p3"/>
          <p:cNvCxnSpPr/>
          <p:nvPr/>
        </p:nvCxnSpPr>
        <p:spPr>
          <a:xfrm rot="10800000">
            <a:off x="7983537" y="3741737"/>
            <a:ext cx="0" cy="5064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741362" y="430212"/>
            <a:ext cx="10501312" cy="132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WORKFLOW OF VAULTURE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806450" y="3592512"/>
            <a:ext cx="3775075" cy="9636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chooses which vault to deposit in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6095938" y="2508150"/>
            <a:ext cx="3775200" cy="989100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ezETH/ETH Vault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6096000" y="4652962"/>
            <a:ext cx="3775075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LP/Staking Vault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563562" y="3830637"/>
            <a:ext cx="487362" cy="48895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8805FC"/>
                </a:solidFill>
              </a:rPr>
              <a:t>1</a:t>
            </a:r>
            <a:endParaRPr/>
          </a:p>
        </p:txBody>
      </p:sp>
      <p:cxnSp>
        <p:nvCxnSpPr>
          <p:cNvPr id="102" name="Google Shape;102;p4"/>
          <p:cNvCxnSpPr/>
          <p:nvPr/>
        </p:nvCxnSpPr>
        <p:spPr>
          <a:xfrm>
            <a:off x="4581525" y="4075112"/>
            <a:ext cx="1270000" cy="1073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" name="Google Shape;103;p4"/>
          <p:cNvCxnSpPr/>
          <p:nvPr/>
        </p:nvCxnSpPr>
        <p:spPr>
          <a:xfrm flipH="1" rot="10800000">
            <a:off x="4581525" y="3009900"/>
            <a:ext cx="1270000" cy="10652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" name="Google Shape;104;p4"/>
          <p:cNvSpPr txBox="1"/>
          <p:nvPr/>
        </p:nvSpPr>
        <p:spPr>
          <a:xfrm>
            <a:off x="2095500" y="3155950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5851525" y="2765425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8805FC"/>
                </a:solidFill>
              </a:rPr>
              <a:t>2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5851525" y="4903787"/>
            <a:ext cx="489000" cy="4875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8805FC"/>
                </a:solidFill>
              </a:rPr>
              <a:t>4</a:t>
            </a:r>
            <a:endParaRPr/>
          </a:p>
        </p:txBody>
      </p:sp>
      <p:cxnSp>
        <p:nvCxnSpPr>
          <p:cNvPr id="107" name="Google Shape;107;p4"/>
          <p:cNvCxnSpPr/>
          <p:nvPr/>
        </p:nvCxnSpPr>
        <p:spPr>
          <a:xfrm>
            <a:off x="4584425" y="4075108"/>
            <a:ext cx="1277700" cy="2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" name="Google Shape;108;p4"/>
          <p:cNvSpPr/>
          <p:nvPr/>
        </p:nvSpPr>
        <p:spPr>
          <a:xfrm>
            <a:off x="5851525" y="3831362"/>
            <a:ext cx="489000" cy="4875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8805FC"/>
                </a:solidFill>
              </a:rPr>
              <a:t>3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6340463" y="3580550"/>
            <a:ext cx="3775200" cy="989100"/>
          </a:xfrm>
          <a:prstGeom prst="rect">
            <a:avLst/>
          </a:prstGeom>
          <a:solidFill>
            <a:srgbClr val="0D0D0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RWA / Off-chain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741362" y="430212"/>
            <a:ext cx="10501312" cy="132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FOCUS ON EZETH/ETH VAULT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568450" y="2820987"/>
            <a:ext cx="3775075" cy="9636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Swapping ETH 🡪 ezETH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754812" y="2820987"/>
            <a:ext cx="3773487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Depositing ezETH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325562" y="3059112"/>
            <a:ext cx="487362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20" name="Google Shape;120;p5"/>
          <p:cNvCxnSpPr/>
          <p:nvPr/>
        </p:nvCxnSpPr>
        <p:spPr>
          <a:xfrm>
            <a:off x="5343525" y="3303587"/>
            <a:ext cx="11668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" name="Google Shape;121;p5"/>
          <p:cNvSpPr txBox="1"/>
          <p:nvPr/>
        </p:nvSpPr>
        <p:spPr>
          <a:xfrm>
            <a:off x="2857500" y="2381250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1Inch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510337" y="3059112"/>
            <a:ext cx="487362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8042275" y="2381250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Silo</a:t>
            </a:r>
            <a:endParaRPr/>
          </a:p>
        </p:txBody>
      </p:sp>
      <p:cxnSp>
        <p:nvCxnSpPr>
          <p:cNvPr id="124" name="Google Shape;124;p5"/>
          <p:cNvCxnSpPr/>
          <p:nvPr/>
        </p:nvCxnSpPr>
        <p:spPr>
          <a:xfrm flipH="1">
            <a:off x="7983537" y="3810000"/>
            <a:ext cx="657225" cy="18224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5"/>
          <p:cNvSpPr txBox="1"/>
          <p:nvPr/>
        </p:nvSpPr>
        <p:spPr>
          <a:xfrm>
            <a:off x="4208462" y="5138737"/>
            <a:ext cx="3775075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Borrowing ETH (LTV limit)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3965575" y="5376862"/>
            <a:ext cx="487362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497512" y="4699000"/>
            <a:ext cx="1196975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Silo</a:t>
            </a:r>
            <a:endParaRPr/>
          </a:p>
        </p:txBody>
      </p:sp>
      <p:cxnSp>
        <p:nvCxnSpPr>
          <p:cNvPr id="128" name="Google Shape;128;p5"/>
          <p:cNvCxnSpPr/>
          <p:nvPr/>
        </p:nvCxnSpPr>
        <p:spPr>
          <a:xfrm rot="10800000">
            <a:off x="1568450" y="3546475"/>
            <a:ext cx="2397125" cy="20732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" name="Google Shape;129;p5"/>
          <p:cNvSpPr txBox="1"/>
          <p:nvPr/>
        </p:nvSpPr>
        <p:spPr>
          <a:xfrm>
            <a:off x="741362" y="4591050"/>
            <a:ext cx="1985962" cy="11795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Looping until ezETH deposited </a:t>
            </a:r>
            <a:r>
              <a:rPr lang="fr-FR" sz="1800">
                <a:solidFill>
                  <a:schemeClr val="lt1"/>
                </a:solidFill>
              </a:rPr>
              <a:t>negligible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837" y="260189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3837" y="3059099"/>
            <a:ext cx="4572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8600" y="3506774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8925" y="2977337"/>
            <a:ext cx="676325" cy="6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741362" y="430212"/>
            <a:ext cx="10501312" cy="132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FOCUS ON EZETH/ETH VAULT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525587" y="2692400"/>
            <a:ext cx="3775075" cy="9636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chooses which vault to deposit in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6815137" y="2679700"/>
            <a:ext cx="3773487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ezETH/ETH Vault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327525" y="4933950"/>
            <a:ext cx="3775075" cy="1219200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gets yield-bearing 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Withdraws with added APY whenever they want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1281112" y="2930525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 flipH="1">
            <a:off x="8102600" y="3175000"/>
            <a:ext cx="2486025" cy="23685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" name="Google Shape;146;p6"/>
          <p:cNvCxnSpPr/>
          <p:nvPr/>
        </p:nvCxnSpPr>
        <p:spPr>
          <a:xfrm>
            <a:off x="5300662" y="3175000"/>
            <a:ext cx="1270000" cy="6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" name="Google Shape;147;p6"/>
          <p:cNvSpPr txBox="1"/>
          <p:nvPr/>
        </p:nvSpPr>
        <p:spPr>
          <a:xfrm>
            <a:off x="2813050" y="2255837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8102600" y="2270125"/>
            <a:ext cx="1198562" cy="563562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5616575" y="4529137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6570662" y="2936875"/>
            <a:ext cx="487362" cy="48895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084637" y="5300662"/>
            <a:ext cx="487362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741362" y="430212"/>
            <a:ext cx="10501312" cy="1327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FOCUS ON LP/STAKING VAULT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1525587" y="2692400"/>
            <a:ext cx="3775075" cy="9636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chooses which vault to deposit in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9140825" y="6226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6815137" y="2679700"/>
            <a:ext cx="3773487" cy="989012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LP/Staking Vault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281112" y="2930525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>
            <a:off x="5300662" y="3175000"/>
            <a:ext cx="1270000" cy="6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3" name="Google Shape;163;p7"/>
          <p:cNvSpPr txBox="1"/>
          <p:nvPr/>
        </p:nvSpPr>
        <p:spPr>
          <a:xfrm>
            <a:off x="2813050" y="2255837"/>
            <a:ext cx="1198562" cy="56197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8102600" y="2270125"/>
            <a:ext cx="1198562" cy="563562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570662" y="2936875"/>
            <a:ext cx="487362" cy="48895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525587" y="4933950"/>
            <a:ext cx="3775075" cy="1219200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gets yield-bearing 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Withdraws with added APY whenever they want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2813050" y="4446587"/>
            <a:ext cx="1271587" cy="64452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281112" y="5300662"/>
            <a:ext cx="488950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6815137" y="4933950"/>
            <a:ext cx="3773487" cy="1219200"/>
          </a:xfrm>
          <a:prstGeom prst="rect">
            <a:avLst/>
          </a:prstGeom>
          <a:solidFill>
            <a:srgbClr val="0D0D0D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LP into other ERC-4626 Vaults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Yield-bearing token accruing APY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8102600" y="4446587"/>
            <a:ext cx="1270000" cy="644525"/>
          </a:xfrm>
          <a:prstGeom prst="rect">
            <a:avLst/>
          </a:prstGeom>
          <a:solidFill>
            <a:srgbClr val="5B02A9">
              <a:alpha val="6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Yearn Finance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570662" y="5300662"/>
            <a:ext cx="487362" cy="487362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72" name="Google Shape;172;p7"/>
          <p:cNvCxnSpPr/>
          <p:nvPr/>
        </p:nvCxnSpPr>
        <p:spPr>
          <a:xfrm rot="10800000">
            <a:off x="5300662" y="5543550"/>
            <a:ext cx="127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3" name="Google Shape;173;p7"/>
          <p:cNvSpPr/>
          <p:nvPr/>
        </p:nvSpPr>
        <p:spPr>
          <a:xfrm rot="5400000">
            <a:off x="9695656" y="4074318"/>
            <a:ext cx="2366962" cy="581025"/>
          </a:xfrm>
          <a:custGeom>
            <a:rect b="b" l="l" r="r" t="t"/>
            <a:pathLst>
              <a:path extrusionOk="0" h="580578" w="2367613">
                <a:moveTo>
                  <a:pt x="0" y="580578"/>
                </a:moveTo>
                <a:lnTo>
                  <a:pt x="0" y="290289"/>
                </a:lnTo>
                <a:cubicBezTo>
                  <a:pt x="0" y="129967"/>
                  <a:pt x="129967" y="0"/>
                  <a:pt x="290289" y="0"/>
                </a:cubicBezTo>
                <a:lnTo>
                  <a:pt x="2049944" y="0"/>
                </a:lnTo>
                <a:cubicBezTo>
                  <a:pt x="2210266" y="0"/>
                  <a:pt x="2340233" y="129967"/>
                  <a:pt x="2340233" y="290289"/>
                </a:cubicBezTo>
                <a:lnTo>
                  <a:pt x="2340233" y="435434"/>
                </a:lnTo>
                <a:lnTo>
                  <a:pt x="2367613" y="435434"/>
                </a:lnTo>
                <a:lnTo>
                  <a:pt x="2336964" y="580578"/>
                </a:lnTo>
                <a:lnTo>
                  <a:pt x="2306316" y="435434"/>
                </a:lnTo>
                <a:lnTo>
                  <a:pt x="2333696" y="435434"/>
                </a:lnTo>
                <a:lnTo>
                  <a:pt x="2333696" y="290289"/>
                </a:lnTo>
                <a:cubicBezTo>
                  <a:pt x="2333696" y="133577"/>
                  <a:pt x="2206656" y="6537"/>
                  <a:pt x="2049944" y="6537"/>
                </a:cubicBezTo>
                <a:lnTo>
                  <a:pt x="290289" y="6537"/>
                </a:lnTo>
                <a:cubicBezTo>
                  <a:pt x="133577" y="6537"/>
                  <a:pt x="6537" y="133577"/>
                  <a:pt x="6537" y="290289"/>
                </a:cubicBezTo>
                <a:lnTo>
                  <a:pt x="6537" y="580578"/>
                </a:lnTo>
                <a:lnTo>
                  <a:pt x="0" y="580578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A661B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e7fe700f_4_12"/>
          <p:cNvSpPr txBox="1"/>
          <p:nvPr/>
        </p:nvSpPr>
        <p:spPr>
          <a:xfrm>
            <a:off x="1525587" y="4933950"/>
            <a:ext cx="3775200" cy="1219200"/>
          </a:xfrm>
          <a:prstGeom prst="rect">
            <a:avLst/>
          </a:prstGeom>
          <a:solidFill>
            <a:srgbClr val="0D0D0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Funds returned and fees applied in Harvest and Report function</a:t>
            </a:r>
            <a:endParaRPr/>
          </a:p>
        </p:txBody>
      </p:sp>
      <p:sp>
        <p:nvSpPr>
          <p:cNvPr id="180" name="Google Shape;180;g2f1e7fe700f_4_12"/>
          <p:cNvSpPr txBox="1"/>
          <p:nvPr>
            <p:ph type="title"/>
          </p:nvPr>
        </p:nvSpPr>
        <p:spPr>
          <a:xfrm>
            <a:off x="741362" y="430212"/>
            <a:ext cx="105012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b="0" i="0" lang="fr-FR" sz="3200" u="none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FOCUS ON </a:t>
            </a:r>
            <a:r>
              <a:rPr lang="fr-FR">
                <a:solidFill>
                  <a:srgbClr val="1CDFF5"/>
                </a:solidFill>
              </a:rPr>
              <a:t>RWA / OFF-CHAIN</a:t>
            </a:r>
            <a:endParaRPr/>
          </a:p>
        </p:txBody>
      </p:sp>
      <p:sp>
        <p:nvSpPr>
          <p:cNvPr id="181" name="Google Shape;181;g2f1e7fe700f_4_12"/>
          <p:cNvSpPr txBox="1"/>
          <p:nvPr>
            <p:ph idx="1" type="body"/>
          </p:nvPr>
        </p:nvSpPr>
        <p:spPr>
          <a:xfrm>
            <a:off x="1525587" y="2692400"/>
            <a:ext cx="3775200" cy="963600"/>
          </a:xfrm>
          <a:prstGeom prst="rect">
            <a:avLst/>
          </a:prstGeom>
          <a:solidFill>
            <a:srgbClr val="0D0D0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chooses </a:t>
            </a:r>
            <a:r>
              <a:rPr lang="fr-FR"/>
              <a:t>RWA vault</a:t>
            </a:r>
            <a:endParaRPr/>
          </a:p>
        </p:txBody>
      </p:sp>
      <p:sp>
        <p:nvSpPr>
          <p:cNvPr id="182" name="Google Shape;182;g2f1e7fe700f_4_12"/>
          <p:cNvSpPr txBox="1"/>
          <p:nvPr/>
        </p:nvSpPr>
        <p:spPr>
          <a:xfrm>
            <a:off x="9140825" y="6226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g2f1e7fe700f_4_12"/>
          <p:cNvSpPr txBox="1"/>
          <p:nvPr/>
        </p:nvSpPr>
        <p:spPr>
          <a:xfrm>
            <a:off x="6815137" y="2679700"/>
            <a:ext cx="3773400" cy="989100"/>
          </a:xfrm>
          <a:prstGeom prst="rect">
            <a:avLst/>
          </a:prstGeom>
          <a:solidFill>
            <a:srgbClr val="0D0D0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Deploy Funds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non 4626 Address</a:t>
            </a:r>
            <a:endParaRPr/>
          </a:p>
        </p:txBody>
      </p:sp>
      <p:sp>
        <p:nvSpPr>
          <p:cNvPr id="184" name="Google Shape;184;g2f1e7fe700f_4_12"/>
          <p:cNvSpPr/>
          <p:nvPr/>
        </p:nvSpPr>
        <p:spPr>
          <a:xfrm>
            <a:off x="1281112" y="2930525"/>
            <a:ext cx="489000" cy="4875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85" name="Google Shape;185;g2f1e7fe700f_4_12"/>
          <p:cNvCxnSpPr/>
          <p:nvPr/>
        </p:nvCxnSpPr>
        <p:spPr>
          <a:xfrm>
            <a:off x="5300662" y="3175000"/>
            <a:ext cx="12699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" name="Google Shape;186;g2f1e7fe700f_4_12"/>
          <p:cNvSpPr txBox="1"/>
          <p:nvPr/>
        </p:nvSpPr>
        <p:spPr>
          <a:xfrm>
            <a:off x="2813050" y="2255837"/>
            <a:ext cx="1198500" cy="561900"/>
          </a:xfrm>
          <a:prstGeom prst="rect">
            <a:avLst/>
          </a:prstGeom>
          <a:solidFill>
            <a:srgbClr val="5B02A9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87" name="Google Shape;187;g2f1e7fe700f_4_12"/>
          <p:cNvSpPr txBox="1"/>
          <p:nvPr/>
        </p:nvSpPr>
        <p:spPr>
          <a:xfrm>
            <a:off x="8102600" y="2270125"/>
            <a:ext cx="1198500" cy="563700"/>
          </a:xfrm>
          <a:prstGeom prst="rect">
            <a:avLst/>
          </a:prstGeom>
          <a:solidFill>
            <a:srgbClr val="5B02A9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F304F2"/>
                </a:solidFill>
              </a:rPr>
              <a:t>Strategy</a:t>
            </a:r>
            <a:endParaRPr/>
          </a:p>
        </p:txBody>
      </p:sp>
      <p:sp>
        <p:nvSpPr>
          <p:cNvPr id="188" name="Google Shape;188;g2f1e7fe700f_4_12"/>
          <p:cNvSpPr/>
          <p:nvPr/>
        </p:nvSpPr>
        <p:spPr>
          <a:xfrm>
            <a:off x="6570662" y="2936875"/>
            <a:ext cx="487500" cy="4890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9" name="Google Shape;189;g2f1e7fe700f_4_12"/>
          <p:cNvSpPr txBox="1"/>
          <p:nvPr/>
        </p:nvSpPr>
        <p:spPr>
          <a:xfrm>
            <a:off x="2813050" y="4446587"/>
            <a:ext cx="1271700" cy="644400"/>
          </a:xfrm>
          <a:prstGeom prst="rect">
            <a:avLst/>
          </a:prstGeom>
          <a:solidFill>
            <a:srgbClr val="5B02A9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F304F2"/>
                </a:solidFill>
                <a:latin typeface="Arial"/>
                <a:ea typeface="Arial"/>
                <a:cs typeface="Arial"/>
                <a:sym typeface="Arial"/>
              </a:rPr>
              <a:t>Vaulture</a:t>
            </a:r>
            <a:endParaRPr/>
          </a:p>
        </p:txBody>
      </p:sp>
      <p:sp>
        <p:nvSpPr>
          <p:cNvPr id="190" name="Google Shape;190;g2f1e7fe700f_4_12"/>
          <p:cNvSpPr/>
          <p:nvPr/>
        </p:nvSpPr>
        <p:spPr>
          <a:xfrm>
            <a:off x="1281112" y="5300662"/>
            <a:ext cx="489000" cy="4875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1" name="Google Shape;191;g2f1e7fe700f_4_12"/>
          <p:cNvSpPr txBox="1"/>
          <p:nvPr/>
        </p:nvSpPr>
        <p:spPr>
          <a:xfrm>
            <a:off x="6815137" y="4933950"/>
            <a:ext cx="3773400" cy="1219200"/>
          </a:xfrm>
          <a:prstGeom prst="rect">
            <a:avLst/>
          </a:prstGeom>
          <a:solidFill>
            <a:srgbClr val="0D0D0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Keeper Invests 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fr-FR" sz="1800">
                <a:solidFill>
                  <a:schemeClr val="lt1"/>
                </a:solidFill>
              </a:rPr>
              <a:t>in Airbnb/Home/Asset</a:t>
            </a:r>
            <a:endParaRPr/>
          </a:p>
        </p:txBody>
      </p:sp>
      <p:sp>
        <p:nvSpPr>
          <p:cNvPr id="192" name="Google Shape;192;g2f1e7fe700f_4_12"/>
          <p:cNvSpPr txBox="1"/>
          <p:nvPr/>
        </p:nvSpPr>
        <p:spPr>
          <a:xfrm>
            <a:off x="8102600" y="4446587"/>
            <a:ext cx="1269900" cy="644400"/>
          </a:xfrm>
          <a:prstGeom prst="rect">
            <a:avLst/>
          </a:prstGeom>
          <a:solidFill>
            <a:srgbClr val="5B02A9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04F2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F304F2"/>
                </a:solidFill>
              </a:rPr>
              <a:t>Off Chain</a:t>
            </a:r>
            <a:endParaRPr/>
          </a:p>
        </p:txBody>
      </p:sp>
      <p:sp>
        <p:nvSpPr>
          <p:cNvPr id="193" name="Google Shape;193;g2f1e7fe700f_4_12"/>
          <p:cNvSpPr/>
          <p:nvPr/>
        </p:nvSpPr>
        <p:spPr>
          <a:xfrm>
            <a:off x="6570662" y="5300662"/>
            <a:ext cx="487500" cy="487500"/>
          </a:xfrm>
          <a:prstGeom prst="ellipse">
            <a:avLst/>
          </a:prstGeom>
          <a:solidFill>
            <a:srgbClr val="D6E2F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05FC"/>
              </a:buClr>
              <a:buSzPts val="1800"/>
              <a:buFont typeface="Arial"/>
              <a:buNone/>
            </a:pPr>
            <a:r>
              <a:rPr b="0" i="0" lang="fr-FR" sz="1800" u="none">
                <a:solidFill>
                  <a:srgbClr val="8805F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94" name="Google Shape;194;g2f1e7fe700f_4_12"/>
          <p:cNvCxnSpPr/>
          <p:nvPr/>
        </p:nvCxnSpPr>
        <p:spPr>
          <a:xfrm rot="10800000">
            <a:off x="5300762" y="5543550"/>
            <a:ext cx="126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" name="Google Shape;195;g2f1e7fe700f_4_12"/>
          <p:cNvSpPr/>
          <p:nvPr/>
        </p:nvSpPr>
        <p:spPr>
          <a:xfrm rot="5400000">
            <a:off x="9695554" y="4074867"/>
            <a:ext cx="2367613" cy="580578"/>
          </a:xfrm>
          <a:custGeom>
            <a:rect b="b" l="l" r="r" t="t"/>
            <a:pathLst>
              <a:path extrusionOk="0" h="580578" w="2367613">
                <a:moveTo>
                  <a:pt x="0" y="580578"/>
                </a:moveTo>
                <a:lnTo>
                  <a:pt x="0" y="290289"/>
                </a:lnTo>
                <a:cubicBezTo>
                  <a:pt x="0" y="129967"/>
                  <a:pt x="129967" y="0"/>
                  <a:pt x="290289" y="0"/>
                </a:cubicBezTo>
                <a:lnTo>
                  <a:pt x="2049944" y="0"/>
                </a:lnTo>
                <a:cubicBezTo>
                  <a:pt x="2210266" y="0"/>
                  <a:pt x="2340233" y="129967"/>
                  <a:pt x="2340233" y="290289"/>
                </a:cubicBezTo>
                <a:lnTo>
                  <a:pt x="2340233" y="435434"/>
                </a:lnTo>
                <a:lnTo>
                  <a:pt x="2367613" y="435434"/>
                </a:lnTo>
                <a:lnTo>
                  <a:pt x="2336964" y="580578"/>
                </a:lnTo>
                <a:lnTo>
                  <a:pt x="2306316" y="435434"/>
                </a:lnTo>
                <a:lnTo>
                  <a:pt x="2333696" y="435434"/>
                </a:lnTo>
                <a:lnTo>
                  <a:pt x="2333696" y="290289"/>
                </a:lnTo>
                <a:cubicBezTo>
                  <a:pt x="2333696" y="133577"/>
                  <a:pt x="2206656" y="6537"/>
                  <a:pt x="2049944" y="6537"/>
                </a:cubicBezTo>
                <a:lnTo>
                  <a:pt x="290289" y="6537"/>
                </a:lnTo>
                <a:cubicBezTo>
                  <a:pt x="133577" y="6537"/>
                  <a:pt x="6537" y="133577"/>
                  <a:pt x="6537" y="290289"/>
                </a:cubicBezTo>
                <a:lnTo>
                  <a:pt x="6537" y="580578"/>
                </a:lnTo>
                <a:lnTo>
                  <a:pt x="0" y="580578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6A661B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Personnalisé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nalisé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Personnalisé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2024-01-05T14:58:10Z</dcterms:created>
  <dc:creator>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str>0x01010079F111ED35F8CC479449609E8A0923A6</vt:lpstr>
  </property>
</Properties>
</file>