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D9464C-BECA-48A0-9630-790C6D2B7083}">
          <p14:sldIdLst>
            <p14:sldId id="256"/>
          </p14:sldIdLst>
        </p14:section>
        <p14:section name="Week 1" id="{2CD230E0-EA3C-4970-84EA-B6AA06D64011}">
          <p14:sldIdLst>
            <p14:sldId id="257"/>
            <p14:sldId id="259"/>
            <p14:sldId id="258"/>
            <p14:sldId id="260"/>
            <p14:sldId id="261"/>
            <p14:sldId id="263"/>
            <p14:sldId id="264"/>
            <p14:sldId id="266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E88"/>
    <a:srgbClr val="FFF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98" d="100"/>
          <a:sy n="98" d="100"/>
        </p:scale>
        <p:origin x="99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D6C1-EE6E-4644-ACD5-1B8FED0042F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A4211-9F42-4EA8-8348-ECD65CC6C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A4211-9F42-4EA8-8348-ECD65CC6C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BB007-95D1-0CE1-34D1-BDEC82E98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32815D-8FD5-25E4-07E2-9EE6AA6D2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CC8E1-A968-9C6A-EF74-C22CD87AF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81C57-6E3B-87FB-7C0B-68B5F4F07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A4211-9F42-4EA8-8348-ECD65CC6C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5C84-A767-1254-1034-02F6AD7A1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3DC0A-1A7B-9DDA-3800-13158E089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EA762-23F7-2815-F8F1-296242518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546E-5D36-35D7-6A0C-3EE6F490F8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A4211-9F42-4EA8-8348-ECD65CC6C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EB01B-2100-A780-515E-732A591F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08322A-BB9F-C4EE-1999-68F6DDDB29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C34F3-C57D-1839-6C08-619CFB155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E5D99-2392-8AD5-604D-A46360D5C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A4211-9F42-4EA8-8348-ECD65CC6C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EFBC-2EAC-1899-453F-C59F5080E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06ED5-2F07-A0F7-1641-DD2D82A56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8EAF-D893-4133-001F-5017462B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EB55-03F0-3F0E-9C68-7A3AAB60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7B9E-D717-828D-8F45-CE907285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A4EC-3A80-C3B6-0F3A-F178A906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79256-31F5-255B-0435-03CAD4AF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8389-376F-14F9-7EC3-214D50B4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8C57-B5D7-2EFF-94A9-2FA3B49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BE0E-12B0-C5ED-FB4F-C12F3D1A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26A0-AF48-D50F-8AC5-701CFED19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6652F-3146-2973-36FB-688FF32E3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09B5D-0064-0D13-2002-D2BB3857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D7CB-3255-CB7C-8EE9-367D153B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1743-EFD9-1144-A047-41C565C5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69AD-C84C-007A-0A64-15B0FA36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D708-6C77-E859-807F-7A804CF4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B856-72B9-786F-2300-6CE197A8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4525-6CE3-D59E-61F5-60A8F73C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F802-1E55-1A3E-317B-E3D5A75F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6C2-DFA0-E84A-BF7E-6F4ED419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1A011-1884-4412-7341-A7D9291E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840-D271-8FE4-2A8A-705E511E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3367-F050-0449-2B15-50EC82CC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08DD-C998-674A-0FF8-1523FA21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0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F8B7-86B6-E89F-6B67-866C1995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BBF8-51AC-1679-2ECF-955447532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F4553-20D9-0575-2F1F-92558087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FC2DC-5E81-F183-76BB-F7B484A7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12AE1-1922-B3F3-A946-0B6EFBE2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63175-005B-5B44-49E5-A1BD5715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60F3-3611-0A7C-8243-C4DAD98C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D7841-253C-4821-214F-25A19846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894F-1CE0-2167-BBCD-181E53DE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C29F2-5B4D-3E58-6FA5-7DE464504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60A5A-453F-77E8-258E-0C8ED408F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3CEDC-FE66-2A88-5BDD-3C4128B0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27B62-81F7-F67A-D3C8-A86D7418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6653F-AB01-C79A-A1AC-B764FD76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0FB3-98E6-D956-AC34-1014BC6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FA85E-ED49-1ECE-7F19-58793371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5708A-5166-05A8-A4D1-D3796766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C9A0D-0D1C-57AB-DF41-130FE959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B8E64-9549-703F-2891-5561C52C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E3FC1-61DE-5BBA-E6D9-D45A7446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D5F6F-19D5-913E-948B-80CC42C5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EC8C-0C00-0F0B-910D-FD430638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78BA-430D-3F29-C293-C2F13D52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93AC8-97DC-E466-C4A1-CCABED36D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2DF29-8625-E49D-4126-9F5AB980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7C758-D39A-E274-2329-AEE77F6C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820B-3CD3-5ADE-773B-4B9D9B0C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6D94-8D09-9E82-6812-C1F32D17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B4363-AC80-3B42-BB1E-98B2E7B9F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B481A-2BAC-F966-64DA-BF72F1AC4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AC18B-6FEF-38F7-65C5-F64FD63E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4CFC6-3F26-7303-774D-B7C2D65E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11EFF-0E6E-A3DB-B800-178B93A1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C5990-FD13-8545-7BBE-22A228B2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1957-D646-11F0-F982-89C7555C9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F184-7CF7-6277-ED9B-84D35A757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874DB-A814-427C-891D-8DCB531F49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E303-254E-7B88-EB00-774A142B6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7EAD-6467-D6CB-4569-8E90E8F77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51DE5-93E5-42E5-B20D-63FE4A8F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ms.office.com/r/eAxpy9AA15" TargetMode="External"/><Relationship Id="rId5" Type="http://schemas.openxmlformats.org/officeDocument/2006/relationships/hyperlink" Target="https://www.linkedin.com/groups/13125865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3238E5-117D-8278-51BE-7D943B344EC3}"/>
              </a:ext>
            </a:extLst>
          </p:cNvPr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Data Analytics Program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Cohort #1 - 2025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EBA7F-4ACF-8BB4-5E8B-A7E573B7BC36}"/>
              </a:ext>
            </a:extLst>
          </p:cNvPr>
          <p:cNvSpPr txBox="1"/>
          <p:nvPr/>
        </p:nvSpPr>
        <p:spPr>
          <a:xfrm>
            <a:off x="155642" y="5992239"/>
            <a:ext cx="2655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Saturday, January 25</a:t>
            </a:r>
            <a:r>
              <a:rPr lang="en-US" sz="1400" b="1" dirty="0"/>
              <a:t>th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1994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D7311-DB7E-43E9-2C62-E7A164F56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F3AE67-83F9-B3B5-6016-88C92CCCE3CC}"/>
              </a:ext>
            </a:extLst>
          </p:cNvPr>
          <p:cNvSpPr txBox="1"/>
          <p:nvPr/>
        </p:nvSpPr>
        <p:spPr>
          <a:xfrm>
            <a:off x="870646" y="0"/>
            <a:ext cx="1114301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Tell us about yourself</a:t>
            </a:r>
          </a:p>
        </p:txBody>
      </p:sp>
      <p:pic>
        <p:nvPicPr>
          <p:cNvPr id="3" name="Picture 2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21668DC3-EF6D-2175-3E49-99B2F32A5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51B9B22-5153-6F06-BAAF-5C68C07C81B2}"/>
              </a:ext>
            </a:extLst>
          </p:cNvPr>
          <p:cNvGrpSpPr/>
          <p:nvPr/>
        </p:nvGrpSpPr>
        <p:grpSpPr>
          <a:xfrm>
            <a:off x="943583" y="2248710"/>
            <a:ext cx="10045430" cy="1940669"/>
            <a:chOff x="982493" y="1645595"/>
            <a:chExt cx="10045430" cy="1940669"/>
          </a:xfrm>
        </p:grpSpPr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6ADF8B07-43DD-D0E8-8629-7CB54A4F1B91}"/>
                </a:ext>
              </a:extLst>
            </p:cNvPr>
            <p:cNvSpPr/>
            <p:nvPr/>
          </p:nvSpPr>
          <p:spPr>
            <a:xfrm>
              <a:off x="982493" y="1809345"/>
              <a:ext cx="3005847" cy="1293779"/>
            </a:xfrm>
            <a:prstGeom prst="wedgeEllipseCallo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GETTING</a:t>
              </a:r>
            </a:p>
          </p:txBody>
        </p:sp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B556EF98-A1A9-AF9B-D13E-CBDA37AAF332}"/>
                </a:ext>
              </a:extLst>
            </p:cNvPr>
            <p:cNvSpPr/>
            <p:nvPr/>
          </p:nvSpPr>
          <p:spPr>
            <a:xfrm>
              <a:off x="3206884" y="2292485"/>
              <a:ext cx="3005847" cy="1293779"/>
            </a:xfrm>
            <a:prstGeom prst="wedgeEllipseCallou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TO</a:t>
              </a:r>
            </a:p>
          </p:txBody>
        </p:sp>
        <p:sp>
          <p:nvSpPr>
            <p:cNvPr id="7" name="Speech Bubble: Oval 6">
              <a:extLst>
                <a:ext uri="{FF2B5EF4-FFF2-40B4-BE49-F238E27FC236}">
                  <a16:creationId xmlns:a16="http://schemas.microsoft.com/office/drawing/2014/main" id="{30AC2BB6-C41C-A8C9-5859-20181F99FE14}"/>
                </a:ext>
              </a:extLst>
            </p:cNvPr>
            <p:cNvSpPr/>
            <p:nvPr/>
          </p:nvSpPr>
          <p:spPr>
            <a:xfrm>
              <a:off x="5677710" y="1645595"/>
              <a:ext cx="3005847" cy="1293779"/>
            </a:xfrm>
            <a:prstGeom prst="wedgeEllipseCallou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KNOW</a:t>
              </a:r>
            </a:p>
          </p:txBody>
        </p:sp>
        <p:sp>
          <p:nvSpPr>
            <p:cNvPr id="8" name="Speech Bubble: Oval 7">
              <a:extLst>
                <a:ext uri="{FF2B5EF4-FFF2-40B4-BE49-F238E27FC236}">
                  <a16:creationId xmlns:a16="http://schemas.microsoft.com/office/drawing/2014/main" id="{753977A0-8CAF-280B-82A1-4F3D78EB2E62}"/>
                </a:ext>
              </a:extLst>
            </p:cNvPr>
            <p:cNvSpPr/>
            <p:nvPr/>
          </p:nvSpPr>
          <p:spPr>
            <a:xfrm>
              <a:off x="8022076" y="2135221"/>
              <a:ext cx="3005847" cy="1293779"/>
            </a:xfrm>
            <a:prstGeom prst="wedgeEllipseCallo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14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hand holding a light bulb and a question mark&#10;&#10;Description automatically generated">
            <a:extLst>
              <a:ext uri="{FF2B5EF4-FFF2-40B4-BE49-F238E27FC236}">
                <a16:creationId xmlns:a16="http://schemas.microsoft.com/office/drawing/2014/main" id="{05476E63-14EA-AF5F-A63D-6BC183D3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49" b="461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4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082E92-2EEF-0525-C02E-532C10283895}"/>
              </a:ext>
            </a:extLst>
          </p:cNvPr>
          <p:cNvSpPr txBox="1"/>
          <p:nvPr/>
        </p:nvSpPr>
        <p:spPr>
          <a:xfrm>
            <a:off x="4751983" y="257521"/>
            <a:ext cx="2383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DACA8-D6BE-C407-C9F1-04F3E43CB586}"/>
              </a:ext>
            </a:extLst>
          </p:cNvPr>
          <p:cNvSpPr txBox="1"/>
          <p:nvPr/>
        </p:nvSpPr>
        <p:spPr>
          <a:xfrm>
            <a:off x="1964987" y="2721114"/>
            <a:ext cx="8628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introduction of the Core Team took place live</a:t>
            </a:r>
          </a:p>
        </p:txBody>
      </p:sp>
    </p:spTree>
    <p:extLst>
      <p:ext uri="{BB962C8B-B14F-4D97-AF65-F5344CB8AC3E}">
        <p14:creationId xmlns:p14="http://schemas.microsoft.com/office/powerpoint/2010/main" val="162388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8CA5-F9E9-DBBE-DC12-1EFA91BB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6FD0D3F-6622-5F84-45E2-BD8A3CB3B6E0}"/>
              </a:ext>
            </a:extLst>
          </p:cNvPr>
          <p:cNvSpPr txBox="1"/>
          <p:nvPr/>
        </p:nvSpPr>
        <p:spPr>
          <a:xfrm>
            <a:off x="796868" y="-21369"/>
            <a:ext cx="1114301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Weeks &amp; Contents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F49B24-83F0-33FC-ABDB-D0986AB7F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0698"/>
              </p:ext>
            </p:extLst>
          </p:nvPr>
        </p:nvGraphicFramePr>
        <p:xfrm>
          <a:off x="3217525" y="1318557"/>
          <a:ext cx="541866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97409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3279624"/>
                    </a:ext>
                  </a:extLst>
                </a:gridCol>
              </a:tblGrid>
              <a:tr h="24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Hours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 –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 – 45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194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48C70B-A134-50EB-2828-43C2CEC49CC4}"/>
              </a:ext>
            </a:extLst>
          </p:cNvPr>
          <p:cNvSpPr txBox="1"/>
          <p:nvPr/>
        </p:nvSpPr>
        <p:spPr>
          <a:xfrm>
            <a:off x="10515080" y="2720821"/>
            <a:ext cx="153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August 16 (30)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DF1929-D3B8-08E7-D66B-E30339518116}"/>
              </a:ext>
            </a:extLst>
          </p:cNvPr>
          <p:cNvGrpSpPr/>
          <p:nvPr/>
        </p:nvGrpSpPr>
        <p:grpSpPr>
          <a:xfrm>
            <a:off x="223736" y="2793967"/>
            <a:ext cx="11595369" cy="688451"/>
            <a:chOff x="728774" y="2120631"/>
            <a:chExt cx="10702027" cy="68845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2DED8C-10DA-3EF4-179D-30D576DF8971}"/>
                </a:ext>
              </a:extLst>
            </p:cNvPr>
            <p:cNvCxnSpPr>
              <a:cxnSpLocks/>
            </p:cNvCxnSpPr>
            <p:nvPr/>
          </p:nvCxnSpPr>
          <p:spPr>
            <a:xfrm>
              <a:off x="2344366" y="2290864"/>
              <a:ext cx="7470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098DE7-895C-CEEA-4580-B597A6CA89BE}"/>
                </a:ext>
              </a:extLst>
            </p:cNvPr>
            <p:cNvSpPr/>
            <p:nvPr/>
          </p:nvSpPr>
          <p:spPr>
            <a:xfrm>
              <a:off x="2013625" y="2120631"/>
              <a:ext cx="330741" cy="34046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5BEAB2-600B-DD06-9876-3CE4CA3D4F4A}"/>
                </a:ext>
              </a:extLst>
            </p:cNvPr>
            <p:cNvSpPr/>
            <p:nvPr/>
          </p:nvSpPr>
          <p:spPr>
            <a:xfrm>
              <a:off x="9815209" y="2120631"/>
              <a:ext cx="330741" cy="3404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8666A2-FEE1-6FB0-F085-92223B924952}"/>
                </a:ext>
              </a:extLst>
            </p:cNvPr>
            <p:cNvSpPr txBox="1"/>
            <p:nvPr/>
          </p:nvSpPr>
          <p:spPr>
            <a:xfrm>
              <a:off x="728774" y="2130360"/>
              <a:ext cx="1284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January 25th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2DD55A-CF45-5D8E-D655-DC34A8C920D4}"/>
                </a:ext>
              </a:extLst>
            </p:cNvPr>
            <p:cNvSpPr/>
            <p:nvPr/>
          </p:nvSpPr>
          <p:spPr>
            <a:xfrm>
              <a:off x="9682263" y="2130360"/>
              <a:ext cx="330741" cy="3404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4C9459-E644-57F1-1F35-73C5D17DC5EA}"/>
                </a:ext>
              </a:extLst>
            </p:cNvPr>
            <p:cNvSpPr txBox="1"/>
            <p:nvPr/>
          </p:nvSpPr>
          <p:spPr>
            <a:xfrm>
              <a:off x="10145950" y="2355262"/>
              <a:ext cx="1284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July 19 (26)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5D1AA1-2E3D-F752-ECEA-10A94AC95274}"/>
                </a:ext>
              </a:extLst>
            </p:cNvPr>
            <p:cNvSpPr/>
            <p:nvPr/>
          </p:nvSpPr>
          <p:spPr>
            <a:xfrm>
              <a:off x="5503834" y="2146704"/>
              <a:ext cx="330741" cy="34046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26C9AE-BFB0-FC07-D65F-C8A6E65FFF21}"/>
                </a:ext>
              </a:extLst>
            </p:cNvPr>
            <p:cNvSpPr/>
            <p:nvPr/>
          </p:nvSpPr>
          <p:spPr>
            <a:xfrm>
              <a:off x="8637360" y="2146704"/>
              <a:ext cx="330741" cy="340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827882-B4D9-7486-95BB-51F2E93F11F3}"/>
                </a:ext>
              </a:extLst>
            </p:cNvPr>
            <p:cNvSpPr/>
            <p:nvPr/>
          </p:nvSpPr>
          <p:spPr>
            <a:xfrm>
              <a:off x="7102012" y="2136973"/>
              <a:ext cx="330741" cy="340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7EACDEF-B9C2-0A09-C8D5-48C0BEDFFD5A}"/>
                </a:ext>
              </a:extLst>
            </p:cNvPr>
            <p:cNvSpPr/>
            <p:nvPr/>
          </p:nvSpPr>
          <p:spPr>
            <a:xfrm>
              <a:off x="4227077" y="2146704"/>
              <a:ext cx="330741" cy="340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265FC4-6D60-F3EA-8DE0-9B4DC7887C72}"/>
                </a:ext>
              </a:extLst>
            </p:cNvPr>
            <p:cNvSpPr txBox="1"/>
            <p:nvPr/>
          </p:nvSpPr>
          <p:spPr>
            <a:xfrm>
              <a:off x="3810111" y="2501305"/>
              <a:ext cx="1372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Networking (1)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7E3AE4-2280-67DA-10A0-C67C9267839B}"/>
                </a:ext>
              </a:extLst>
            </p:cNvPr>
            <p:cNvSpPr txBox="1"/>
            <p:nvPr/>
          </p:nvSpPr>
          <p:spPr>
            <a:xfrm>
              <a:off x="6689979" y="2451829"/>
              <a:ext cx="1455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Networking (2)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52108E-2320-2453-576F-FCEB666AF72C}"/>
                </a:ext>
              </a:extLst>
            </p:cNvPr>
            <p:cNvSpPr txBox="1"/>
            <p:nvPr/>
          </p:nvSpPr>
          <p:spPr>
            <a:xfrm>
              <a:off x="8091033" y="2428407"/>
              <a:ext cx="1708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Career meeting (1)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19B664-BE84-9CDA-BF3E-5E0D27C2EB33}"/>
                </a:ext>
              </a:extLst>
            </p:cNvPr>
            <p:cNvSpPr txBox="1"/>
            <p:nvPr/>
          </p:nvSpPr>
          <p:spPr>
            <a:xfrm>
              <a:off x="5287680" y="2487169"/>
              <a:ext cx="2084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Holidays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BF366A-370A-2779-EDA5-03AF1F514CDC}"/>
              </a:ext>
            </a:extLst>
          </p:cNvPr>
          <p:cNvSpPr/>
          <p:nvPr/>
        </p:nvSpPr>
        <p:spPr>
          <a:xfrm>
            <a:off x="273949" y="4136880"/>
            <a:ext cx="358349" cy="340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78CF9-85E9-2678-15F1-B01228ADECC8}"/>
              </a:ext>
            </a:extLst>
          </p:cNvPr>
          <p:cNvSpPr txBox="1"/>
          <p:nvPr/>
        </p:nvSpPr>
        <p:spPr>
          <a:xfrm>
            <a:off x="770531" y="4042964"/>
            <a:ext cx="5952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networking event aims to foster in-person connections, bring together professionals from diverse industries, and provide an opportunity to present final capstone projects (TBD)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65914E-9A3F-9450-9EB9-FE2927D53C07}"/>
              </a:ext>
            </a:extLst>
          </p:cNvPr>
          <p:cNvSpPr/>
          <p:nvPr/>
        </p:nvSpPr>
        <p:spPr>
          <a:xfrm>
            <a:off x="273949" y="4953728"/>
            <a:ext cx="358349" cy="3404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CDCF0-E329-7F3B-CEB0-CFFFACE7CB5C}"/>
              </a:ext>
            </a:extLst>
          </p:cNvPr>
          <p:cNvSpPr txBox="1"/>
          <p:nvPr/>
        </p:nvSpPr>
        <p:spPr>
          <a:xfrm>
            <a:off x="796868" y="4830520"/>
            <a:ext cx="5778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will observe religious holidays if they fall on a weekend. If a break is needed, we will inform you in advance or adjust the session to a week-long project (TBD)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3D6F81-FC6E-AD59-A0BC-0E2E8F877E3C}"/>
              </a:ext>
            </a:extLst>
          </p:cNvPr>
          <p:cNvSpPr/>
          <p:nvPr/>
        </p:nvSpPr>
        <p:spPr>
          <a:xfrm>
            <a:off x="3567630" y="2792587"/>
            <a:ext cx="358349" cy="34046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A2897A-F774-18C2-CE2F-AD92C8E22042}"/>
              </a:ext>
            </a:extLst>
          </p:cNvPr>
          <p:cNvSpPr/>
          <p:nvPr/>
        </p:nvSpPr>
        <p:spPr>
          <a:xfrm>
            <a:off x="5824609" y="2802318"/>
            <a:ext cx="358349" cy="34046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43DF83-E9BE-EC3A-0CAF-41031717CDBA}"/>
              </a:ext>
            </a:extLst>
          </p:cNvPr>
          <p:cNvSpPr/>
          <p:nvPr/>
        </p:nvSpPr>
        <p:spPr>
          <a:xfrm>
            <a:off x="9199619" y="2810308"/>
            <a:ext cx="358349" cy="34046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7B3A26-134A-1F2E-80B8-1A9287DD436D}"/>
              </a:ext>
            </a:extLst>
          </p:cNvPr>
          <p:cNvSpPr/>
          <p:nvPr/>
        </p:nvSpPr>
        <p:spPr>
          <a:xfrm>
            <a:off x="273949" y="5774000"/>
            <a:ext cx="358349" cy="34046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AE44D8A-74A7-8BAE-09C6-33062B36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68" y="5726392"/>
            <a:ext cx="576800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/>
              <a:t>On certain days, we will have guest speakers join us to provide real-world insights from the industry and share their valuable experiences (TBD)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266C4F46-DBC2-7D80-D70C-7F060D17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4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BA6A-CBF2-07DA-14E3-80EAFFFAE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3840CDD-8021-E086-B1BC-A1AF87CA7477}"/>
              </a:ext>
            </a:extLst>
          </p:cNvPr>
          <p:cNvSpPr txBox="1"/>
          <p:nvPr/>
        </p:nvSpPr>
        <p:spPr>
          <a:xfrm>
            <a:off x="870646" y="0"/>
            <a:ext cx="1114301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What do we want to deliver to you?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03857-67DC-E7F6-2579-FE92B4E670D3}"/>
              </a:ext>
            </a:extLst>
          </p:cNvPr>
          <p:cNvSpPr txBox="1"/>
          <p:nvPr/>
        </p:nvSpPr>
        <p:spPr>
          <a:xfrm>
            <a:off x="1089497" y="1052423"/>
            <a:ext cx="10398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From Zero to Hero - Building the Foundations of Data Analytics!</a:t>
            </a:r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Understanding Core Analytics Concepts</a:t>
            </a:r>
            <a:r>
              <a:rPr lang="en-US" dirty="0"/>
              <a:t>: Lay the groundwork for data-driven problem-solving.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Interactive Tools &amp; Techniques</a:t>
            </a:r>
            <a:r>
              <a:rPr lang="en-US" dirty="0"/>
              <a:t>: Get familiar with key platforms and tools like Excel, Python, Power BI, Power Query, M language, and DAX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Practical Applications</a:t>
            </a:r>
            <a:r>
              <a:rPr lang="en-US" dirty="0"/>
              <a:t>: Work on small, meaningful projects to apply what you learn immediately.</a:t>
            </a:r>
          </a:p>
          <a:p>
            <a:r>
              <a:rPr lang="en-US" dirty="0"/>
              <a:t>Our focus is on </a:t>
            </a:r>
            <a:r>
              <a:rPr lang="en-US" b="1" dirty="0"/>
              <a:t>learning by doing</a:t>
            </a:r>
            <a:r>
              <a:rPr lang="en-US" dirty="0"/>
              <a:t>—developing the confidence and competence you need to tackle analytics challenges head-on. Get ready to explore, experiment, and excel!</a:t>
            </a:r>
          </a:p>
        </p:txBody>
      </p:sp>
      <p:pic>
        <p:nvPicPr>
          <p:cNvPr id="9" name="Picture 8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57011481-9AB8-F806-EB62-BA64CE587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7EFD2-1798-4CA5-C797-393297467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B3D551D-3F5B-51F3-7277-E7523D939FF4}"/>
              </a:ext>
            </a:extLst>
          </p:cNvPr>
          <p:cNvSpPr txBox="1"/>
          <p:nvPr/>
        </p:nvSpPr>
        <p:spPr>
          <a:xfrm>
            <a:off x="870646" y="0"/>
            <a:ext cx="1114301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Tech Skills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DBA215-53DB-3813-9629-BAEA7256A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13204"/>
              </p:ext>
            </p:extLst>
          </p:nvPr>
        </p:nvGraphicFramePr>
        <p:xfrm>
          <a:off x="986597" y="690832"/>
          <a:ext cx="10560134" cy="520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470">
                  <a:extLst>
                    <a:ext uri="{9D8B030D-6E8A-4147-A177-3AD203B41FA5}">
                      <a16:colId xmlns:a16="http://schemas.microsoft.com/office/drawing/2014/main" val="3649740975"/>
                    </a:ext>
                  </a:extLst>
                </a:gridCol>
                <a:gridCol w="7278664">
                  <a:extLst>
                    <a:ext uri="{9D8B030D-6E8A-4147-A177-3AD203B41FA5}">
                      <a16:colId xmlns:a16="http://schemas.microsoft.com/office/drawing/2014/main" val="1423279624"/>
                    </a:ext>
                  </a:extLst>
                </a:gridCol>
              </a:tblGrid>
              <a:tr h="454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 Skills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0880"/>
                  </a:ext>
                </a:extLst>
              </a:tr>
              <a:tr h="4610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Data cleaning, pivot tables, and 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19419"/>
                  </a:ext>
                </a:extLst>
              </a:tr>
              <a:tr h="72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manipulation using libraries like pandas and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data visualization techniques with matplotlib and seaborn.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53634"/>
                  </a:ext>
                </a:extLst>
              </a:tr>
              <a:tr h="4610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 core ML concepts, such as supervised and unsupervised learning. Apply ML algorithms to solve practical problems, like classification and clustering. Get hands-on experience with tools like scikit-learn for building and evaluating models.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44812"/>
                  </a:ext>
                </a:extLst>
              </a:tr>
              <a:tr h="4610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interactive dashboards and reports for dynamic data exploration. Learn how to connect to multiple data sources and model data effectively. Gain insight into storytelling through data visualization.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29185"/>
                  </a:ext>
                </a:extLst>
              </a:tr>
              <a:tr h="4610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Query &amp; 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Use Power Query to clean, transform, and combine data efficiently.</a:t>
                      </a:r>
                    </a:p>
                    <a:p>
                      <a:pPr lvl="1"/>
                      <a:r>
                        <a:rPr lang="en-US" dirty="0"/>
                        <a:t>Understand the fundamentals of DAX for creating calculated columns and measures.</a:t>
                      </a:r>
                    </a:p>
                    <a:p>
                      <a:pPr lvl="1"/>
                      <a:r>
                        <a:rPr lang="en-US" dirty="0"/>
                        <a:t>Explore advanced techniques for building complex data models.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41414"/>
                  </a:ext>
                </a:extLst>
              </a:tr>
            </a:tbl>
          </a:graphicData>
        </a:graphic>
      </p:graphicFrame>
      <p:pic>
        <p:nvPicPr>
          <p:cNvPr id="3" name="Picture 2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5C3486F6-456C-74F5-E5F7-FBE77970C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8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BCD3C-9E14-A228-D289-DA26A1B81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8A3664-64D9-5D3A-26CB-6EE6F0CC0C3A}"/>
              </a:ext>
            </a:extLst>
          </p:cNvPr>
          <p:cNvSpPr txBox="1"/>
          <p:nvPr/>
        </p:nvSpPr>
        <p:spPr>
          <a:xfrm>
            <a:off x="870646" y="0"/>
            <a:ext cx="1114301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soft skills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17C1B92-2490-573D-06FB-245EDBD84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15387"/>
              </p:ext>
            </p:extLst>
          </p:nvPr>
        </p:nvGraphicFramePr>
        <p:xfrm>
          <a:off x="797327" y="1258111"/>
          <a:ext cx="1019492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660">
                  <a:extLst>
                    <a:ext uri="{9D8B030D-6E8A-4147-A177-3AD203B41FA5}">
                      <a16:colId xmlns:a16="http://schemas.microsoft.com/office/drawing/2014/main" val="3649740975"/>
                    </a:ext>
                  </a:extLst>
                </a:gridCol>
                <a:gridCol w="6741268">
                  <a:extLst>
                    <a:ext uri="{9D8B030D-6E8A-4147-A177-3AD203B41FA5}">
                      <a16:colId xmlns:a16="http://schemas.microsoft.com/office/drawing/2014/main" val="1423279624"/>
                    </a:ext>
                  </a:extLst>
                </a:gridCol>
              </a:tblGrid>
              <a:tr h="24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 Skills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Critical Thinking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Analyze data logically to uncover insights, identify trends, and solve problems effectively.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Communication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Simplify complex data findings into clear and impactful messages for both technical and non-technical audiences.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5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Collaboration &amp; 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Work seamlessly with diverse teams, sharing insights and building consensus to achieve shared goals.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1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Adaptability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Stay flexible and open to new tools, technologies, and methodologies in a rapidly evolving field.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2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Attention to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Ensure data accuracy and maintain high standards by thoroughly verifying work and minimizing errors.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841414"/>
                  </a:ext>
                </a:extLst>
              </a:tr>
            </a:tbl>
          </a:graphicData>
        </a:graphic>
      </p:graphicFrame>
      <p:pic>
        <p:nvPicPr>
          <p:cNvPr id="3" name="Picture 2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933F36D0-A220-BF67-79E2-7988F7960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1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2F946-2AF2-0DB0-E1F3-A8723261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842DBD-646F-678C-F3D1-4CDB1505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17" y="2953741"/>
            <a:ext cx="990738" cy="2448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7046A1-6F89-AC0B-08B4-59DE6DE9776F}"/>
              </a:ext>
            </a:extLst>
          </p:cNvPr>
          <p:cNvSpPr txBox="1"/>
          <p:nvPr/>
        </p:nvSpPr>
        <p:spPr>
          <a:xfrm>
            <a:off x="870646" y="0"/>
            <a:ext cx="1114301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Key Expectations for Student Success in the DAP </a:t>
            </a:r>
          </a:p>
        </p:txBody>
      </p:sp>
      <p:pic>
        <p:nvPicPr>
          <p:cNvPr id="3" name="Picture 2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85E16798-18C8-B522-1F0A-B56144BBF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A620A-1EEB-FA8D-F4F2-EB5D9F72BD69}"/>
              </a:ext>
            </a:extLst>
          </p:cNvPr>
          <p:cNvSpPr txBox="1"/>
          <p:nvPr/>
        </p:nvSpPr>
        <p:spPr>
          <a:xfrm>
            <a:off x="2513798" y="5002974"/>
            <a:ext cx="303502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Engagement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C0F12-DD97-BE33-7AAA-1BE81EB5916D}"/>
              </a:ext>
            </a:extLst>
          </p:cNvPr>
          <p:cNvSpPr txBox="1"/>
          <p:nvPr/>
        </p:nvSpPr>
        <p:spPr>
          <a:xfrm>
            <a:off x="3185009" y="4519261"/>
            <a:ext cx="3035029" cy="369332"/>
          </a:xfrm>
          <a:prstGeom prst="rect">
            <a:avLst/>
          </a:prstGeom>
          <a:solidFill>
            <a:srgbClr val="C1BE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FCE77-BE11-E747-DC13-109DB4524AA0}"/>
              </a:ext>
            </a:extLst>
          </p:cNvPr>
          <p:cNvSpPr txBox="1"/>
          <p:nvPr/>
        </p:nvSpPr>
        <p:spPr>
          <a:xfrm>
            <a:off x="3715965" y="4035548"/>
            <a:ext cx="303502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Adaptability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A7D47-06A5-6484-C0CA-91FBFC9AA64D}"/>
              </a:ext>
            </a:extLst>
          </p:cNvPr>
          <p:cNvSpPr txBox="1"/>
          <p:nvPr/>
        </p:nvSpPr>
        <p:spPr>
          <a:xfrm>
            <a:off x="4426086" y="3551835"/>
            <a:ext cx="3035029" cy="369332"/>
          </a:xfrm>
          <a:prstGeom prst="rect">
            <a:avLst/>
          </a:prstGeom>
          <a:solidFill>
            <a:srgbClr val="C1BE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Collaboration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CC986-50A8-4215-83C5-B3928155BFCA}"/>
              </a:ext>
            </a:extLst>
          </p:cNvPr>
          <p:cNvSpPr txBox="1"/>
          <p:nvPr/>
        </p:nvSpPr>
        <p:spPr>
          <a:xfrm>
            <a:off x="5061631" y="3068122"/>
            <a:ext cx="303502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Accountability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94DBA-2886-5234-4662-FA6B3BFE8B15}"/>
              </a:ext>
            </a:extLst>
          </p:cNvPr>
          <p:cNvSpPr txBox="1"/>
          <p:nvPr/>
        </p:nvSpPr>
        <p:spPr>
          <a:xfrm>
            <a:off x="5548827" y="2584409"/>
            <a:ext cx="3035029" cy="369332"/>
          </a:xfrm>
          <a:prstGeom prst="rect">
            <a:avLst/>
          </a:prstGeom>
          <a:solidFill>
            <a:srgbClr val="C1BE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Critical</a:t>
            </a:r>
            <a:r>
              <a:rPr lang="en-US" dirty="0"/>
              <a:t> </a:t>
            </a:r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52DF-9496-8D12-CBDC-72EC17D64487}"/>
              </a:ext>
            </a:extLst>
          </p:cNvPr>
          <p:cNvSpPr txBox="1"/>
          <p:nvPr/>
        </p:nvSpPr>
        <p:spPr>
          <a:xfrm>
            <a:off x="6322972" y="2100696"/>
            <a:ext cx="303502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Feedback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Receptiveness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CFBAC-3B93-B17C-EE13-B34EDA7A0BB3}"/>
              </a:ext>
            </a:extLst>
          </p:cNvPr>
          <p:cNvSpPr txBox="1"/>
          <p:nvPr/>
        </p:nvSpPr>
        <p:spPr>
          <a:xfrm>
            <a:off x="7066341" y="1616983"/>
            <a:ext cx="2495948" cy="369332"/>
          </a:xfrm>
          <a:prstGeom prst="rect">
            <a:avLst/>
          </a:prstGeom>
          <a:solidFill>
            <a:srgbClr val="C1BE8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Self-Motivation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877798-529F-A5AB-98F4-B02D153BE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813" y="1597655"/>
            <a:ext cx="2335458" cy="2921606"/>
          </a:xfrm>
          <a:prstGeom prst="rect">
            <a:avLst/>
          </a:prstGeom>
        </p:spPr>
      </p:pic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5E3E7A71-3123-DE2E-572E-A1A0A696DAD7}"/>
              </a:ext>
            </a:extLst>
          </p:cNvPr>
          <p:cNvSpPr/>
          <p:nvPr/>
        </p:nvSpPr>
        <p:spPr>
          <a:xfrm>
            <a:off x="1762810" y="1331118"/>
            <a:ext cx="2916194" cy="1491334"/>
          </a:xfrm>
          <a:prstGeom prst="cloudCallout">
            <a:avLst/>
          </a:prstGeom>
          <a:solidFill>
            <a:schemeClr val="bg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3933E-8D7D-75D8-56FB-43A6CC4D6A2E}"/>
              </a:ext>
            </a:extLst>
          </p:cNvPr>
          <p:cNvSpPr txBox="1"/>
          <p:nvPr/>
        </p:nvSpPr>
        <p:spPr>
          <a:xfrm>
            <a:off x="2145871" y="1733934"/>
            <a:ext cx="228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prior knowledge or experience </a:t>
            </a:r>
          </a:p>
        </p:txBody>
      </p:sp>
    </p:spTree>
    <p:extLst>
      <p:ext uri="{BB962C8B-B14F-4D97-AF65-F5344CB8AC3E}">
        <p14:creationId xmlns:p14="http://schemas.microsoft.com/office/powerpoint/2010/main" val="285942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74884-8AD6-C6F9-538E-4AD02809D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ACC3ECC-CB58-A8B8-423A-57AFF9FDB236}"/>
              </a:ext>
            </a:extLst>
          </p:cNvPr>
          <p:cNvSpPr txBox="1"/>
          <p:nvPr/>
        </p:nvSpPr>
        <p:spPr>
          <a:xfrm>
            <a:off x="870646" y="0"/>
            <a:ext cx="1114301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Technical Skills and Setup Requirements</a:t>
            </a:r>
          </a:p>
        </p:txBody>
      </p:sp>
      <p:pic>
        <p:nvPicPr>
          <p:cNvPr id="3" name="Picture 2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51CC5F8A-03C3-3F77-782D-174A8FF5D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D16DF6-7931-8E10-8704-BEAB9024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20" y="4517956"/>
            <a:ext cx="122730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Being prepared with these tools and skills will help you engage effectively in the program's technical components.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11045-B99B-4368-6C07-0657D7E741E7}"/>
              </a:ext>
            </a:extLst>
          </p:cNvPr>
          <p:cNvSpPr txBox="1"/>
          <p:nvPr/>
        </p:nvSpPr>
        <p:spPr>
          <a:xfrm>
            <a:off x="635540" y="120940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Technical Skills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Not required but preferable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7D4DCC-EBE1-8CA3-C212-34AF76F8ABFD}"/>
              </a:ext>
            </a:extLst>
          </p:cNvPr>
          <p:cNvSpPr txBox="1"/>
          <p:nvPr/>
        </p:nvSpPr>
        <p:spPr>
          <a:xfrm>
            <a:off x="870646" y="1695324"/>
            <a:ext cx="1032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Familiarity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commonly 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VLOOKUP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41C707-98D4-6FB8-8E92-2DDF0BB3438B}"/>
              </a:ext>
            </a:extLst>
          </p:cNvPr>
          <p:cNvSpPr txBox="1"/>
          <p:nvPr/>
        </p:nvSpPr>
        <p:spPr>
          <a:xfrm>
            <a:off x="635540" y="215699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Requirements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Required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15A272-6AB9-2F88-BFC3-1BFD53794C82}"/>
              </a:ext>
            </a:extLst>
          </p:cNvPr>
          <p:cNvSpPr txBox="1"/>
          <p:nvPr/>
        </p:nvSpPr>
        <p:spPr>
          <a:xfrm>
            <a:off x="870646" y="2575040"/>
            <a:ext cx="106566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or installation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Office 365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(Word, Excel, PowerPoint).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Desktop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visualization tasks.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setup is not required, as we will utilize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an alternative for Python-related tasks.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Create GitHub account to be able to download the contents shared with you!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96AE8DF-540F-4148-21B0-B5225A086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431" y="5574825"/>
            <a:ext cx="1028526" cy="8446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6BBF6E-88E1-6CE0-A1BF-744150E0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795" y="5574825"/>
            <a:ext cx="997315" cy="8446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950FA9-6C43-5B8F-C82E-A99AC8AFC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864" y="5563020"/>
            <a:ext cx="1028526" cy="8242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C1C0230-3012-F0B0-21F8-5D26FD4609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667" y="5537236"/>
            <a:ext cx="1028526" cy="8620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174B015-5BE9-DB1A-D805-13DEE402E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2219" y="5547398"/>
            <a:ext cx="1054186" cy="853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2360A3-9A94-A36E-F793-2611CE9EA7EF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670791" y="5511918"/>
            <a:ext cx="1033272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18555-AEA0-3A01-2996-02C1F409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33B8E82-79E9-BDF2-1665-EF5FFC92C33F}"/>
              </a:ext>
            </a:extLst>
          </p:cNvPr>
          <p:cNvSpPr txBox="1"/>
          <p:nvPr/>
        </p:nvSpPr>
        <p:spPr>
          <a:xfrm>
            <a:off x="870646" y="0"/>
            <a:ext cx="11143014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Don’t forget</a:t>
            </a:r>
          </a:p>
        </p:txBody>
      </p:sp>
      <p:pic>
        <p:nvPicPr>
          <p:cNvPr id="3" name="Picture 2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864962C3-9BE4-9D57-5B55-F1552E7DA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0D27D-7574-EAC1-4DAB-442A8BAD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397" y="4848661"/>
            <a:ext cx="4012640" cy="1474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0C1AC-769E-8929-66F4-064384393B41}"/>
              </a:ext>
            </a:extLst>
          </p:cNvPr>
          <p:cNvSpPr txBox="1"/>
          <p:nvPr/>
        </p:nvSpPr>
        <p:spPr>
          <a:xfrm>
            <a:off x="1155674" y="4848661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LinkedIn page: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63E7C-96DF-43E8-0CD9-67D1B8F01694}"/>
              </a:ext>
            </a:extLst>
          </p:cNvPr>
          <p:cNvSpPr txBox="1"/>
          <p:nvPr/>
        </p:nvSpPr>
        <p:spPr>
          <a:xfrm>
            <a:off x="690409" y="2782669"/>
            <a:ext cx="4012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6"/>
              </a:rPr>
              <a:t>Important Policies and Procedures for Your Success in the DAP Program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85424-9112-9AB0-60B2-4325E2115A00}"/>
              </a:ext>
            </a:extLst>
          </p:cNvPr>
          <p:cNvSpPr txBox="1"/>
          <p:nvPr/>
        </p:nvSpPr>
        <p:spPr>
          <a:xfrm>
            <a:off x="912433" y="898360"/>
            <a:ext cx="254896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Accepted Students: 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6DC21-D1BC-D953-A139-C37DE605A380}"/>
              </a:ext>
            </a:extLst>
          </p:cNvPr>
          <p:cNvSpPr txBox="1"/>
          <p:nvPr/>
        </p:nvSpPr>
        <p:spPr>
          <a:xfrm>
            <a:off x="3590986" y="908642"/>
            <a:ext cx="163948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Waiting List: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CBBBC-CEA6-76C7-6A5F-C02FCB1778E4}"/>
              </a:ext>
            </a:extLst>
          </p:cNvPr>
          <p:cNvSpPr txBox="1"/>
          <p:nvPr/>
        </p:nvSpPr>
        <p:spPr>
          <a:xfrm>
            <a:off x="6275344" y="921860"/>
            <a:ext cx="51449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Responses Rate: </a:t>
            </a:r>
            <a:r>
              <a:rPr lang="en-US" b="1" dirty="0">
                <a:solidFill>
                  <a:srgbClr val="FF0000"/>
                </a:solidFill>
              </a:rPr>
              <a:t>45%        </a:t>
            </a:r>
            <a:r>
              <a:rPr lang="en-US" b="1" dirty="0">
                <a:solidFill>
                  <a:srgbClr val="00B050"/>
                </a:solidFill>
              </a:rPr>
              <a:t>Our Target is &gt;=80%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E3F2C0-FC39-68C8-D0D4-19A1710E2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9479" y="2806292"/>
            <a:ext cx="1571704" cy="7049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D39D3F-E98F-AC41-C211-DA817D3E4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1239" y="3659004"/>
            <a:ext cx="1639488" cy="667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35B282-4DE9-64B0-AE20-AE874665FC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6206" y="1946125"/>
            <a:ext cx="1694521" cy="7320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C838D8-AEB3-47C9-21FC-3AEE5E86A3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1296" y="2678201"/>
            <a:ext cx="1695687" cy="8881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B19557-7D2A-AD90-0AA3-AB45A6C909BE}"/>
              </a:ext>
            </a:extLst>
          </p:cNvPr>
          <p:cNvSpPr/>
          <p:nvPr/>
        </p:nvSpPr>
        <p:spPr>
          <a:xfrm>
            <a:off x="912433" y="1399535"/>
            <a:ext cx="9669295" cy="457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408D04-E1B3-1C6E-5D87-47A5353BFA16}"/>
              </a:ext>
            </a:extLst>
          </p:cNvPr>
          <p:cNvSpPr/>
          <p:nvPr/>
        </p:nvSpPr>
        <p:spPr>
          <a:xfrm>
            <a:off x="5184858" y="1399383"/>
            <a:ext cx="1090485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5BCC7A-C2AF-642B-A97A-87C3A6C69FAB}"/>
              </a:ext>
            </a:extLst>
          </p:cNvPr>
          <p:cNvSpPr/>
          <p:nvPr/>
        </p:nvSpPr>
        <p:spPr>
          <a:xfrm>
            <a:off x="8323308" y="1386230"/>
            <a:ext cx="810472" cy="694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44EA28F-47B9-7872-D57F-48B7F3A638ED}"/>
              </a:ext>
            </a:extLst>
          </p:cNvPr>
          <p:cNvSpPr/>
          <p:nvPr/>
        </p:nvSpPr>
        <p:spPr>
          <a:xfrm>
            <a:off x="7287614" y="2742246"/>
            <a:ext cx="1571704" cy="852712"/>
          </a:xfrm>
          <a:prstGeom prst="ellipse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004756-FA0C-8D3E-23A2-5669A745A815}"/>
              </a:ext>
            </a:extLst>
          </p:cNvPr>
          <p:cNvSpPr/>
          <p:nvPr/>
        </p:nvSpPr>
        <p:spPr>
          <a:xfrm>
            <a:off x="2916154" y="1398117"/>
            <a:ext cx="1090485" cy="457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Words>682</Words>
  <Application>Microsoft Office PowerPoint</Application>
  <PresentationFormat>Widescreen</PresentationFormat>
  <Paragraphs>95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Arial Unicode MS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Mustapha Bouchaqour</dc:creator>
  <cp:lastModifiedBy>Mustapha Bouchaqour</cp:lastModifiedBy>
  <cp:revision>23</cp:revision>
  <dcterms:created xsi:type="dcterms:W3CDTF">2025-01-18T18:26:03Z</dcterms:created>
  <dcterms:modified xsi:type="dcterms:W3CDTF">2025-01-28T03:15:13Z</dcterms:modified>
</cp:coreProperties>
</file>