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9" r:id="rId2"/>
    <p:sldId id="261" r:id="rId3"/>
    <p:sldId id="260" r:id="rId4"/>
    <p:sldId id="262" r:id="rId5"/>
    <p:sldId id="263" r:id="rId6"/>
    <p:sldId id="264" r:id="rId7"/>
    <p:sldId id="265" r:id="rId8"/>
    <p:sldId id="266" r:id="rId9"/>
    <p:sldId id="267" r:id="rId10"/>
    <p:sldId id="269" r:id="rId11"/>
    <p:sldId id="270" r:id="rId12"/>
    <p:sldId id="268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130" autoAdjust="0"/>
  </p:normalViewPr>
  <p:slideViewPr>
    <p:cSldViewPr snapToGrid="0">
      <p:cViewPr>
        <p:scale>
          <a:sx n="98" d="100"/>
          <a:sy n="98" d="100"/>
        </p:scale>
        <p:origin x="990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31T00:10:34.152"/>
    </inkml:context>
    <inkml:brush xml:id="br0">
      <inkml:brushProperty name="width" value="0.035" units="cm"/>
      <inkml:brushProperty name="height" value="0.035" units="cm"/>
      <inkml:brushProperty name="color" value="#FFC000"/>
    </inkml:brush>
  </inkml:definitions>
  <inkml:trace contextRef="#ctx0" brushRef="#br0">0 2054 24531,'2919'-2054'0,"-3174"2092"0,510-76 0,-377 265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2E7C27-6987-423B-A90A-6ECFEBAA3EF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15291E-CF83-4A98-941B-D7C90B9A2B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50934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5291E-CF83-4A98-941B-D7C90B9A2B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90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5291E-CF83-4A98-941B-D7C90B9A2B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5322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5291E-CF83-4A98-941B-D7C90B9A2B5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301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EE471-6E58-9355-7959-FE9F709B4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BE5468-53C8-66EF-A616-66FE106AA5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CB50C8-0211-D1A4-1F82-90F28D64CF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F53E5-9823-7C16-1F43-62D3B9D1E1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5291E-CF83-4A98-941B-D7C90B9A2B5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5021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12935D-50B5-A84C-008C-79F67DC80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0A63FE-4184-01EF-CAB5-2866F3E08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8E4843-5797-2154-0B66-2276E79FC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4F7E6-5E38-A168-9510-10022D9AE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5291E-CF83-4A98-941B-D7C90B9A2B5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475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15291E-CF83-4A98-941B-D7C90B9A2B5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41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8AB81-7952-3242-8651-844082A210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2F998-DAD7-508B-CE1C-0E0E0595E4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F36B9-2075-9BFF-5999-E39DB8B2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13A8C-F6C0-433D-AA4F-BE910FE1A69D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F7B43-CD54-D8AA-FCF4-7B5B02A11F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1D06C9-8A61-F8C7-833C-DF2029AF2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39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E5611-4FCE-3966-2544-3F2507A28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1BB79-CBD8-328F-ADD7-8706EACD39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9C168-448A-227E-49CB-6D92A8E68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526B1C-C30D-42D6-A78C-7AE4C92FBFA9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38231-E75C-443C-FFAE-0B4172611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E0324F-DE57-96A4-1E9E-9583BE888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476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30446B-2B86-A184-02C3-07B0FB967B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AD9A9D-CEC1-0E0D-60D0-9A653E6819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07B200-DF72-4124-22A6-E3F5A4F04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FB4A9-642C-45CD-B049-9B41FF87502E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AA763-D8F2-318D-C11B-DCEA7805C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F74D21-40B2-66E9-CE21-FB76FBACD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51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3BF41-841D-B653-7168-06405A3D1C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73C84-9B5D-0146-729A-972B28C4D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EB6485-A612-DFBC-AE5B-1DD63561E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B6B22-F7C9-4042-A045-51207A54C064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AA780-059F-68D9-BE61-619BDD8AD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0957A-35A4-6DC9-78BA-7B2F8116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8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7242B-98B6-D4AF-6C04-8FED7C3A0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678F41-BEFE-BCCC-161A-E49A71030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09415-2096-FCF8-6A64-478238A17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460CE-B2DC-457D-8759-3EFA3EE3CDC3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21B03-0452-15E2-67B5-0BD02467D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6A85FC-8870-A61E-157A-46A6C5CBB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491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DFB1-EAA7-BFEE-1F20-402C65FA8D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99626-AF15-A97D-6D4D-EA3530F0E9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257D3C-0277-353B-EC54-E5B36BDC6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0FDE28-C526-D1D2-FAF6-46B3EF57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6C4CC-1492-42F1-8F2F-866B5977AC86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D7DA2-6D45-671B-BC49-491EDC8B0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AD7ED-0740-3636-D1AB-F5E6DF0C7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92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7094-2DBF-2E0E-1AB0-166F8F1A0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209CA1-BCF4-2489-17F0-A492442C04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9F44A4-037B-C5BE-5ABE-3D42CF4D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47046C-1BA4-A14A-2E4B-D9421A7E0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9C9847-CD81-D689-BFE4-678DBD8D7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5A162E-9455-6492-9590-C83FCAB6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4FF6F-4ABD-45E2-94D6-39D40B9839EC}" type="datetime1">
              <a:rPr lang="en-US" smtClean="0"/>
              <a:t>2/1/2025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FF458B-6D9E-8724-6C2B-A73D1A178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FE605-CB4B-DC58-0BAC-AF6CFBB50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4418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CCFC5-FFC0-B3A5-7A39-305993EBF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664A8A-5D79-9142-3D72-FBBA32702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32761-BFD5-4F25-8705-E2D74D10028A}" type="datetime1">
              <a:rPr lang="en-US" smtClean="0"/>
              <a:t>2/1/2025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843513-E7C0-9B93-3A9D-C75156570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1CFE99-8B82-EBEC-7E80-FB38ED280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42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2A46CF-C38E-4704-AB56-34952AEA2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380C4-8680-4454-98B8-10B756F2A0B6}" type="datetime1">
              <a:rPr lang="en-US" smtClean="0"/>
              <a:t>2/1/2025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0C9290-8A5D-CBE7-5991-9826CFB5A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C971D0-3F92-2C1D-212F-D3D36E163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921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D97AE-BC6E-8211-6753-6F582E558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338A60-55D2-B3AB-D7DF-843988B9B0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D53DF9-7254-B81B-3B5F-FD1129699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4244C7-712F-1FE8-2BAF-321393CA6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5CB9F9-D5A8-465B-AF92-CAD0C9A21B25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E5AFA1-E2B1-0916-831F-51C9E1640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FB7893-4D1F-0B66-BFE1-AA2E0FD0F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10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942CA-D869-6B41-89B3-6A6025AC4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8A627C-FBB8-282C-4653-B06BEF7C4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D5D9C3-E716-9386-4CDD-1DC71B87D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B441BF-2314-F666-3F4D-D721A82D8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E0F854-5A47-4B89-9241-C6915D78049E}" type="datetime1">
              <a:rPr lang="en-US" smtClean="0"/>
              <a:t>2/1/2025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1CD6B3-37AD-BB88-EAE6-CB7EA33F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73487-9A13-B47E-74B8-837304C4A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564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0E5CBF-9609-CDFB-5013-9811A126E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8D2CDD-759F-4283-5F82-D48DD2025F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1D85-D85E-CAA5-10DA-E3BC4B72F2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A4E82D-64CD-4AD1-966D-CB21008B4478}" type="datetime1">
              <a:rPr lang="en-US" smtClean="0"/>
              <a:t>2/1/2025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62E5D-B4AD-048D-3D8A-2B2E77B9AE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93EE66-4982-1BC0-A8B7-BD6328F11F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591F22-7635-4B17-A334-CBE0E75A64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071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hyperlink" Target="https://www.microsoft.com/en-us/download/details.aspx?id=58494" TargetMode="External"/><Relationship Id="rId3" Type="http://schemas.openxmlformats.org/officeDocument/2006/relationships/image" Target="../media/image1.png"/><Relationship Id="rId7" Type="http://schemas.openxmlformats.org/officeDocument/2006/relationships/image" Target="../media/image6.png"/><Relationship Id="rId12" Type="http://schemas.openxmlformats.org/officeDocument/2006/relationships/hyperlink" Target="https://colab.research.google.com/drive/1sTq8X5uKyWGQ-p7QN55tbbmB-1AdzfxL#scrollTo=Z1ykCUEgxrNA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customXml" Target="../ink/ink1.xml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hyperlink" Target="https://github.com/DAPLearning2025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A8CA5-F9E9-DBBE-DC12-1EFA91BB2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E43E4B6-1B6A-9E84-36D5-94A48FCCDA2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6A533-924C-86A4-FAF3-9BB2AE44A253}"/>
              </a:ext>
            </a:extLst>
          </p:cNvPr>
          <p:cNvSpPr/>
          <p:nvPr/>
        </p:nvSpPr>
        <p:spPr>
          <a:xfrm>
            <a:off x="583660" y="0"/>
            <a:ext cx="11608340" cy="6462984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Data Analytics Program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(DAP - 2025) 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266C4F46-DBC2-7D80-D70C-7F060D175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660" cy="53404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595DD07-DA81-96C0-92C4-E5F8D4DED41C}"/>
              </a:ext>
            </a:extLst>
          </p:cNvPr>
          <p:cNvSpPr txBox="1"/>
          <p:nvPr/>
        </p:nvSpPr>
        <p:spPr>
          <a:xfrm>
            <a:off x="583660" y="5880305"/>
            <a:ext cx="403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Week #2 – Saturday, February 1</a:t>
            </a:r>
          </a:p>
          <a:p>
            <a:endParaRPr lang="en-US" sz="14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2D7B93-B83A-9055-4B13-B4486479DDE1}"/>
              </a:ext>
            </a:extLst>
          </p:cNvPr>
          <p:cNvSpPr txBox="1"/>
          <p:nvPr/>
        </p:nvSpPr>
        <p:spPr>
          <a:xfrm>
            <a:off x="2602149" y="4476279"/>
            <a:ext cx="4036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By Mustapha Bouchaqour</a:t>
            </a:r>
          </a:p>
          <a:p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91DCA2-4185-E1FE-0579-CCAE3A4BDADE}"/>
              </a:ext>
            </a:extLst>
          </p:cNvPr>
          <p:cNvSpPr txBox="1"/>
          <p:nvPr/>
        </p:nvSpPr>
        <p:spPr>
          <a:xfrm>
            <a:off x="7956545" y="6533534"/>
            <a:ext cx="423545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b="1" i="1" dirty="0"/>
              <a:t>Created from scratch by Mustapha—feel free to modify as needed.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988DF55-020C-59B9-C3A3-7B4E8B66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141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84A51-6F59-4209-B366-065277DF9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6397D8B-6ED6-D2C1-6259-BD60D937638C}"/>
              </a:ext>
            </a:extLst>
          </p:cNvPr>
          <p:cNvSpPr txBox="1"/>
          <p:nvPr/>
        </p:nvSpPr>
        <p:spPr>
          <a:xfrm>
            <a:off x="796868" y="-21369"/>
            <a:ext cx="11143014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Data Analytics Challenges &amp; Solutions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F2311B35-BCF6-1586-35E3-2C73C8946F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D1BF4A-D35F-5D62-4166-567659BE7770}"/>
              </a:ext>
            </a:extLst>
          </p:cNvPr>
          <p:cNvSpPr txBox="1"/>
          <p:nvPr/>
        </p:nvSpPr>
        <p:spPr>
          <a:xfrm>
            <a:off x="762000" y="661722"/>
            <a:ext cx="11271115" cy="4062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Challenges We Face: </a:t>
            </a:r>
            <a:r>
              <a:rPr lang="en-US" sz="1600" dirty="0"/>
              <a:t>The amount of data is rapidly increasing. </a:t>
            </a:r>
            <a:r>
              <a:rPr lang="en-US" sz="1600" b="1" dirty="0"/>
              <a:t>Did you know?</a:t>
            </a:r>
            <a:r>
              <a:rPr lang="en-US" sz="1600" dirty="0"/>
              <a:t> </a:t>
            </a:r>
            <a:r>
              <a:rPr lang="en-US" sz="1600" i="1" dirty="0"/>
              <a:t>90% of the world's data was created in the last two years alone!</a:t>
            </a:r>
            <a:r>
              <a:rPr lang="en-US" sz="1600" dirty="0"/>
              <a:t> – IBM</a:t>
            </a:r>
          </a:p>
          <a:p>
            <a:endParaRPr lang="en-US" sz="1600" dirty="0"/>
          </a:p>
          <a:p>
            <a:r>
              <a:rPr lang="en-US" sz="1600" dirty="0"/>
              <a:t>Data comes in many formats, making it harder to structure and analyze. Messy data requires extensive cleaning, which is time-consuming. Businesses need </a:t>
            </a:r>
            <a:r>
              <a:rPr lang="en-US" sz="1600" b="1" dirty="0"/>
              <a:t>usable</a:t>
            </a:r>
            <a:r>
              <a:rPr lang="en-US" sz="1600" dirty="0"/>
              <a:t> data to make faster, smarter decisions.</a:t>
            </a:r>
          </a:p>
          <a:p>
            <a:endParaRPr lang="en-US" sz="1600" dirty="0"/>
          </a:p>
          <a:p>
            <a:r>
              <a:rPr lang="en-US" sz="1600" b="1" dirty="0"/>
              <a:t>Garbage in, garbage out:</a:t>
            </a:r>
            <a:r>
              <a:rPr lang="en-US" sz="1600" dirty="0"/>
              <a:t> Poor-quality data leads to unreliable analytics and bad </a:t>
            </a:r>
          </a:p>
          <a:p>
            <a:endParaRPr lang="en-US" sz="1600" dirty="0"/>
          </a:p>
          <a:p>
            <a:r>
              <a:rPr lang="en-US" sz="1600" b="1" dirty="0"/>
              <a:t>How Do We Tackle These Challenges? </a:t>
            </a:r>
          </a:p>
          <a:p>
            <a:endParaRPr lang="en-US" sz="1600" b="1" dirty="0"/>
          </a:p>
          <a:p>
            <a:r>
              <a:rPr lang="en-US" sz="1600" dirty="0"/>
              <a:t>By following a structured </a:t>
            </a:r>
            <a:r>
              <a:rPr lang="en-US" sz="1600" b="1" dirty="0"/>
              <a:t>Data Analytics Process: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Define the Problem</a:t>
            </a:r>
            <a:r>
              <a:rPr lang="en-US" sz="1600" dirty="0"/>
              <a:t> – Ask the right questions to identify key issues.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Plan the Work</a:t>
            </a:r>
            <a:r>
              <a:rPr lang="en-US" sz="1600" dirty="0"/>
              <a:t> – Estimate the effort needed and create an action plan.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Process the Data</a:t>
            </a:r>
            <a:r>
              <a:rPr lang="en-US" sz="1600" dirty="0"/>
              <a:t> – Collect, clean, and transform data into meaningful insights.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r>
              <a:rPr lang="en-US" sz="1600" b="1" dirty="0"/>
              <a:t>With a clear approach, businesses can turn raw data into valuable knowledge!</a:t>
            </a:r>
            <a:r>
              <a:rPr lang="en-US" sz="1600" dirty="0"/>
              <a:t>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9F6A2-F005-1A39-C40F-FC09CBD78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4848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2FAC0A-028E-0F24-7535-D1F7261E1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F28452C-EED4-2421-572E-CE45D382A1B8}"/>
              </a:ext>
            </a:extLst>
          </p:cNvPr>
          <p:cNvSpPr txBox="1"/>
          <p:nvPr/>
        </p:nvSpPr>
        <p:spPr>
          <a:xfrm>
            <a:off x="796868" y="-21369"/>
            <a:ext cx="11143014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Data Analytics: Key Terms Guide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A89ACD71-E5E0-73ED-6688-9DF26F5ACC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16C5944-7FF4-D775-3E1C-270FA5B62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6868" y="643723"/>
            <a:ext cx="11143014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Analytics (Data Analytics):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process that uses tools and techniques to transform raw data into meaningful insights that support, improve, and automate business decisions.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Big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Extremely large datasets with high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variety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volume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velocity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requiring advanced tools for processing and analysis.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Quantitative or qualitative values that can be categorized into different types: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Personal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Identifiable information such as demographics, location, and email.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b="1" dirty="0">
                <a:latin typeface="Arial" panose="020B0604020202020204" pitchFamily="34" charset="0"/>
              </a:rPr>
              <a:t>T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ransactional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collected from user actions like purchases, website visits, or ad clicks.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Publicly available data gathered from the internet, including market research, competitor pricing, and government reports.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Sensor Data: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generated by devices, such as smartwatches tracking heart rate or sensors monitoring weather conditions.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Cleansing: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process of correcting errors, removing duplicates, and ensuring consistency in datasets.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Mining: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Identifying patterns and extracting insights from large datasets using statistical analysis, machine learning,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Science: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multidisciplinary field that combines statistics, programming, data visualization, machine learning, and database management to solve complex problems.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Hypothesis: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proposed explanation for a phenomenon that is tested using statistical analysis to determine its validity.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Visualization: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use of charts, graphs, and other visual formats to represent data in a way that enhances understanding and communication.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5AB11-2F7F-7BB0-A5B3-80184154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62816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E106B-1780-F096-9F8E-69E75B7CF9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0BEB5819-6D25-8FE5-6253-699A990D0A38}"/>
              </a:ext>
            </a:extLst>
          </p:cNvPr>
          <p:cNvSpPr txBox="1"/>
          <p:nvPr/>
        </p:nvSpPr>
        <p:spPr>
          <a:xfrm>
            <a:off x="796868" y="-21369"/>
            <a:ext cx="11143014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Group Assignment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66E839CA-474E-D2DE-4D37-0781103FEF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03E88201-9D46-AC0C-D9EB-0D3311472C6F}"/>
              </a:ext>
            </a:extLst>
          </p:cNvPr>
          <p:cNvSpPr/>
          <p:nvPr/>
        </p:nvSpPr>
        <p:spPr>
          <a:xfrm>
            <a:off x="178340" y="2738337"/>
            <a:ext cx="2208180" cy="1381326"/>
          </a:xfrm>
          <a:prstGeom prst="ellipse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Group Assignment: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4482FD-7473-634C-6A6F-E736C7DDD4B9}"/>
              </a:ext>
            </a:extLst>
          </p:cNvPr>
          <p:cNvSpPr txBox="1"/>
          <p:nvPr/>
        </p:nvSpPr>
        <p:spPr>
          <a:xfrm>
            <a:off x="3180945" y="859862"/>
            <a:ext cx="892026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Objective</a:t>
            </a:r>
            <a:r>
              <a:rPr lang="en-US" dirty="0"/>
              <a:t>: </a:t>
            </a:r>
            <a:r>
              <a:rPr lang="en-US" sz="1600" dirty="0"/>
              <a:t>Each group will explore and present how the power of Big Data is leveraged in strategic planning.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468E9F-126B-8151-35F7-828D774E1B8B}"/>
              </a:ext>
            </a:extLst>
          </p:cNvPr>
          <p:cNvSpPr txBox="1"/>
          <p:nvPr/>
        </p:nvSpPr>
        <p:spPr>
          <a:xfrm>
            <a:off x="3180944" y="1722674"/>
            <a:ext cx="9011056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Instructions:</a:t>
            </a:r>
            <a:endParaRPr lang="en-US" dirty="0"/>
          </a:p>
          <a:p>
            <a:pPr marL="631825" lvl="1" indent="-292100">
              <a:buFont typeface="Arial" panose="020B0604020202020204" pitchFamily="34" charset="0"/>
              <a:buChar char="•"/>
            </a:pPr>
            <a:r>
              <a:rPr lang="en-US" sz="1600" dirty="0"/>
              <a:t>Research and discuss how organizations use Big Data to drive business decisions and long-term strategies.</a:t>
            </a:r>
          </a:p>
          <a:p>
            <a:pPr marL="631825" lvl="1" indent="-292100">
              <a:buFont typeface="Arial" panose="020B0604020202020204" pitchFamily="34" charset="0"/>
              <a:buChar char="•"/>
            </a:pPr>
            <a:r>
              <a:rPr lang="en-US" sz="1600" dirty="0"/>
              <a:t>Identify key benefits, challenges, and real-world examples of Big Data in strategic planning.</a:t>
            </a:r>
          </a:p>
          <a:p>
            <a:pPr marL="631825" lvl="1" indent="-292100">
              <a:buFont typeface="Arial" panose="020B0604020202020204" pitchFamily="34" charset="0"/>
              <a:buChar char="•"/>
            </a:pPr>
            <a:r>
              <a:rPr lang="en-US" sz="1600" dirty="0"/>
              <a:t>Present your findings in a structured response (written report or presentation: 1 – 2 pages).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08CA7B-54B6-1C37-63C6-F8EE05C737C3}"/>
              </a:ext>
            </a:extLst>
          </p:cNvPr>
          <p:cNvSpPr txBox="1"/>
          <p:nvPr/>
        </p:nvSpPr>
        <p:spPr>
          <a:xfrm>
            <a:off x="3114878" y="3778953"/>
            <a:ext cx="905239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Guiding Questions: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How does Big Data improve decision-making in strategic planning?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industries benefit the most from Big Data-driven strategies?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tools and technologies are commonly used to analyze Big Data for planning?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What challenges do organizations face when integrating Big Data into their strategy?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Provide a real-world example of a company successfully using Big Data for strategic planning.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FE5D59F-F44D-0707-9694-E01A5D108EE4}"/>
              </a:ext>
            </a:extLst>
          </p:cNvPr>
          <p:cNvSpPr txBox="1"/>
          <p:nvPr/>
        </p:nvSpPr>
        <p:spPr>
          <a:xfrm>
            <a:off x="3180944" y="5360582"/>
            <a:ext cx="609437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Submission:</a:t>
            </a:r>
            <a:endParaRPr lang="en-US" dirty="0"/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Due Date: </a:t>
            </a:r>
            <a:r>
              <a:rPr lang="en-US" sz="1600" b="1" dirty="0"/>
              <a:t>By Friday, February 21 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Format: </a:t>
            </a:r>
            <a:r>
              <a:rPr lang="en-US" sz="1600" b="1" dirty="0"/>
              <a:t>No restriction</a:t>
            </a:r>
          </a:p>
          <a:p>
            <a:pPr marL="631825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One submission per group.</a:t>
            </a:r>
          </a:p>
        </p:txBody>
      </p: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D23EB613-69E8-F3DC-C8CD-3E2084D8B1F3}"/>
              </a:ext>
            </a:extLst>
          </p:cNvPr>
          <p:cNvCxnSpPr>
            <a:stCxn id="2" idx="0"/>
          </p:cNvCxnSpPr>
          <p:nvPr/>
        </p:nvCxnSpPr>
        <p:spPr>
          <a:xfrm rot="5400000" flipH="1" flipV="1">
            <a:off x="1373221" y="930614"/>
            <a:ext cx="1716933" cy="189851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Connector: Curved 15">
            <a:extLst>
              <a:ext uri="{FF2B5EF4-FFF2-40B4-BE49-F238E27FC236}">
                <a16:creationId xmlns:a16="http://schemas.microsoft.com/office/drawing/2014/main" id="{E84D034C-50E1-985B-5440-726451F01328}"/>
              </a:ext>
            </a:extLst>
          </p:cNvPr>
          <p:cNvCxnSpPr>
            <a:cxnSpLocks/>
            <a:stCxn id="2" idx="7"/>
            <a:endCxn id="8" idx="1"/>
          </p:cNvCxnSpPr>
          <p:nvPr/>
        </p:nvCxnSpPr>
        <p:spPr>
          <a:xfrm rot="5400000" flipH="1" flipV="1">
            <a:off x="2351620" y="2111304"/>
            <a:ext cx="540845" cy="1117804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8" name="Connector: Curved 17">
            <a:extLst>
              <a:ext uri="{FF2B5EF4-FFF2-40B4-BE49-F238E27FC236}">
                <a16:creationId xmlns:a16="http://schemas.microsoft.com/office/drawing/2014/main" id="{40C3A494-E1CB-0B42-F998-B4A8FD826600}"/>
              </a:ext>
            </a:extLst>
          </p:cNvPr>
          <p:cNvCxnSpPr>
            <a:cxnSpLocks/>
            <a:stCxn id="2" idx="4"/>
          </p:cNvCxnSpPr>
          <p:nvPr/>
        </p:nvCxnSpPr>
        <p:spPr>
          <a:xfrm rot="16200000" flipH="1">
            <a:off x="1494818" y="3907275"/>
            <a:ext cx="1473740" cy="1898516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E2D23230-FAC8-AD9C-692B-B523D6D1C2A9}"/>
              </a:ext>
            </a:extLst>
          </p:cNvPr>
          <p:cNvCxnSpPr>
            <a:cxnSpLocks/>
            <a:stCxn id="2" idx="5"/>
          </p:cNvCxnSpPr>
          <p:nvPr/>
        </p:nvCxnSpPr>
        <p:spPr>
          <a:xfrm rot="16200000" flipH="1">
            <a:off x="2318587" y="3661925"/>
            <a:ext cx="540844" cy="105173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CD3731D-EBEF-917F-5E5A-166F7F2C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33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hand holding a light bulb and a question mark&#10;&#10;Description automatically generated">
            <a:extLst>
              <a:ext uri="{FF2B5EF4-FFF2-40B4-BE49-F238E27FC236}">
                <a16:creationId xmlns:a16="http://schemas.microsoft.com/office/drawing/2014/main" id="{05476E63-14EA-AF5F-A63D-6BC183D339E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449" b="4612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46CAE55-3D33-DF56-AE4B-E1C5C1657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740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D19744-E435-3A72-71FC-DF6C90F46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8F5583F-5B78-D247-0D09-F6BC8B7A8D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156F959A-B6D2-960E-CD66-DC6279C15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709" y="375071"/>
            <a:ext cx="1849878" cy="1692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D7EC1E-BBA9-602E-FF77-1D1B7DF7F00E}"/>
              </a:ext>
            </a:extLst>
          </p:cNvPr>
          <p:cNvSpPr txBox="1"/>
          <p:nvPr/>
        </p:nvSpPr>
        <p:spPr>
          <a:xfrm>
            <a:off x="1252434" y="2062264"/>
            <a:ext cx="10440212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DAP Teaching Approach</a:t>
            </a:r>
          </a:p>
          <a:p>
            <a:endParaRPr lang="en-US" b="1" dirty="0"/>
          </a:p>
          <a:p>
            <a:r>
              <a:rPr lang="en-US" sz="1600" dirty="0"/>
              <a:t>Our teaching style in DAP is </a:t>
            </a:r>
            <a:r>
              <a:rPr lang="en-US" sz="1600" b="1" dirty="0"/>
              <a:t>not</a:t>
            </a:r>
            <a:r>
              <a:rPr lang="en-US" sz="1600" dirty="0"/>
              <a:t> a linear progression through the materials. Instead, we follow a </a:t>
            </a:r>
            <a:r>
              <a:rPr lang="en-US" sz="1600" b="1" dirty="0"/>
              <a:t>flexible and dynamic</a:t>
            </a:r>
            <a:r>
              <a:rPr lang="en-US" sz="1600" dirty="0"/>
              <a:t> approach:</a:t>
            </a:r>
          </a:p>
          <a:p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Lectures</a:t>
            </a:r>
            <a:r>
              <a:rPr lang="en-US" sz="1600" dirty="0"/>
              <a:t> focus on conceptual understanding but may also introduce some technical content as we progress.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Demos</a:t>
            </a:r>
            <a:r>
              <a:rPr lang="en-US" sz="1600" dirty="0"/>
              <a:t> serve as a reflection of what was covered in lectures but can also be used to break patterns and introduce new topics.</a:t>
            </a:r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learning experience is designed to be </a:t>
            </a:r>
            <a:r>
              <a:rPr lang="en-US" sz="1600" b="1" dirty="0"/>
              <a:t>interactive and adaptable</a:t>
            </a:r>
            <a:r>
              <a:rPr lang="en-US" sz="1600" dirty="0"/>
              <a:t>, allowing us to explore new materials as needed.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5541362-96DE-9408-4D6C-74D5C4BD5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5463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F6FFC-E3BE-0372-F304-C2F291B19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2469DAC-0A1F-012F-EB0D-BE9235CD27F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effectLst>
            <a:innerShdw blurRad="114300">
              <a:prstClr val="black"/>
            </a:inn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7F74454-FF11-C358-7281-2D21F749EF3D}"/>
              </a:ext>
            </a:extLst>
          </p:cNvPr>
          <p:cNvSpPr/>
          <p:nvPr/>
        </p:nvSpPr>
        <p:spPr>
          <a:xfrm>
            <a:off x="583660" y="0"/>
            <a:ext cx="11608340" cy="635635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chemeClr val="tx1"/>
                </a:solidFill>
              </a:rPr>
              <a:t>Demo</a:t>
            </a:r>
          </a:p>
          <a:p>
            <a:pPr algn="ctr"/>
            <a:r>
              <a:rPr lang="en-US" sz="6000" dirty="0">
                <a:solidFill>
                  <a:schemeClr val="tx1"/>
                </a:solidFill>
              </a:rPr>
              <a:t>(Python)</a:t>
            </a: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50E996E8-50E0-9A69-237C-4F1B0B88A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660" cy="5340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A0C75-6C31-97BF-3CE6-B3FA06FE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243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0DC59E-892B-B22F-C712-322C51F4E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CB6F0828-F097-4323-E0BA-CAD95FCBB7CE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 Agenda 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4003CF7E-FB00-2554-04D6-2A334E2155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83A99FB-D6BF-C150-F80A-2E92D2089C99}"/>
              </a:ext>
            </a:extLst>
          </p:cNvPr>
          <p:cNvSpPr txBox="1"/>
          <p:nvPr/>
        </p:nvSpPr>
        <p:spPr>
          <a:xfrm>
            <a:off x="762000" y="690663"/>
            <a:ext cx="9928698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sz="2400" b="1" u="sng" dirty="0"/>
              <a:t>Week #1 Recap (15 mins)</a:t>
            </a:r>
            <a:endParaRPr lang="en-US" sz="2400" dirty="0"/>
          </a:p>
          <a:p>
            <a:pPr marL="1147763" lvl="3" indent="-293688">
              <a:buFont typeface="Arial" panose="020B0604020202020204" pitchFamily="34" charset="0"/>
              <a:buChar char="•"/>
            </a:pPr>
            <a:r>
              <a:rPr lang="en-US" sz="2400" dirty="0"/>
              <a:t>What we covered &amp; Our metrics</a:t>
            </a:r>
          </a:p>
          <a:p>
            <a:pPr marL="1147763" lvl="3" indent="-293688">
              <a:buFont typeface="Arial" panose="020B0604020202020204" pitchFamily="34" charset="0"/>
              <a:buChar char="•"/>
            </a:pPr>
            <a:r>
              <a:rPr lang="en-US" sz="2400" dirty="0"/>
              <a:t>Brief Overview: Google Colab, Power BI, GitHub</a:t>
            </a:r>
          </a:p>
          <a:p>
            <a:pPr marL="1147763" lvl="3" indent="-293688">
              <a:buFont typeface="Arial" panose="020B0604020202020204" pitchFamily="34" charset="0"/>
              <a:buChar char="•"/>
            </a:pPr>
            <a:r>
              <a:rPr lang="en-US" sz="2400" dirty="0"/>
              <a:t>Personality Test &amp; Forming Group</a:t>
            </a:r>
          </a:p>
          <a:p>
            <a:pPr marL="1657350" lvl="3" indent="-285750">
              <a:buFont typeface="Wingdings" panose="05000000000000000000" pitchFamily="2" charset="2"/>
              <a:buChar char="ü"/>
            </a:pPr>
            <a:endParaRPr lang="en-US" sz="2400" b="1" u="sng" dirty="0"/>
          </a:p>
          <a:p>
            <a:pPr lvl="1"/>
            <a:r>
              <a:rPr lang="en-US" sz="2400" b="1" u="sng" dirty="0"/>
              <a:t>Lecture: (35 mins)</a:t>
            </a:r>
            <a:endParaRPr lang="en-US" sz="2400" dirty="0"/>
          </a:p>
          <a:p>
            <a:pPr marL="1196975" lvl="2" indent="-341313">
              <a:buFont typeface="Arial" panose="020B0604020202020204" pitchFamily="34" charset="0"/>
              <a:buChar char="•"/>
            </a:pPr>
            <a:r>
              <a:rPr lang="en-US" sz="2400" dirty="0"/>
              <a:t>What is data analytics?</a:t>
            </a:r>
          </a:p>
          <a:p>
            <a:pPr marL="1196975" lvl="2" indent="-341313">
              <a:buFont typeface="Arial" panose="020B0604020202020204" pitchFamily="34" charset="0"/>
              <a:buChar char="•"/>
            </a:pPr>
            <a:r>
              <a:rPr lang="en-US" sz="2400" dirty="0"/>
              <a:t>What’s so important about data</a:t>
            </a:r>
          </a:p>
          <a:p>
            <a:pPr marL="1196975" lvl="2" indent="-341313">
              <a:buFont typeface="Arial" panose="020B0604020202020204" pitchFamily="34" charset="0"/>
              <a:buChar char="•"/>
            </a:pPr>
            <a:r>
              <a:rPr lang="en-US" sz="2400" dirty="0"/>
              <a:t>Data Analytics: Guide of Key Terms</a:t>
            </a:r>
          </a:p>
          <a:p>
            <a:pPr lvl="1"/>
            <a:endParaRPr lang="en-US" sz="2400" b="1" dirty="0"/>
          </a:p>
          <a:p>
            <a:pPr lvl="1"/>
            <a:r>
              <a:rPr lang="en-US" sz="2400" b="1" dirty="0"/>
              <a:t>Demo: (25 mins)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r>
              <a:rPr lang="en-US" sz="2400" dirty="0"/>
              <a:t>Python Notebook  in Google Colab</a:t>
            </a:r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pPr lvl="1"/>
            <a:r>
              <a:rPr lang="en-US" sz="2400" b="1" dirty="0"/>
              <a:t>Q&amp;A: (15 mins)</a:t>
            </a:r>
          </a:p>
          <a:p>
            <a:pPr lvl="2"/>
            <a:endParaRPr lang="en-US" sz="2400" dirty="0"/>
          </a:p>
          <a:p>
            <a:pPr marL="1200150" lvl="2" indent="-285750">
              <a:buFont typeface="Wingdings" panose="05000000000000000000" pitchFamily="2" charset="2"/>
              <a:buChar char="§"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82273-700F-9EA4-7E35-E9996487D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467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DA97B-F5CC-2D65-E1AA-360B265C0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>
            <a:extLst>
              <a:ext uri="{FF2B5EF4-FFF2-40B4-BE49-F238E27FC236}">
                <a16:creationId xmlns:a16="http://schemas.microsoft.com/office/drawing/2014/main" id="{A289D0CF-0B3E-EE2A-1704-951B47B39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949" y="3528238"/>
            <a:ext cx="1567192" cy="2199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F6CC1BA-A722-CF6E-6C90-3794AA45E932}"/>
              </a:ext>
            </a:extLst>
          </p:cNvPr>
          <p:cNvSpPr txBox="1"/>
          <p:nvPr/>
        </p:nvSpPr>
        <p:spPr>
          <a:xfrm>
            <a:off x="796868" y="-21369"/>
            <a:ext cx="11143014" cy="52322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</a:rPr>
              <a:t>Week #1 Recap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35CE0080-8B01-ECE9-1C93-69DD5836C7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4" name="Arrow: Down 3">
            <a:extLst>
              <a:ext uri="{FF2B5EF4-FFF2-40B4-BE49-F238E27FC236}">
                <a16:creationId xmlns:a16="http://schemas.microsoft.com/office/drawing/2014/main" id="{72522B7B-E8DE-F30F-EBA0-0EADA71451AC}"/>
              </a:ext>
            </a:extLst>
          </p:cNvPr>
          <p:cNvSpPr/>
          <p:nvPr/>
        </p:nvSpPr>
        <p:spPr>
          <a:xfrm>
            <a:off x="1574352" y="1422483"/>
            <a:ext cx="515566" cy="7452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C260FE9C-49DE-BE26-F32C-54EB98F3CD65}"/>
              </a:ext>
            </a:extLst>
          </p:cNvPr>
          <p:cNvSpPr/>
          <p:nvPr/>
        </p:nvSpPr>
        <p:spPr>
          <a:xfrm rot="10800000">
            <a:off x="5376731" y="2758190"/>
            <a:ext cx="515566" cy="7452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C4963BF8-CB2F-A9C2-AB01-2947BFF99594}"/>
              </a:ext>
            </a:extLst>
          </p:cNvPr>
          <p:cNvSpPr/>
          <p:nvPr/>
        </p:nvSpPr>
        <p:spPr>
          <a:xfrm rot="13903109">
            <a:off x="10245058" y="2368015"/>
            <a:ext cx="399954" cy="9580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6708A6-00D4-FA15-E964-33CD4B189C00}"/>
              </a:ext>
            </a:extLst>
          </p:cNvPr>
          <p:cNvSpPr txBox="1"/>
          <p:nvPr/>
        </p:nvSpPr>
        <p:spPr>
          <a:xfrm>
            <a:off x="1020463" y="2194013"/>
            <a:ext cx="2012304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Timeline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Expectation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Keys to Success 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08A78C8F-63E5-2598-0B2C-5200AD06F954}"/>
              </a:ext>
            </a:extLst>
          </p:cNvPr>
          <p:cNvSpPr/>
          <p:nvPr/>
        </p:nvSpPr>
        <p:spPr>
          <a:xfrm rot="10800000">
            <a:off x="9617797" y="2294661"/>
            <a:ext cx="515566" cy="74529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85DDA1-6B8E-71DF-58BD-C8555E6E463C}"/>
              </a:ext>
            </a:extLst>
          </p:cNvPr>
          <p:cNvSpPr txBox="1"/>
          <p:nvPr/>
        </p:nvSpPr>
        <p:spPr>
          <a:xfrm>
            <a:off x="304892" y="959223"/>
            <a:ext cx="305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What we covered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384147D-8E60-08FB-279D-65EAA2BAE7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8407" y="4802097"/>
            <a:ext cx="657278" cy="52322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DEA1528-E479-498D-0C1A-D0A6BD5E44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5249" y="4809315"/>
            <a:ext cx="637333" cy="5232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F020E52-8416-7333-28DC-5C69A8083A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4202" y="4831977"/>
            <a:ext cx="657278" cy="51057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6B860796-0547-324D-4666-F0B84D2237D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82401" y="4176652"/>
            <a:ext cx="657278" cy="53395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185BE01-08F4-ECED-5125-DD57E77591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37364" y="5571628"/>
            <a:ext cx="673676" cy="5287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15A2A0B-8F28-2FED-E50F-93EFE8163579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2688251" y="5557977"/>
            <a:ext cx="660311" cy="455093"/>
          </a:xfrm>
          <a:prstGeom prst="rect">
            <a:avLst/>
          </a:prstGeom>
        </p:spPr>
      </p:pic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36EB733A-4C17-2E51-892F-828A195B677D}"/>
              </a:ext>
            </a:extLst>
          </p:cNvPr>
          <p:cNvSpPr/>
          <p:nvPr/>
        </p:nvSpPr>
        <p:spPr>
          <a:xfrm>
            <a:off x="332888" y="3219854"/>
            <a:ext cx="2595757" cy="678204"/>
          </a:xfrm>
          <a:prstGeom prst="wedgeEllipseCallou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Ok, Installing 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604DA74-6B5F-D2F8-8A2B-FE4D7DFC019F}"/>
              </a:ext>
            </a:extLst>
          </p:cNvPr>
          <p:cNvSpPr txBox="1"/>
          <p:nvPr/>
        </p:nvSpPr>
        <p:spPr>
          <a:xfrm>
            <a:off x="4237199" y="3571320"/>
            <a:ext cx="3054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Internal Metric(s)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90C4EED-79A0-A181-7CDE-91B984A81750}"/>
              </a:ext>
            </a:extLst>
          </p:cNvPr>
          <p:cNvSpPr/>
          <p:nvPr/>
        </p:nvSpPr>
        <p:spPr>
          <a:xfrm>
            <a:off x="5968495" y="1673345"/>
            <a:ext cx="243191" cy="92333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0486CC9-C1B1-865F-AF56-CF9A993CA734}"/>
              </a:ext>
            </a:extLst>
          </p:cNvPr>
          <p:cNvSpPr/>
          <p:nvPr/>
        </p:nvSpPr>
        <p:spPr>
          <a:xfrm>
            <a:off x="5666220" y="1851379"/>
            <a:ext cx="243191" cy="74529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9F2650B-CD2C-B7E6-8B0C-6E463F35B915}"/>
              </a:ext>
            </a:extLst>
          </p:cNvPr>
          <p:cNvSpPr/>
          <p:nvPr/>
        </p:nvSpPr>
        <p:spPr>
          <a:xfrm>
            <a:off x="5382498" y="2073454"/>
            <a:ext cx="243191" cy="52322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F1B6B1C-682C-F746-41E4-63C8864BAFBD}"/>
              </a:ext>
            </a:extLst>
          </p:cNvPr>
          <p:cNvSpPr/>
          <p:nvPr/>
        </p:nvSpPr>
        <p:spPr>
          <a:xfrm>
            <a:off x="5079506" y="2255568"/>
            <a:ext cx="243191" cy="369332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CD9FCC9-0C15-5AD6-1F4B-80B9E9ABB742}"/>
                  </a:ext>
                </a:extLst>
              </p14:cNvPr>
              <p14:cNvContentPartPr/>
              <p14:nvPr/>
            </p14:nvContentPartPr>
            <p14:xfrm>
              <a:off x="5000883" y="1512782"/>
              <a:ext cx="1051200" cy="73980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CD9FCC9-0C15-5AD6-1F4B-80B9E9ABB7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994763" y="1506662"/>
                <a:ext cx="1063440" cy="75204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1">
            <a:extLst>
              <a:ext uri="{FF2B5EF4-FFF2-40B4-BE49-F238E27FC236}">
                <a16:creationId xmlns:a16="http://schemas.microsoft.com/office/drawing/2014/main" id="{C017EB6A-9A2F-4F63-A175-02F28F24C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29498" y="3640382"/>
            <a:ext cx="432118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(Body)"/>
            </a:endParaRP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600" dirty="0"/>
              <a:t>Increase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 response &amp; engagement rate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Run monthly surveys to collect feedback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(Body)"/>
              </a:rPr>
              <a:t>Continuously refine metrics as we progress 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2CBB2A60-BA58-9271-0615-FA9551871B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4178" y="2116435"/>
            <a:ext cx="673676" cy="528794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90BBC611-E743-7230-FD90-4A3B41A14373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10865970" y="2116435"/>
            <a:ext cx="660311" cy="455093"/>
          </a:xfrm>
          <a:prstGeom prst="rect">
            <a:avLst/>
          </a:prstGeom>
        </p:spPr>
      </p:pic>
      <p:sp>
        <p:nvSpPr>
          <p:cNvPr id="37" name="Arrow: Down 36">
            <a:extLst>
              <a:ext uri="{FF2B5EF4-FFF2-40B4-BE49-F238E27FC236}">
                <a16:creationId xmlns:a16="http://schemas.microsoft.com/office/drawing/2014/main" id="{29D99626-A626-B785-635A-833B87D07806}"/>
              </a:ext>
            </a:extLst>
          </p:cNvPr>
          <p:cNvSpPr/>
          <p:nvPr/>
        </p:nvSpPr>
        <p:spPr>
          <a:xfrm rot="7131943">
            <a:off x="9065404" y="2440685"/>
            <a:ext cx="399954" cy="95809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3F080CF-A9ED-95E5-D919-17314929CE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13750" y="1690073"/>
            <a:ext cx="657278" cy="533954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76B3DB2-7EB3-0D39-94BC-7CC0263D84EA}"/>
              </a:ext>
            </a:extLst>
          </p:cNvPr>
          <p:cNvSpPr txBox="1"/>
          <p:nvPr/>
        </p:nvSpPr>
        <p:spPr>
          <a:xfrm>
            <a:off x="8959469" y="3246106"/>
            <a:ext cx="25957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Quick Walkthrough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071487-D9AF-A6AA-A681-947302D778F1}"/>
              </a:ext>
            </a:extLst>
          </p:cNvPr>
          <p:cNvSpPr txBox="1"/>
          <p:nvPr/>
        </p:nvSpPr>
        <p:spPr>
          <a:xfrm>
            <a:off x="8662729" y="3619675"/>
            <a:ext cx="28293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2"/>
              </a:rPr>
              <a:t>DAP_Demo1.ipynb - Colab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9B5BC4-05DC-AA0D-6BCB-71286B161A4E}"/>
              </a:ext>
            </a:extLst>
          </p:cNvPr>
          <p:cNvSpPr txBox="1"/>
          <p:nvPr/>
        </p:nvSpPr>
        <p:spPr>
          <a:xfrm>
            <a:off x="8662729" y="4058897"/>
            <a:ext cx="36622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3"/>
              </a:rPr>
              <a:t>Download Microsoft Power BI Desktop from Official Microsoft Download Center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678B583-AFCA-E12C-74E0-6F3C71F8CF9E}"/>
              </a:ext>
            </a:extLst>
          </p:cNvPr>
          <p:cNvSpPr txBox="1"/>
          <p:nvPr/>
        </p:nvSpPr>
        <p:spPr>
          <a:xfrm>
            <a:off x="8640815" y="5087262"/>
            <a:ext cx="32990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14"/>
              </a:rPr>
              <a:t>DAPLearning2025 (Data Analytics Program)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179BFF7-257E-5DDB-0405-6C3062E83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928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F83DD-BBD4-6035-F17B-6504D89EB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25261722-BE8A-EB83-14C9-FC71BF4496CF}"/>
              </a:ext>
            </a:extLst>
          </p:cNvPr>
          <p:cNvSpPr txBox="1"/>
          <p:nvPr/>
        </p:nvSpPr>
        <p:spPr>
          <a:xfrm>
            <a:off x="583660" y="-21369"/>
            <a:ext cx="1135622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Personality Test &amp; Forming Group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A4033AE0-9998-468D-C45E-1EF8558D67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660" cy="5340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781913F-8C19-7C36-8C2D-AB09A49E85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999" y="559407"/>
            <a:ext cx="11177883" cy="619428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673794-C577-8F01-1F0E-6713C3AB9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22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0760E-B0A1-CCC0-A31B-8936D7437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70E6855-C935-AC6F-B88C-E4A8175599C1}"/>
              </a:ext>
            </a:extLst>
          </p:cNvPr>
          <p:cNvSpPr txBox="1"/>
          <p:nvPr/>
        </p:nvSpPr>
        <p:spPr>
          <a:xfrm>
            <a:off x="583660" y="0"/>
            <a:ext cx="1135622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Personality Test &amp; Forming Group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6FBC29BF-3B3D-44DE-FB6E-CF68FE412E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660" cy="534041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474C55CC-2A35-1E43-D516-9465CDA3A1F3}"/>
              </a:ext>
            </a:extLst>
          </p:cNvPr>
          <p:cNvSpPr/>
          <p:nvPr/>
        </p:nvSpPr>
        <p:spPr>
          <a:xfrm>
            <a:off x="5518824" y="2730663"/>
            <a:ext cx="136188" cy="1945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0ACA460-9650-5843-41FE-EF66C2627390}"/>
              </a:ext>
            </a:extLst>
          </p:cNvPr>
          <p:cNvSpPr/>
          <p:nvPr/>
        </p:nvSpPr>
        <p:spPr>
          <a:xfrm>
            <a:off x="5739318" y="2536110"/>
            <a:ext cx="136188" cy="1945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3A9A5A7-17FF-7EF6-9A92-51BF1E45BD3A}"/>
              </a:ext>
            </a:extLst>
          </p:cNvPr>
          <p:cNvSpPr/>
          <p:nvPr/>
        </p:nvSpPr>
        <p:spPr>
          <a:xfrm>
            <a:off x="5959812" y="2730663"/>
            <a:ext cx="136188" cy="19455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C32261-B0D5-DCF3-0841-CD2E69D62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5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DC4448E-CE9F-6108-8A61-DDBB014D2EFE}"/>
              </a:ext>
            </a:extLst>
          </p:cNvPr>
          <p:cNvSpPr txBox="1"/>
          <p:nvPr/>
        </p:nvSpPr>
        <p:spPr>
          <a:xfrm>
            <a:off x="3437886" y="3070453"/>
            <a:ext cx="46028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13 Participants submitted their personality test </a:t>
            </a:r>
          </a:p>
        </p:txBody>
      </p:sp>
    </p:spTree>
    <p:extLst>
      <p:ext uri="{BB962C8B-B14F-4D97-AF65-F5344CB8AC3E}">
        <p14:creationId xmlns:p14="http://schemas.microsoft.com/office/powerpoint/2010/main" val="23717315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3998E-4DCD-8443-B81A-5BFE9EAF4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D5B1925-8D56-DBBA-3A66-2A06476A1446}"/>
              </a:ext>
            </a:extLst>
          </p:cNvPr>
          <p:cNvSpPr txBox="1"/>
          <p:nvPr/>
        </p:nvSpPr>
        <p:spPr>
          <a:xfrm>
            <a:off x="583660" y="-21369"/>
            <a:ext cx="1135622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Forming Group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DD141704-5AB4-9E99-8890-90C38E8469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660" cy="53404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046889-2147-B1DA-0CF6-2B9E2FC9F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374ABC-F6F9-3E9E-4C0C-ECF4BB53815B}"/>
              </a:ext>
            </a:extLst>
          </p:cNvPr>
          <p:cNvSpPr txBox="1"/>
          <p:nvPr/>
        </p:nvSpPr>
        <p:spPr>
          <a:xfrm>
            <a:off x="5084324" y="1007178"/>
            <a:ext cx="2023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February Groups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7DD1FE3-91E1-DE0D-4574-7AD01BF83A2C}"/>
              </a:ext>
            </a:extLst>
          </p:cNvPr>
          <p:cNvSpPr/>
          <p:nvPr/>
        </p:nvSpPr>
        <p:spPr>
          <a:xfrm>
            <a:off x="5518824" y="2730663"/>
            <a:ext cx="136188" cy="194553"/>
          </a:xfrm>
          <a:prstGeom prst="ellipse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6D4D35-760B-B19A-B906-88452B1ACF43}"/>
              </a:ext>
            </a:extLst>
          </p:cNvPr>
          <p:cNvSpPr/>
          <p:nvPr/>
        </p:nvSpPr>
        <p:spPr>
          <a:xfrm>
            <a:off x="5739318" y="2536110"/>
            <a:ext cx="136188" cy="19455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63881C5-4405-2CD8-8824-3592F7A997DE}"/>
              </a:ext>
            </a:extLst>
          </p:cNvPr>
          <p:cNvSpPr/>
          <p:nvPr/>
        </p:nvSpPr>
        <p:spPr>
          <a:xfrm>
            <a:off x="5959812" y="2730663"/>
            <a:ext cx="136188" cy="194553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18" name="Rectangle 1">
            <a:extLst>
              <a:ext uri="{FF2B5EF4-FFF2-40B4-BE49-F238E27FC236}">
                <a16:creationId xmlns:a16="http://schemas.microsoft.com/office/drawing/2014/main" id="{27B35E12-65B4-D938-DE5B-50A8234B3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3472" y="3075157"/>
            <a:ext cx="686772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group is set up, and students will receive further instructions.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542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A6785-BEEE-1737-C275-F9DB6B583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8475A61-9B63-1A66-71E2-3FC88296DEC9}"/>
              </a:ext>
            </a:extLst>
          </p:cNvPr>
          <p:cNvSpPr txBox="1"/>
          <p:nvPr/>
        </p:nvSpPr>
        <p:spPr>
          <a:xfrm>
            <a:off x="583660" y="-21369"/>
            <a:ext cx="11356222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Data Analytics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966B0D8D-842F-FE90-66A1-4A514D2CB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3660" cy="53404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B1ABEB2-EEFF-E853-B5B5-995FC5488800}"/>
              </a:ext>
            </a:extLst>
          </p:cNvPr>
          <p:cNvSpPr txBox="1"/>
          <p:nvPr/>
        </p:nvSpPr>
        <p:spPr>
          <a:xfrm>
            <a:off x="583660" y="534041"/>
            <a:ext cx="8822987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What is it?</a:t>
            </a:r>
          </a:p>
          <a:p>
            <a:endParaRPr lang="en-US" b="1" dirty="0"/>
          </a:p>
          <a:p>
            <a:r>
              <a:rPr lang="en-US" sz="1600" dirty="0"/>
              <a:t>📊 Transforming Data into Insights</a:t>
            </a:r>
          </a:p>
          <a:p>
            <a:pPr marL="741363" lvl="1" indent="-279400">
              <a:buFont typeface="Arial" panose="020B0604020202020204" pitchFamily="34" charset="0"/>
              <a:buChar char="•"/>
            </a:pPr>
            <a:r>
              <a:rPr lang="en-US" sz="1600" dirty="0"/>
              <a:t>Using tools &amp; techniques to turn raw data into meaningful insights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Supports, improves, and automates </a:t>
            </a:r>
            <a:r>
              <a:rPr lang="en-US" sz="1600" b="1" dirty="0"/>
              <a:t>business decisions</a:t>
            </a:r>
          </a:p>
          <a:p>
            <a:pPr lvl="1"/>
            <a:endParaRPr lang="en-US" sz="1600" dirty="0"/>
          </a:p>
          <a:p>
            <a:r>
              <a:rPr lang="en-US" sz="1600" b="1" dirty="0"/>
              <a:t>Data is Everywhere</a:t>
            </a:r>
            <a:endParaRPr lang="en-US" sz="1600" dirty="0"/>
          </a:p>
          <a:p>
            <a:r>
              <a:rPr lang="en-US" sz="1600" dirty="0"/>
              <a:t>🗂️ We use data every day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Collected from both </a:t>
            </a:r>
            <a:r>
              <a:rPr lang="en-US" sz="1600" b="1" dirty="0"/>
              <a:t>internal</a:t>
            </a:r>
            <a:r>
              <a:rPr lang="en-US" sz="1600" dirty="0"/>
              <a:t> and </a:t>
            </a:r>
            <a:r>
              <a:rPr lang="en-US" sz="1600" b="1" dirty="0"/>
              <a:t>external</a:t>
            </a:r>
            <a:r>
              <a:rPr lang="en-US" sz="1600" dirty="0"/>
              <a:t> sources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Drives business strategy and decision-making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E8B294-8EAC-4AFA-F6D0-8A5376166C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3548" y="1742367"/>
            <a:ext cx="3271044" cy="33732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F468970-DFC4-D54B-1C4A-640F8B568912}"/>
              </a:ext>
            </a:extLst>
          </p:cNvPr>
          <p:cNvSpPr txBox="1"/>
          <p:nvPr/>
        </p:nvSpPr>
        <p:spPr>
          <a:xfrm>
            <a:off x="487407" y="3231423"/>
            <a:ext cx="769227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Internal Data</a:t>
            </a:r>
            <a:r>
              <a:rPr lang="en-US" sz="1600" dirty="0"/>
              <a:t>: Generated &amp; Stored within the business. </a:t>
            </a:r>
          </a:p>
          <a:p>
            <a:pPr marL="8572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Comes from: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600" dirty="0"/>
              <a:t>Sensors &amp; barcodes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600" dirty="0"/>
              <a:t>Website interactions</a:t>
            </a:r>
          </a:p>
          <a:p>
            <a:pPr marL="1200150" lvl="2" indent="-285750">
              <a:buFont typeface="Wingdings" panose="05000000000000000000" pitchFamily="2" charset="2"/>
              <a:buChar char="q"/>
            </a:pPr>
            <a:r>
              <a:rPr lang="en-US" sz="1600" dirty="0"/>
              <a:t>Business software &amp; databases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FE9B0D-363F-4C3F-2E0F-BD5C04131B99}"/>
              </a:ext>
            </a:extLst>
          </p:cNvPr>
          <p:cNvSpPr txBox="1"/>
          <p:nvPr/>
        </p:nvSpPr>
        <p:spPr>
          <a:xfrm>
            <a:off x="487408" y="4585640"/>
            <a:ext cx="7126176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External Data</a:t>
            </a:r>
            <a:r>
              <a:rPr lang="en-US" sz="1600" dirty="0"/>
              <a:t>: Collected from outside sources business. </a:t>
            </a:r>
          </a:p>
          <a:p>
            <a:pPr marL="8572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Public sources: Government surveys, social media </a:t>
            </a:r>
          </a:p>
          <a:p>
            <a:pPr marL="8572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Paid sources: Stock market data, weather reports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4B2231D-ADFB-963B-92BE-1C4C7AD1A9ED}"/>
              </a:ext>
            </a:extLst>
          </p:cNvPr>
          <p:cNvSpPr txBox="1"/>
          <p:nvPr/>
        </p:nvSpPr>
        <p:spPr>
          <a:xfrm>
            <a:off x="487407" y="5447414"/>
            <a:ext cx="70299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Data as a Business Asset</a:t>
            </a:r>
            <a:r>
              <a:rPr lang="en-US" sz="1600" dirty="0"/>
              <a:t>: Critical for success. </a:t>
            </a:r>
          </a:p>
          <a:p>
            <a:pPr marL="8572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Businesses rely on data for competitive advantage</a:t>
            </a:r>
          </a:p>
          <a:p>
            <a:pPr marL="8572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Think about how much data you use daily in your organization! 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25DF40D-A515-AF08-9CDC-F1EBA9836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55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2A83A-5E16-BBF2-7905-FE24E0CE28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268C9D1-6B94-3E2F-57BC-30A1B404B68E}"/>
              </a:ext>
            </a:extLst>
          </p:cNvPr>
          <p:cNvSpPr txBox="1"/>
          <p:nvPr/>
        </p:nvSpPr>
        <p:spPr>
          <a:xfrm>
            <a:off x="796868" y="-21369"/>
            <a:ext cx="11143014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Data as an Asset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638385C8-A83F-D5C3-BC8D-792FD2E0EC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C15FAB1-51AB-33B3-08FA-966AB2A0E48F}"/>
              </a:ext>
            </a:extLst>
          </p:cNvPr>
          <p:cNvSpPr txBox="1"/>
          <p:nvPr/>
        </p:nvSpPr>
        <p:spPr>
          <a:xfrm>
            <a:off x="762000" y="614951"/>
            <a:ext cx="1001027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Data should be managed and protected as a valuable business asset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4C3809-21B9-103D-61E7-6059BFF4725D}"/>
              </a:ext>
            </a:extLst>
          </p:cNvPr>
          <p:cNvSpPr txBox="1"/>
          <p:nvPr/>
        </p:nvSpPr>
        <p:spPr>
          <a:xfrm>
            <a:off x="8898357" y="2775032"/>
            <a:ext cx="329364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Enhance user experience &amp; build loyalty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F419B50-3A1D-0D18-A497-4689DF72A2CA}"/>
              </a:ext>
            </a:extLst>
          </p:cNvPr>
          <p:cNvSpPr txBox="1"/>
          <p:nvPr/>
        </p:nvSpPr>
        <p:spPr>
          <a:xfrm>
            <a:off x="762000" y="3485519"/>
            <a:ext cx="11051309" cy="23391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Making Data Useful with Analytics: </a:t>
            </a:r>
            <a:r>
              <a:rPr lang="en-US" sz="1600" dirty="0"/>
              <a:t>Not all data is immediately valuable. It falls into three categories: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Useful Data</a:t>
            </a:r>
            <a:r>
              <a:rPr lang="en-US" sz="1600" dirty="0"/>
              <a:t> – Ready for analysis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Messy Data</a:t>
            </a:r>
            <a:r>
              <a:rPr lang="en-US" sz="1600" dirty="0"/>
              <a:t> – Needs cleaning to be valuable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Junk Data</a:t>
            </a:r>
            <a:r>
              <a:rPr lang="en-US" sz="1600" dirty="0"/>
              <a:t> – Not immediately useful but may provide insights from another angle</a:t>
            </a:r>
          </a:p>
          <a:p>
            <a:endParaRPr lang="en-US" sz="1600" b="1" dirty="0"/>
          </a:p>
          <a:p>
            <a:r>
              <a:rPr lang="en-US" sz="1600" b="1" dirty="0"/>
              <a:t>your job?</a:t>
            </a:r>
            <a:endParaRPr lang="en-US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Filter out junk,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Clean messy data,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Transform raw data into insights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D7B6BC1-A7F1-78E2-8A37-37DD71CAA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988" y="1387521"/>
            <a:ext cx="1469467" cy="977097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CBAE389-EF17-8C88-85B7-4478819E2B0E}"/>
              </a:ext>
            </a:extLst>
          </p:cNvPr>
          <p:cNvSpPr txBox="1"/>
          <p:nvPr/>
        </p:nvSpPr>
        <p:spPr>
          <a:xfrm>
            <a:off x="931988" y="2403537"/>
            <a:ext cx="1633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Competition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F72BC0-6FD9-E8E6-F92E-57369094B778}"/>
              </a:ext>
            </a:extLst>
          </p:cNvPr>
          <p:cNvSpPr txBox="1"/>
          <p:nvPr/>
        </p:nvSpPr>
        <p:spPr>
          <a:xfrm>
            <a:off x="2933141" y="973480"/>
            <a:ext cx="78391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How Businesses Use Data: </a:t>
            </a:r>
            <a:r>
              <a:rPr lang="en-US" sz="1800" dirty="0"/>
              <a:t>Companies leverage data in three keyways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22EE5C2-6BCC-6447-349C-0C4370A5EA39}"/>
              </a:ext>
            </a:extLst>
          </p:cNvPr>
          <p:cNvSpPr txBox="1"/>
          <p:nvPr/>
        </p:nvSpPr>
        <p:spPr>
          <a:xfrm>
            <a:off x="762000" y="2693478"/>
            <a:ext cx="31195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Increase revenue by optimizing products &amp; services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CF02E9A-232B-D7E6-E239-0370989AD5A9}"/>
              </a:ext>
            </a:extLst>
          </p:cNvPr>
          <p:cNvSpPr txBox="1"/>
          <p:nvPr/>
        </p:nvSpPr>
        <p:spPr>
          <a:xfrm>
            <a:off x="5137653" y="2420334"/>
            <a:ext cx="16334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b="1" dirty="0"/>
              <a:t>Efficiency</a:t>
            </a:r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5616634B-BDD9-F21C-7FA5-59835EE265A6}"/>
              </a:ext>
            </a:extLst>
          </p:cNvPr>
          <p:cNvPicPr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323947" y="1466399"/>
            <a:ext cx="1472184" cy="978408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CEFD49E-2DC2-34F7-346B-9C1E404C250F}"/>
              </a:ext>
            </a:extLst>
          </p:cNvPr>
          <p:cNvSpPr txBox="1"/>
          <p:nvPr/>
        </p:nvSpPr>
        <p:spPr>
          <a:xfrm>
            <a:off x="4594244" y="2693478"/>
            <a:ext cx="374783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sz="1600" dirty="0"/>
              <a:t>Reduce costs by streamlining internal processes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F8AC3277-3D54-4D41-A863-BEC3C6623F2D}"/>
              </a:ext>
            </a:extLst>
          </p:cNvPr>
          <p:cNvPicPr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9718623" y="1446386"/>
            <a:ext cx="1472184" cy="978408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A97F48DF-5770-1A34-6E3A-E15F8880299E}"/>
              </a:ext>
            </a:extLst>
          </p:cNvPr>
          <p:cNvSpPr txBox="1"/>
          <p:nvPr/>
        </p:nvSpPr>
        <p:spPr>
          <a:xfrm>
            <a:off x="9343318" y="2463713"/>
            <a:ext cx="27164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/>
              <a:t>Customer Satisfaction</a:t>
            </a:r>
            <a:endParaRPr lang="en-US" dirty="0"/>
          </a:p>
        </p:txBody>
      </p:sp>
      <p:sp>
        <p:nvSpPr>
          <p:cNvPr id="39" name="Slide Number Placeholder 38">
            <a:extLst>
              <a:ext uri="{FF2B5EF4-FFF2-40B4-BE49-F238E27FC236}">
                <a16:creationId xmlns:a16="http://schemas.microsoft.com/office/drawing/2014/main" id="{390FE9BF-DD1A-162F-A3C1-1A53C3405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436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545C0-A434-037A-5B62-6CE3F7B70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F850325F-0513-C1F3-36FF-CA5C20A874E4}"/>
              </a:ext>
            </a:extLst>
          </p:cNvPr>
          <p:cNvSpPr txBox="1"/>
          <p:nvPr/>
        </p:nvSpPr>
        <p:spPr>
          <a:xfrm>
            <a:off x="796868" y="-21369"/>
            <a:ext cx="11143014" cy="46166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</a:rPr>
              <a:t>Four Types of Data Analytics</a:t>
            </a:r>
            <a:endParaRPr lang="en-US" sz="3200" dirty="0">
              <a:solidFill>
                <a:schemeClr val="bg1"/>
              </a:solidFill>
            </a:endParaRPr>
          </a:p>
        </p:txBody>
      </p:sp>
      <p:pic>
        <p:nvPicPr>
          <p:cNvPr id="32" name="Picture 31" descr="A blue and green circular object with black text&#10;&#10;Description automatically generated">
            <a:extLst>
              <a:ext uri="{FF2B5EF4-FFF2-40B4-BE49-F238E27FC236}">
                <a16:creationId xmlns:a16="http://schemas.microsoft.com/office/drawing/2014/main" id="{2698DEBD-5104-4E2A-09B1-BC6F32932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40" y="25366"/>
            <a:ext cx="583660" cy="5340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4D52A5-68E8-ABAB-39B9-374455D44659}"/>
              </a:ext>
            </a:extLst>
          </p:cNvPr>
          <p:cNvSpPr txBox="1"/>
          <p:nvPr/>
        </p:nvSpPr>
        <p:spPr>
          <a:xfrm>
            <a:off x="796868" y="658837"/>
            <a:ext cx="10813915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Four Types of Data Analytics: </a:t>
            </a:r>
            <a:r>
              <a:rPr lang="en-US" sz="1600" dirty="0"/>
              <a:t>Data analytics helps businesses answer different questions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Descriptive Analytics</a:t>
            </a:r>
            <a:r>
              <a:rPr lang="en-US" sz="1600" dirty="0"/>
              <a:t> – </a:t>
            </a:r>
            <a:r>
              <a:rPr lang="en-US" sz="1600" b="1" u="sng" dirty="0"/>
              <a:t>What</a:t>
            </a:r>
            <a:r>
              <a:rPr lang="en-US" sz="1600" dirty="0"/>
              <a:t> happened? (Looks at historical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Diagnostic Analytics</a:t>
            </a:r>
            <a:r>
              <a:rPr lang="en-US" sz="1600" dirty="0"/>
              <a:t> – </a:t>
            </a:r>
            <a:r>
              <a:rPr lang="en-US" sz="1600" b="1" u="sng" dirty="0"/>
              <a:t>Why</a:t>
            </a:r>
            <a:r>
              <a:rPr lang="en-US" sz="1600" dirty="0"/>
              <a:t> did it happen? (Finds relationships in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Predictive Analytics</a:t>
            </a:r>
            <a:r>
              <a:rPr lang="en-US" sz="1600" dirty="0"/>
              <a:t> – What might happen? (</a:t>
            </a:r>
            <a:r>
              <a:rPr lang="en-US" sz="1600" b="1" dirty="0"/>
              <a:t>Uses statistical models</a:t>
            </a:r>
            <a:r>
              <a:rPr lang="en-US" sz="16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Prescriptive Analytics</a:t>
            </a:r>
            <a:r>
              <a:rPr lang="en-US" sz="1600" dirty="0"/>
              <a:t> – How can we make it happen? (</a:t>
            </a:r>
            <a:r>
              <a:rPr lang="en-US" sz="1600" b="1" dirty="0"/>
              <a:t>Combines insights to drive action</a:t>
            </a:r>
            <a:r>
              <a:rPr lang="en-US" sz="1600" dirty="0"/>
              <a:t>)</a:t>
            </a:r>
            <a:endParaRPr lang="en-US" sz="1600" b="1" dirty="0"/>
          </a:p>
          <a:p>
            <a:r>
              <a:rPr lang="en-US" sz="1600" dirty="0"/>
              <a:t>Simple, right?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251BA2-8235-C2B6-4F08-E773C9B77771}"/>
              </a:ext>
            </a:extLst>
          </p:cNvPr>
          <p:cNvSpPr txBox="1"/>
          <p:nvPr/>
        </p:nvSpPr>
        <p:spPr>
          <a:xfrm>
            <a:off x="6348118" y="2644170"/>
            <a:ext cx="58438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If a company wants to understand why their sales dropped last quarter, which type of analytics should they use?</a:t>
            </a:r>
            <a:br>
              <a:rPr lang="en-US" sz="1600" dirty="0"/>
            </a:br>
            <a:r>
              <a:rPr lang="en-US" sz="1600" dirty="0">
                <a:solidFill>
                  <a:schemeClr val="accent6"/>
                </a:solidFill>
              </a:rPr>
              <a:t>a) Predictive Analytics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b) Diagnostic Analytics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c) Descriptive Analytics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d) Prescriptive Analytics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AF0755F-9BBC-8C19-BFC3-B749B8ECC599}"/>
              </a:ext>
            </a:extLst>
          </p:cNvPr>
          <p:cNvSpPr txBox="1"/>
          <p:nvPr/>
        </p:nvSpPr>
        <p:spPr>
          <a:xfrm>
            <a:off x="391550" y="2644170"/>
            <a:ext cx="624271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 weather app uses machine learning models to predict next week’s temperature. This is an example of:</a:t>
            </a:r>
            <a:br>
              <a:rPr lang="en-US" sz="1600" dirty="0"/>
            </a:br>
            <a:r>
              <a:rPr lang="en-US" sz="1600" dirty="0">
                <a:solidFill>
                  <a:schemeClr val="accent6"/>
                </a:solidFill>
              </a:rPr>
              <a:t>a) Diagnostic Analytics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b) Prescriptive Analytics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c) Predictive Analytics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d) Descriptive Analytics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88C742-7764-3292-53CD-288C96E309E9}"/>
              </a:ext>
            </a:extLst>
          </p:cNvPr>
          <p:cNvSpPr txBox="1"/>
          <p:nvPr/>
        </p:nvSpPr>
        <p:spPr>
          <a:xfrm>
            <a:off x="470170" y="4848044"/>
            <a:ext cx="707849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A business wants to improve customer retention by analyzing past trends and suggesting personalized offers. This is an example of:</a:t>
            </a:r>
            <a:br>
              <a:rPr lang="en-US" sz="1600" dirty="0"/>
            </a:br>
            <a:r>
              <a:rPr lang="en-US" sz="1600" dirty="0">
                <a:solidFill>
                  <a:schemeClr val="accent6"/>
                </a:solidFill>
              </a:rPr>
              <a:t>a) Predictive Analytics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b) Prescriptive Analytics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c) Diagnostic Analytics</a:t>
            </a:r>
            <a:br>
              <a:rPr lang="en-US" sz="1600" dirty="0">
                <a:solidFill>
                  <a:schemeClr val="accent6"/>
                </a:solidFill>
              </a:rPr>
            </a:br>
            <a:r>
              <a:rPr lang="en-US" sz="1600" dirty="0">
                <a:solidFill>
                  <a:schemeClr val="accent6"/>
                </a:solidFill>
              </a:rPr>
              <a:t>d) Descriptive Analytics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B23383D0-51B8-5E11-9014-90743DF3E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591F22-7635-4B17-A334-CBE0E75A64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4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4655</TotalTime>
  <Words>1327</Words>
  <Application>Microsoft Office PowerPoint</Application>
  <PresentationFormat>Widescreen</PresentationFormat>
  <Paragraphs>173</Paragraphs>
  <Slides>15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(Body)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Mustapha Bouchaqour</dc:creator>
  <cp:lastModifiedBy>Mustapha Bouchaqour</cp:lastModifiedBy>
  <cp:revision>22</cp:revision>
  <dcterms:created xsi:type="dcterms:W3CDTF">2025-01-28T01:17:59Z</dcterms:created>
  <dcterms:modified xsi:type="dcterms:W3CDTF">2025-02-02T17:21:25Z</dcterms:modified>
</cp:coreProperties>
</file>