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0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30" autoAdjust="0"/>
  </p:normalViewPr>
  <p:slideViewPr>
    <p:cSldViewPr snapToGrid="0">
      <p:cViewPr varScale="1">
        <p:scale>
          <a:sx n="44" d="100"/>
          <a:sy n="44" d="100"/>
        </p:scale>
        <p:origin x="113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7C27-6987-423B-A90A-6ECFEBAA3EF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291E-CF83-4A98-941B-D7C90B9A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B81-7952-3242-8651-844082A2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998-DAD7-508B-CE1C-0E0E0595E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36B9-2075-9BFF-5999-E39DB8B2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3A8C-F6C0-433D-AA4F-BE910FE1A69D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7B43-CD54-D8AA-FCF4-7B5B02A1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06C9-8A61-F8C7-833C-DF2029A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5611-4FCE-3966-2544-3F2507A2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BB79-CBD8-328F-ADD7-8706EACD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C168-448A-227E-49CB-6D92A8E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B1C-C30D-42D6-A78C-7AE4C92FBFA9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8231-E75C-443C-FFAE-0B41726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324F-DE57-96A4-1E9E-9583BE8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0446B-2B86-A184-02C3-07B0FB96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9A9D-CEC1-0E0D-60D0-9A653E68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B200-DF72-4124-22A6-E3F5A4F0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B4A9-642C-45CD-B049-9B41FF87502E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A763-D8F2-318D-C11B-DCEA7805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4D21-40B2-66E9-CE21-FB76FBA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F41-841D-B653-7168-06405A3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3C84-9B5D-0146-729A-972B28C4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6485-A612-DFBC-AE5B-1DD6356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6B22-F7C9-4042-A045-51207A54C064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A780-059F-68D9-BE61-619BDD8A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957A-35A4-6DC9-78BA-7B2F8116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42B-98B6-D4AF-6C04-8FED7C3A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8F41-BEFE-BCCC-161A-E49A7103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9415-2096-FCF8-6A64-478238A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60CE-B2DC-457D-8759-3EFA3EE3CDC3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1B03-0452-15E2-67B5-0BD02467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85FC-8870-A61E-157A-46A6C5C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FB1-EAA7-BFEE-1F20-402C65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9626-AF15-A97D-6D4D-EA3530F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7D3C-0277-353B-EC54-E5B36BDC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DE28-C526-D1D2-FAF6-46B3EF57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C4CC-1492-42F1-8F2F-866B5977AC86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7DA2-6D45-671B-BC49-491EDC8B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D7ED-0740-3636-D1AB-F5E6DF0C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094-2DBF-2E0E-1AB0-166F8F1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9CA1-BCF4-2489-17F0-A492442C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44A4-037B-C5BE-5ABE-3D42CF4D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046C-1BA4-A14A-2E4B-D9421A7E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9847-CD81-D689-BFE4-678DBD8D7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A162E-9455-6492-9590-C83FCAB6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F6F-4ABD-45E2-94D6-39D40B9839EC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458B-6D9E-8724-6C2B-A73D1A1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FE605-CB4B-DC58-0BAC-AF6CFBB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FC5-FFC0-B3A5-7A39-305993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4A8A-5D79-9142-3D72-FBBA3270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2761-BFD5-4F25-8705-E2D74D10028A}" type="datetime1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3513-E7C0-9B93-3A9D-C751565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E99-8B82-EBEC-7E80-FB38ED28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A46CF-C38E-4704-AB56-34952AE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80C4-8680-4454-98B8-10B756F2A0B6}" type="datetime1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9290-8A5D-CBE7-5991-9826CFB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71D0-3F92-2C1D-212F-D3D36E1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97AE-BC6E-8211-6753-6F582E55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8A60-55D2-B3AB-D7DF-843988B9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53DF9-7254-B81B-3B5F-FD112969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244C7-712F-1FE8-2BAF-321393C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F9-D5A8-465B-AF92-CAD0C9A21B25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AFA1-E2B1-0916-831F-51C9E164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7893-4D1F-0B66-BFE1-AA2E0FD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42CA-D869-6B41-89B3-6A6025A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A627C-FBB8-282C-4653-B06BEF7C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D9C3-E716-9386-4CDD-1DC71B87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41BF-2314-F666-3F4D-D721A82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F854-5A47-4B89-9241-C6915D78049E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D6B3-37AD-BB88-EAE6-CB7EA33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3487-9A13-B47E-74B8-837304C4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5CBF-9609-CDFB-5013-9811A126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2CDD-759F-4283-5F82-D48DD202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1D85-D85E-CAA5-10DA-E3BC4B72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4E82D-64CD-4AD1-966D-CB21008B4478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2E5D-B4AD-048D-3D8A-2B2E77B9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EE66-4982-1BC0-A8B7-BD6328F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8CA5-F9E9-DBBE-DC12-1EFA91BB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43E4B6-1B6A-9E84-36D5-94A48FCCDA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6A533-924C-86A4-FAF3-9BB2AE44A253}"/>
              </a:ext>
            </a:extLst>
          </p:cNvPr>
          <p:cNvSpPr/>
          <p:nvPr/>
        </p:nvSpPr>
        <p:spPr>
          <a:xfrm>
            <a:off x="583660" y="0"/>
            <a:ext cx="11608340" cy="64629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Data Analytics Program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(DAP - 2025)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66C4F46-DBC2-7D80-D70C-7F060D17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5DD07-DA81-96C0-92C4-E5F8D4DED41C}"/>
              </a:ext>
            </a:extLst>
          </p:cNvPr>
          <p:cNvSpPr txBox="1"/>
          <p:nvPr/>
        </p:nvSpPr>
        <p:spPr>
          <a:xfrm>
            <a:off x="583660" y="5880305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Week #3 – Saturday, February 8</a:t>
            </a:r>
          </a:p>
          <a:p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D7B93-B83A-9055-4B13-B4486479DDE1}"/>
              </a:ext>
            </a:extLst>
          </p:cNvPr>
          <p:cNvSpPr txBox="1"/>
          <p:nvPr/>
        </p:nvSpPr>
        <p:spPr>
          <a:xfrm>
            <a:off x="2602149" y="4476279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Mustapha Bouchaqour</a:t>
            </a:r>
          </a:p>
          <a:p>
            <a:endParaRPr lang="en-US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88DF55-020C-59B9-C3A3-7B4E8B66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7381" y="6492875"/>
            <a:ext cx="3595255" cy="365125"/>
          </a:xfrm>
        </p:spPr>
        <p:txBody>
          <a:bodyPr/>
          <a:lstStyle/>
          <a:p>
            <a:fld id="{89591F22-7635-4B17-A334-CBE0E75A64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BF488-C860-4719-10B9-70EC4A9A4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A70D860C-710E-4532-8ED8-B0DAA056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F2E023-5729-B862-5F25-57AB8BFEDFC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2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 checks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2710F-ABD9-9718-B77A-B460976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591F22-7635-4B17-A334-CBE0E75A64D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ED300D6C-A064-DE26-2304-9674F8A3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4B543-67F0-242D-9BF8-E741103B8EC5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Visual checks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9F177-A76C-76B6-5399-BE4743B9420D}"/>
              </a:ext>
            </a:extLst>
          </p:cNvPr>
          <p:cNvSpPr txBox="1"/>
          <p:nvPr/>
        </p:nvSpPr>
        <p:spPr>
          <a:xfrm>
            <a:off x="3546764" y="714769"/>
            <a:ext cx="531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you understand the context? </a:t>
            </a:r>
          </a:p>
          <a:p>
            <a:r>
              <a:rPr lang="en-US" dirty="0"/>
              <a:t>Did you know what metrics is good and what’s bad?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B55E5-A690-6A44-AAE1-5F2F9A72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77" y="1574019"/>
            <a:ext cx="7596805" cy="3315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3E82CE-3086-629B-B7AA-26C7CAD731EB}"/>
              </a:ext>
            </a:extLst>
          </p:cNvPr>
          <p:cNvSpPr txBox="1"/>
          <p:nvPr/>
        </p:nvSpPr>
        <p:spPr>
          <a:xfrm>
            <a:off x="796868" y="5300359"/>
            <a:ext cx="6096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6675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Colors give some context</a:t>
            </a:r>
          </a:p>
          <a:p>
            <a:pPr marL="285750" marR="0" lvl="0" indent="-28575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6675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else could help provide more context?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FA78B6-42BA-26E9-418B-01BE38328393}"/>
              </a:ext>
            </a:extLst>
          </p:cNvPr>
          <p:cNvCxnSpPr>
            <a:cxnSpLocks/>
          </p:cNvCxnSpPr>
          <p:nvPr/>
        </p:nvCxnSpPr>
        <p:spPr>
          <a:xfrm>
            <a:off x="9134764" y="905737"/>
            <a:ext cx="0" cy="849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F2072-5C23-BF77-D330-391A76F2B234}"/>
              </a:ext>
            </a:extLst>
          </p:cNvPr>
          <p:cNvCxnSpPr>
            <a:cxnSpLocks/>
          </p:cNvCxnSpPr>
          <p:nvPr/>
        </p:nvCxnSpPr>
        <p:spPr>
          <a:xfrm flipH="1" flipV="1">
            <a:off x="5920509" y="4767311"/>
            <a:ext cx="3048000" cy="920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5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B280C-558F-9E2C-48A8-676925F0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BBB15485-1206-9661-2B4D-0DEB1CDB9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E991A-94F2-C7A1-4A92-FBC9CD6D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591F22-7635-4B17-A334-CBE0E75A64D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EB07CBF7-9160-96DB-1F10-FD6E84DC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509A2-2016-37BD-F381-68FA866D46A4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Visual checks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96701-836F-5832-22D3-F4CA02D2B8A4}"/>
              </a:ext>
            </a:extLst>
          </p:cNvPr>
          <p:cNvSpPr txBox="1"/>
          <p:nvPr/>
        </p:nvSpPr>
        <p:spPr>
          <a:xfrm>
            <a:off x="796868" y="2844225"/>
            <a:ext cx="349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storytelling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1F33-6DDB-5C50-7B39-AB6A4614EAA7}"/>
              </a:ext>
            </a:extLst>
          </p:cNvPr>
          <p:cNvSpPr txBox="1"/>
          <p:nvPr/>
        </p:nvSpPr>
        <p:spPr>
          <a:xfrm>
            <a:off x="3916218" y="608914"/>
            <a:ext cx="802366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storytelling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an extension of visualization, focused on creating narratives designed to communicate insights, influence decisions, or support specific data-driven recommendations.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D9DB27-BECC-78C6-CAC6-CDC79D5D9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6" y="1986855"/>
            <a:ext cx="3600060" cy="2187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6DEFAE-B7ED-0798-31F5-5BD90529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82" y="1986855"/>
            <a:ext cx="3765700" cy="21879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0DFDCD-8F99-8525-BA66-C9ADA5C6E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024" y="4549449"/>
            <a:ext cx="5828145" cy="19338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A4D12A-6808-63B4-AE82-1017EABD7FAD}"/>
              </a:ext>
            </a:extLst>
          </p:cNvPr>
          <p:cNvSpPr txBox="1"/>
          <p:nvPr/>
        </p:nvSpPr>
        <p:spPr>
          <a:xfrm>
            <a:off x="5682512" y="1616733"/>
            <a:ext cx="137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EA78C-A15B-3B3A-6166-833259D9007C}"/>
              </a:ext>
            </a:extLst>
          </p:cNvPr>
          <p:cNvSpPr txBox="1"/>
          <p:nvPr/>
        </p:nvSpPr>
        <p:spPr>
          <a:xfrm>
            <a:off x="9462361" y="1628135"/>
            <a:ext cx="182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Visualization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E6A49-C5D6-27F6-4C86-C18106AEBBF2}"/>
              </a:ext>
            </a:extLst>
          </p:cNvPr>
          <p:cNvSpPr txBox="1"/>
          <p:nvPr/>
        </p:nvSpPr>
        <p:spPr>
          <a:xfrm>
            <a:off x="7259683" y="4241672"/>
            <a:ext cx="182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storytelling</a:t>
            </a:r>
          </a:p>
        </p:txBody>
      </p:sp>
    </p:spTree>
    <p:extLst>
      <p:ext uri="{BB962C8B-B14F-4D97-AF65-F5344CB8AC3E}">
        <p14:creationId xmlns:p14="http://schemas.microsoft.com/office/powerpoint/2010/main" val="3877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CE61C-A290-E866-57FD-7FAA6235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2A7B92D-A52B-6955-0DFD-C321E430BF0A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The 3 Key Questions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30DA93F0-C687-0618-38E9-9341654F1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D9A69-2B32-292C-1A3D-ACC3688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AD541-AD85-56EB-2B7B-CC03DC2D3D7B}"/>
              </a:ext>
            </a:extLst>
          </p:cNvPr>
          <p:cNvSpPr txBox="1"/>
          <p:nvPr/>
        </p:nvSpPr>
        <p:spPr>
          <a:xfrm>
            <a:off x="761999" y="1108363"/>
            <a:ext cx="103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b="1" dirty="0"/>
              <a:t>type of data </a:t>
            </a:r>
            <a:r>
              <a:rPr lang="en-US" dirty="0"/>
              <a:t>are you working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Geospatial? Time-series? Hierarchical? Financial? Educational?</a:t>
            </a:r>
          </a:p>
          <a:p>
            <a:r>
              <a:rPr lang="en-US" dirty="0"/>
              <a:t> What do you want to </a:t>
            </a:r>
            <a:r>
              <a:rPr lang="en-US" b="1" dirty="0"/>
              <a:t>communicate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Comparison? Composition? Relationship? Distribution? </a:t>
            </a:r>
          </a:p>
          <a:p>
            <a:r>
              <a:rPr lang="en-US" dirty="0"/>
              <a:t>Who is the </a:t>
            </a:r>
            <a:r>
              <a:rPr lang="en-US" b="1" dirty="0"/>
              <a:t>audience</a:t>
            </a:r>
            <a:r>
              <a:rPr lang="en-US" dirty="0"/>
              <a:t> and what do they need?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Analyst? Manager? Executive? General Public?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4496C-962C-5B68-8C5F-1E3B899F72BD}"/>
              </a:ext>
            </a:extLst>
          </p:cNvPr>
          <p:cNvSpPr txBox="1"/>
          <p:nvPr/>
        </p:nvSpPr>
        <p:spPr>
          <a:xfrm>
            <a:off x="1570081" y="3810845"/>
            <a:ext cx="95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We will spend great time working on these specific things as we start our Power BI journey </a:t>
            </a:r>
          </a:p>
        </p:txBody>
      </p:sp>
    </p:spTree>
    <p:extLst>
      <p:ext uri="{BB962C8B-B14F-4D97-AF65-F5344CB8AC3E}">
        <p14:creationId xmlns:p14="http://schemas.microsoft.com/office/powerpoint/2010/main" val="61666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05476E63-14EA-AF5F-A63D-6BC183D3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49" b="46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CAE55-3D33-DF56-AE4B-E1C5C16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6FFC-E3BE-0372-F304-C2F291B1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469DAC-0A1F-012F-EB0D-BE9235CD27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4454-FF11-C358-7281-2D21F749EF3D}"/>
              </a:ext>
            </a:extLst>
          </p:cNvPr>
          <p:cNvSpPr/>
          <p:nvPr/>
        </p:nvSpPr>
        <p:spPr>
          <a:xfrm>
            <a:off x="583660" y="0"/>
            <a:ext cx="11608340" cy="63563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(Python)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0E996E8-50E0-9A69-237C-4F1B0B88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0C75-6C31-97BF-3CE6-B3FA06F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DC59E-892B-B22F-C712-322C51F4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6F0828-F097-4323-E0BA-CAD95FCBB7CE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Agenda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003CF7E-FB00-2554-04D6-2A334E21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A99FB-D6BF-C150-F80A-2E92D2089C99}"/>
              </a:ext>
            </a:extLst>
          </p:cNvPr>
          <p:cNvSpPr txBox="1"/>
          <p:nvPr/>
        </p:nvSpPr>
        <p:spPr>
          <a:xfrm>
            <a:off x="346363" y="958517"/>
            <a:ext cx="99286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b="1" u="sng" dirty="0"/>
          </a:p>
          <a:p>
            <a:pPr lvl="1"/>
            <a:r>
              <a:rPr lang="en-US" sz="2400" b="1" dirty="0"/>
              <a:t>Lecture: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Components of Data Analysis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Visual checks: 10-20 Seconds Rule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Data Storytelling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3 Key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b="1" dirty="0"/>
              <a:t>Demo: </a:t>
            </a:r>
          </a:p>
          <a:p>
            <a:pPr lvl="1"/>
            <a:r>
              <a:rPr lang="en-US" sz="2400" b="1" dirty="0"/>
              <a:t>	</a:t>
            </a:r>
            <a:r>
              <a:rPr lang="en-US" sz="2400" dirty="0"/>
              <a:t>Python Notebook  in Google </a:t>
            </a:r>
            <a:r>
              <a:rPr lang="en-US" sz="2400" dirty="0" err="1"/>
              <a:t>Colab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/>
          </a:p>
          <a:p>
            <a:pPr lvl="1"/>
            <a:r>
              <a:rPr lang="en-US" sz="2400" b="1" dirty="0"/>
              <a:t>Q&amp;A:</a:t>
            </a: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82273-700F-9EA4-7E35-E9996487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2862-812B-ED87-EBF1-F5EA7F1E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71" y="2941946"/>
            <a:ext cx="228968" cy="2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DA97B-F5CC-2D65-E1AA-360B265C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6CC1BA-A722-CF6E-6C90-3794AA45E932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Understand the Components of Data Analysis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35CE0080-8B01-ECE9-1C93-69DD5836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9BFF7-257E-5DDB-0405-6C3062E8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25C1B-DF82-2309-33FA-D268718AC9D5}"/>
              </a:ext>
            </a:extLst>
          </p:cNvPr>
          <p:cNvSpPr txBox="1"/>
          <p:nvPr/>
        </p:nvSpPr>
        <p:spPr>
          <a:xfrm>
            <a:off x="762000" y="697738"/>
            <a:ext cx="265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Analytical Know – How: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2BFCDC-48A7-FFFD-89E2-3607FAB282A8}"/>
              </a:ext>
            </a:extLst>
          </p:cNvPr>
          <p:cNvSpPr txBox="1"/>
          <p:nvPr/>
        </p:nvSpPr>
        <p:spPr>
          <a:xfrm>
            <a:off x="1190609" y="1088312"/>
            <a:ext cx="4211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of subject matter expertise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3B39F-9ABC-A87A-D2D7-D23119EBB4D1}"/>
              </a:ext>
            </a:extLst>
          </p:cNvPr>
          <p:cNvSpPr txBox="1"/>
          <p:nvPr/>
        </p:nvSpPr>
        <p:spPr>
          <a:xfrm>
            <a:off x="762000" y="2288641"/>
            <a:ext cx="37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Collect, query, and consume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18BE2-6DBA-B4CD-C584-40750A8936CD}"/>
              </a:ext>
            </a:extLst>
          </p:cNvPr>
          <p:cNvSpPr txBox="1"/>
          <p:nvPr/>
        </p:nvSpPr>
        <p:spPr>
          <a:xfrm>
            <a:off x="1190609" y="2669518"/>
            <a:ext cx="10518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Capturing and collating large volumes of structured, unstructured, and semi-structured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Focus on insight, prediction, and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Contextual Information: To drive better data-informed decisions, data can be generated from multi data-source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files formats: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Comma – separated values (CSV) – Commonly used scripting languages such as Python or 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Scripts: Files end with extension .py or .ipynb (Python) or .r (R)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Application files: xls or xlsx extension, Geospatial analysis applications such as ArcGIS and QGIS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Web programming files: D3.js – or Data-Driven documents, a JavaScript library for data visualization. When you work in D3.js, you use data manipulate web-based documents using .html, .svg, and .css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88400-B218-57AC-2949-971B154FC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DED4B3-C624-62A7-06A6-69BD18A63FC0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Understand the Components of Data Analysis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BCCEEC50-5B02-7316-4650-C846B9A78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77173-15B8-587A-17AB-F2F162EC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C8896-CC9B-BF60-16FE-57505E0B6D5C}"/>
              </a:ext>
            </a:extLst>
          </p:cNvPr>
          <p:cNvSpPr txBox="1"/>
          <p:nvPr/>
        </p:nvSpPr>
        <p:spPr>
          <a:xfrm>
            <a:off x="762000" y="834417"/>
            <a:ext cx="10737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Statistical methods in data analysis help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data significance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Validating hypotheses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Simulating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Making predictive forecasts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98393CD-6ECF-7D22-68BF-4BB796695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8" y="2200908"/>
            <a:ext cx="97166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statistical skills are rare, even among quantitative analysts.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basic methods can be valuable, including: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and logistic regression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Naïve Bayes classifications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series analysis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54DF7F5-0800-F051-D4A9-1DD8EE90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7" y="4119407"/>
            <a:ext cx="97166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Play the coding game &amp; Visualization &amp;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Coding (Python, R, Java, …)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BI, Tableau, Python, R, ..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for data query</a:t>
            </a:r>
          </a:p>
        </p:txBody>
      </p:sp>
    </p:spTree>
    <p:extLst>
      <p:ext uri="{BB962C8B-B14F-4D97-AF65-F5344CB8AC3E}">
        <p14:creationId xmlns:p14="http://schemas.microsoft.com/office/powerpoint/2010/main" val="22664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5134-6F1F-A422-5B5B-FB6B9842E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BDCBBB8-4100-915E-62F6-389B3525FFE1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Understand the Components of Data Analysis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FC42FE11-9C3A-C3D0-4F27-EEA60BB0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BEDD1-BA6E-A09A-7552-94602F6B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39DDD-FD9A-7645-B83C-8FF66C90D9F9}"/>
              </a:ext>
            </a:extLst>
          </p:cNvPr>
          <p:cNvSpPr txBox="1"/>
          <p:nvPr/>
        </p:nvSpPr>
        <p:spPr>
          <a:xfrm>
            <a:off x="796868" y="7605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 Data Analysis to a Subject Area: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FCC34-50D5-3877-B269-124553A3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91" y="859458"/>
            <a:ext cx="104047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is most useful when applied to real-world problems.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subject area (business, healthcare, sports, etc.) makes data meaningful.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Analyzing Student Performance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test scores from different subjects.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trends in student performance.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patterns, like improvement after tutoring.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insights to improve teaching and support struggling students.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same approach applies to businesses, healthcare, sports, and 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turns raw numbers into smart decisions! </a:t>
            </a:r>
          </a:p>
        </p:txBody>
      </p:sp>
    </p:spTree>
    <p:extLst>
      <p:ext uri="{BB962C8B-B14F-4D97-AF65-F5344CB8AC3E}">
        <p14:creationId xmlns:p14="http://schemas.microsoft.com/office/powerpoint/2010/main" val="218422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76801-0BBA-EF3B-30C5-135EB254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8C259C-4D82-4089-384F-DF9D5C079211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Visual checks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ABBA5F56-46CC-8261-E79B-C52B3ABA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6D86F-7235-7B96-B790-A7721277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0FDC71-C55B-FBB7-9318-79DFF224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9821"/>
              </p:ext>
            </p:extLst>
          </p:nvPr>
        </p:nvGraphicFramePr>
        <p:xfrm>
          <a:off x="1182254" y="1335231"/>
          <a:ext cx="9337960" cy="3467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245">
                  <a:extLst>
                    <a:ext uri="{9D8B030D-6E8A-4147-A177-3AD203B41FA5}">
                      <a16:colId xmlns:a16="http://schemas.microsoft.com/office/drawing/2014/main" val="2939544284"/>
                    </a:ext>
                  </a:extLst>
                </a:gridCol>
                <a:gridCol w="1167245">
                  <a:extLst>
                    <a:ext uri="{9D8B030D-6E8A-4147-A177-3AD203B41FA5}">
                      <a16:colId xmlns:a16="http://schemas.microsoft.com/office/drawing/2014/main" val="754953045"/>
                    </a:ext>
                  </a:extLst>
                </a:gridCol>
                <a:gridCol w="1167245">
                  <a:extLst>
                    <a:ext uri="{9D8B030D-6E8A-4147-A177-3AD203B41FA5}">
                      <a16:colId xmlns:a16="http://schemas.microsoft.com/office/drawing/2014/main" val="4023035968"/>
                    </a:ext>
                  </a:extLst>
                </a:gridCol>
                <a:gridCol w="1167245">
                  <a:extLst>
                    <a:ext uri="{9D8B030D-6E8A-4147-A177-3AD203B41FA5}">
                      <a16:colId xmlns:a16="http://schemas.microsoft.com/office/drawing/2014/main" val="302300901"/>
                    </a:ext>
                  </a:extLst>
                </a:gridCol>
                <a:gridCol w="1167245">
                  <a:extLst>
                    <a:ext uri="{9D8B030D-6E8A-4147-A177-3AD203B41FA5}">
                      <a16:colId xmlns:a16="http://schemas.microsoft.com/office/drawing/2014/main" val="4212601588"/>
                    </a:ext>
                  </a:extLst>
                </a:gridCol>
                <a:gridCol w="1167245">
                  <a:extLst>
                    <a:ext uri="{9D8B030D-6E8A-4147-A177-3AD203B41FA5}">
                      <a16:colId xmlns:a16="http://schemas.microsoft.com/office/drawing/2014/main" val="3202211118"/>
                    </a:ext>
                  </a:extLst>
                </a:gridCol>
                <a:gridCol w="1167245">
                  <a:extLst>
                    <a:ext uri="{9D8B030D-6E8A-4147-A177-3AD203B41FA5}">
                      <a16:colId xmlns:a16="http://schemas.microsoft.com/office/drawing/2014/main" val="1042010818"/>
                    </a:ext>
                  </a:extLst>
                </a:gridCol>
                <a:gridCol w="1167245">
                  <a:extLst>
                    <a:ext uri="{9D8B030D-6E8A-4147-A177-3AD203B41FA5}">
                      <a16:colId xmlns:a16="http://schemas.microsoft.com/office/drawing/2014/main" val="2561006795"/>
                    </a:ext>
                  </a:extLst>
                </a:gridCol>
              </a:tblGrid>
              <a:tr h="2311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Product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Product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Product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Product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11562"/>
                  </a:ext>
                </a:extLst>
              </a:tr>
              <a:tr h="462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Sales A (MM)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Sales B (MM)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Sales C (MM)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Sales D (MM)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73372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4328143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112403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670716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9100598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01033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9735747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982539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849902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2680698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77021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53966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97154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D05E0-549C-1B7B-5917-4162634D1489}"/>
              </a:ext>
            </a:extLst>
          </p:cNvPr>
          <p:cNvSpPr txBox="1"/>
          <p:nvPr/>
        </p:nvSpPr>
        <p:spPr>
          <a:xfrm>
            <a:off x="3233421" y="840510"/>
            <a:ext cx="645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10 - 20  seconds, what can you learn from the data below?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2E496-D602-7B04-8559-968998156652}"/>
              </a:ext>
            </a:extLst>
          </p:cNvPr>
          <p:cNvSpPr txBox="1"/>
          <p:nvPr/>
        </p:nvSpPr>
        <p:spPr>
          <a:xfrm>
            <a:off x="4530750" y="4928292"/>
            <a:ext cx="27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story the data says? </a:t>
            </a:r>
          </a:p>
        </p:txBody>
      </p:sp>
    </p:spTree>
    <p:extLst>
      <p:ext uri="{BB962C8B-B14F-4D97-AF65-F5344CB8AC3E}">
        <p14:creationId xmlns:p14="http://schemas.microsoft.com/office/powerpoint/2010/main" val="171025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54A7-192A-35F5-902F-9FC93AB41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0C99F16-EFDE-BF5F-90BF-1E7028A42EA8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Visual checks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C7DB392-57AB-64E9-A611-86AEBFD0F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17CAB-8CBF-C683-6185-8635787E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91C7-7CD7-E841-C93C-20EBADC76845}"/>
              </a:ext>
            </a:extLst>
          </p:cNvPr>
          <p:cNvSpPr txBox="1"/>
          <p:nvPr/>
        </p:nvSpPr>
        <p:spPr>
          <a:xfrm>
            <a:off x="2937858" y="814044"/>
            <a:ext cx="666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20  seconds, what can you learn from the data below? Why?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DF53B-0006-9757-99C1-AA3AB9E6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17" y="1548501"/>
            <a:ext cx="4953483" cy="1952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C6F9D1-D51A-08F5-B9F7-B30A0DF9D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49" y="1548501"/>
            <a:ext cx="4953483" cy="1972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85CC1C-39D7-4CFE-1DCE-45A76475B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17" y="3641827"/>
            <a:ext cx="4953483" cy="1952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B56769-7130-5BB3-4D78-960BD2529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317" y="3641827"/>
            <a:ext cx="4953483" cy="19520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8236E7-2B66-A21C-4F64-036118A64548}"/>
              </a:ext>
            </a:extLst>
          </p:cNvPr>
          <p:cNvSpPr txBox="1"/>
          <p:nvPr/>
        </p:nvSpPr>
        <p:spPr>
          <a:xfrm>
            <a:off x="1142517" y="5714885"/>
            <a:ext cx="6668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graphs tell different stories </a:t>
            </a:r>
          </a:p>
          <a:p>
            <a:r>
              <a:rPr lang="en-US" dirty="0"/>
              <a:t>Which story stands for you? </a:t>
            </a:r>
          </a:p>
          <a:p>
            <a:r>
              <a:rPr lang="en-US" dirty="0"/>
              <a:t>Data visualization does not mean pretty charts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8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7361C-53ED-E9ED-4458-F91C665A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ACEFEA7-4C50-AB8E-9AF1-8C8F52F587E4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Visual checks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3B9B53A1-15E4-407E-21D2-16B543DE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AF67-6661-A1F3-3962-3867CD0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DEB13-7543-56E7-C923-4F25BC875F4E}"/>
              </a:ext>
            </a:extLst>
          </p:cNvPr>
          <p:cNvSpPr txBox="1"/>
          <p:nvPr/>
        </p:nvSpPr>
        <p:spPr>
          <a:xfrm>
            <a:off x="762000" y="655782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did we visual data?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B2AFE0-9E07-7694-0075-3D5980FC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37" y="1025114"/>
            <a:ext cx="753161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Simplify complex data: </a:t>
            </a:r>
            <a:r>
              <a:rPr lang="en-US" altLang="en-US" dirty="0"/>
              <a:t>Makes complicated data easier to understand.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Spot patterns and trends: </a:t>
            </a:r>
            <a:r>
              <a:rPr lang="en-US" altLang="en-US" dirty="0"/>
              <a:t>Helps identify trends and outliers quickly.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Enhance decision-making: </a:t>
            </a:r>
            <a:r>
              <a:rPr lang="en-US" altLang="en-US" dirty="0"/>
              <a:t>Aids in making informed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Identify relationships: </a:t>
            </a:r>
            <a:r>
              <a:rPr lang="en-US" altLang="en-US" dirty="0"/>
              <a:t>Shows how different data points are connected.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Better storytelling: </a:t>
            </a:r>
            <a:r>
              <a:rPr lang="en-US" altLang="en-US" dirty="0"/>
              <a:t>Communicates key insights clearly and effectively.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91BB082-262E-0206-35B3-CA42C55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68" y="2361228"/>
            <a:ext cx="1096544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dirty="0"/>
              <a:t>These are measurements or key data points used to track and evaluate performance. They could represent anything from sales figures to website traffic or customer 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Representation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dirty="0"/>
              <a:t>Metrics are often displayed visually to make the data more understandable (e.g., graphs, charts).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dirty="0"/>
              <a:t>Visualization helps highlight patterns, trends, and outliers in the metrics, making it easier to interpret data and make decisions.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Tracking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/>
              <a:t>progress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dirty="0"/>
              <a:t>Visualizing metrics over time helps track progress toward goals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6A638F-0B36-C154-19FC-14BEC35A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37" y="4761885"/>
            <a:ext cx="804487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0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E6575-8C05-C907-CA25-CFD0F445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283EC-5BF4-6DBD-B0C4-D220EC9E622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2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 checks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7F685-627C-F583-FFB6-148569F3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58088"/>
            <a:ext cx="6780700" cy="33394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9A501-6203-953A-FFDD-313E411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591F22-7635-4B17-A334-CBE0E75A64D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F16FA1B5-D745-C19C-8E35-2226D6E8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B359A-73F6-E379-6568-C1A94913F076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Visual checks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E457B-F294-D967-ADF0-9FC365EDF2C2}"/>
              </a:ext>
            </a:extLst>
          </p:cNvPr>
          <p:cNvSpPr txBox="1"/>
          <p:nvPr/>
        </p:nvSpPr>
        <p:spPr>
          <a:xfrm>
            <a:off x="1764146" y="5357634"/>
            <a:ext cx="848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other words, if you don’t see anything or this numbers does not tell anything, why? </a:t>
            </a:r>
          </a:p>
        </p:txBody>
      </p:sp>
    </p:spTree>
    <p:extLst>
      <p:ext uri="{BB962C8B-B14F-4D97-AF65-F5344CB8AC3E}">
        <p14:creationId xmlns:p14="http://schemas.microsoft.com/office/powerpoint/2010/main" val="17747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931</Words>
  <Application>Microsoft Office PowerPoint</Application>
  <PresentationFormat>Widescreen</PresentationFormat>
  <Paragraphs>230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Mustapha Bouchaqour</dc:creator>
  <cp:lastModifiedBy>Mustapha Bouchaqour</cp:lastModifiedBy>
  <cp:revision>35</cp:revision>
  <dcterms:created xsi:type="dcterms:W3CDTF">2025-01-28T01:17:59Z</dcterms:created>
  <dcterms:modified xsi:type="dcterms:W3CDTF">2025-02-09T02:44:31Z</dcterms:modified>
</cp:coreProperties>
</file>