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61" r:id="rId3"/>
    <p:sldId id="260" r:id="rId4"/>
    <p:sldId id="269" r:id="rId5"/>
    <p:sldId id="270" r:id="rId6"/>
    <p:sldId id="272" r:id="rId7"/>
    <p:sldId id="264" r:id="rId8"/>
    <p:sldId id="268" r:id="rId9"/>
    <p:sldId id="274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990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AEC44-6882-458F-91D4-3F78961C1D83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D4C67-BC5F-4B48-9A06-4C84125F2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68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5291E-CF83-4A98-941B-D7C90B9A2B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41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8AB81-7952-3242-8651-844082A21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2F998-DAD7-508B-CE1C-0E0E0595E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F36B9-2075-9BFF-5999-E39DB8B2F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90D38-3F5E-4879-81D4-887994D99B4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F7B43-CD54-D8AA-FCF4-7B5B02A11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D06C9-8A61-F8C7-833C-DF2029AF2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1F22-7635-4B17-A334-CBE0E75A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3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E5611-4FCE-3966-2544-3F2507A28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1BB79-CBD8-328F-ADD7-8706EACD3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9C168-448A-227E-49CB-6D92A8E68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90D38-3F5E-4879-81D4-887994D99B4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38231-E75C-443C-FFAE-0B4172611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0324F-DE57-96A4-1E9E-9583BE888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1F22-7635-4B17-A334-CBE0E75A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7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30446B-2B86-A184-02C3-07B0FB967B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AD9A9D-CEC1-0E0D-60D0-9A653E681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7B200-DF72-4124-22A6-E3F5A4F04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90D38-3F5E-4879-81D4-887994D99B4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AA763-D8F2-318D-C11B-DCEA7805C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74D21-40B2-66E9-CE21-FB76FBACD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1F22-7635-4B17-A334-CBE0E75A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1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3BF41-841D-B653-7168-06405A3D1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73C84-9B5D-0146-729A-972B28C4D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B6485-A612-DFBC-AE5B-1DD63561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90D38-3F5E-4879-81D4-887994D99B4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AA780-059F-68D9-BE61-619BDD8AD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0957A-35A4-6DC9-78BA-7B2F8116E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1F22-7635-4B17-A334-CBE0E75A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84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7242B-98B6-D4AF-6C04-8FED7C3A0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78F41-BEFE-BCCC-161A-E49A71030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09415-2096-FCF8-6A64-478238A17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90D38-3F5E-4879-81D4-887994D99B4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21B03-0452-15E2-67B5-0BD02467D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A85FC-8870-A61E-157A-46A6C5CBB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1F22-7635-4B17-A334-CBE0E75A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91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7DFB1-EAA7-BFEE-1F20-402C65FA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99626-AF15-A97D-6D4D-EA3530F0E9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57D3C-0277-353B-EC54-E5B36BDC6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FDE28-C526-D1D2-FAF6-46B3EF57F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90D38-3F5E-4879-81D4-887994D99B4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D7DA2-6D45-671B-BC49-491EDC8B0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AD7ED-0740-3636-D1AB-F5E6DF0C7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1F22-7635-4B17-A334-CBE0E75A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2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97094-2DBF-2E0E-1AB0-166F8F1A0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09CA1-BCF4-2489-17F0-A492442C0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F44A4-037B-C5BE-5ABE-3D42CF4DC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47046C-1BA4-A14A-2E4B-D9421A7E0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9C9847-CD81-D689-BFE4-678DBD8D70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5A162E-9455-6492-9590-C83FCAB6C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90D38-3F5E-4879-81D4-887994D99B4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FF458B-6D9E-8724-6C2B-A73D1A178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FE605-CB4B-DC58-0BAC-AF6CFBB5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1F22-7635-4B17-A334-CBE0E75A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1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CCFC5-FFC0-B3A5-7A39-305993EB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664A8A-5D79-9142-3D72-FBBA32702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90D38-3F5E-4879-81D4-887994D99B4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843513-E7C0-9B93-3A9D-C7515657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1CFE99-8B82-EBEC-7E80-FB38ED280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1F22-7635-4B17-A334-CBE0E75A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4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2A46CF-C38E-4704-AB56-34952AEA2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90D38-3F5E-4879-81D4-887994D99B4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0C9290-8A5D-CBE7-5991-9826CFB5A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971D0-3F92-2C1D-212F-D3D36E16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1F22-7635-4B17-A334-CBE0E75A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21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D97AE-BC6E-8211-6753-6F582E558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38A60-55D2-B3AB-D7DF-843988B9B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53DF9-7254-B81B-3B5F-FD1129699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244C7-712F-1FE8-2BAF-321393CA6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90D38-3F5E-4879-81D4-887994D99B4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5AFA1-E2B1-0916-831F-51C9E1640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B7893-4D1F-0B66-BFE1-AA2E0FD0F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1F22-7635-4B17-A334-CBE0E75A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1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942CA-D869-6B41-89B3-6A6025AC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8A627C-FBB8-282C-4653-B06BEF7C4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5D9C3-E716-9386-4CDD-1DC71B87D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441BF-2314-F666-3F4D-D721A82D8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90D38-3F5E-4879-81D4-887994D99B4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CD6B3-37AD-BB88-EAE6-CB7EA33F7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73487-9A13-B47E-74B8-837304C4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1F22-7635-4B17-A334-CBE0E75A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56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0E5CBF-9609-CDFB-5013-9811A126E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D2CDD-759F-4283-5F82-D48DD2025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11D85-D85E-CAA5-10DA-E3BC4B72F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490D38-3F5E-4879-81D4-887994D99B4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62E5D-B4AD-048D-3D8A-2B2E77B9AE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3EE66-4982-1BC0-A8B7-BD6328F11F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591F22-7635-4B17-A334-CBE0E75A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7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careers.hpe.com/us/en/job/1177604/Data-Science-Graduat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5A8CA5-F9E9-DBBE-DC12-1EFA91BB2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E43E4B6-1B6A-9E84-36D5-94A48FCCDA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86A533-924C-86A4-FAF3-9BB2AE44A253}"/>
              </a:ext>
            </a:extLst>
          </p:cNvPr>
          <p:cNvSpPr/>
          <p:nvPr/>
        </p:nvSpPr>
        <p:spPr>
          <a:xfrm>
            <a:off x="583660" y="0"/>
            <a:ext cx="11608340" cy="646298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Data Analytics Program</a:t>
            </a:r>
          </a:p>
          <a:p>
            <a:pPr algn="ctr"/>
            <a:r>
              <a:rPr lang="en-US" sz="6000" dirty="0">
                <a:solidFill>
                  <a:schemeClr val="tx1"/>
                </a:solidFill>
              </a:rPr>
              <a:t>(DAP - 2025) </a:t>
            </a:r>
          </a:p>
        </p:txBody>
      </p:sp>
      <p:pic>
        <p:nvPicPr>
          <p:cNvPr id="32" name="Picture 31" descr="A blue and green circular object with black text&#10;&#10;Description automatically generated">
            <a:extLst>
              <a:ext uri="{FF2B5EF4-FFF2-40B4-BE49-F238E27FC236}">
                <a16:creationId xmlns:a16="http://schemas.microsoft.com/office/drawing/2014/main" id="{266C4F46-DBC2-7D80-D70C-7F060D175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3660" cy="5340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95DD07-DA81-96C0-92C4-E5F8D4DED41C}"/>
              </a:ext>
            </a:extLst>
          </p:cNvPr>
          <p:cNvSpPr txBox="1"/>
          <p:nvPr/>
        </p:nvSpPr>
        <p:spPr>
          <a:xfrm>
            <a:off x="583660" y="5880305"/>
            <a:ext cx="4036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Week #5 – Saturday, February 22</a:t>
            </a:r>
          </a:p>
          <a:p>
            <a:endParaRPr lang="en-US" sz="1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2D7B93-B83A-9055-4B13-B4486479DDE1}"/>
              </a:ext>
            </a:extLst>
          </p:cNvPr>
          <p:cNvSpPr txBox="1"/>
          <p:nvPr/>
        </p:nvSpPr>
        <p:spPr>
          <a:xfrm>
            <a:off x="2602149" y="4476279"/>
            <a:ext cx="4036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By Mustapha Bouchaqour</a:t>
            </a:r>
          </a:p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032141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F9A6DE-9246-4CDB-506F-24C3632FD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87DB7F8-180F-CF1C-56D5-C1604E38510F}"/>
              </a:ext>
            </a:extLst>
          </p:cNvPr>
          <p:cNvSpPr txBox="1"/>
          <p:nvPr/>
        </p:nvSpPr>
        <p:spPr>
          <a:xfrm>
            <a:off x="583660" y="-21369"/>
            <a:ext cx="11356222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Group Presentations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32" name="Picture 31" descr="A blue and green circular object with black text&#10;&#10;Description automatically generated">
            <a:extLst>
              <a:ext uri="{FF2B5EF4-FFF2-40B4-BE49-F238E27FC236}">
                <a16:creationId xmlns:a16="http://schemas.microsoft.com/office/drawing/2014/main" id="{F9F24DF0-7573-DF9E-FD97-1731BB976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3660" cy="534041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2773967-4650-2FFB-5810-4FCC0EEB4684}"/>
              </a:ext>
            </a:extLst>
          </p:cNvPr>
          <p:cNvGraphicFramePr>
            <a:graphicFrameLocks noGrp="1"/>
          </p:cNvGraphicFramePr>
          <p:nvPr/>
        </p:nvGraphicFramePr>
        <p:xfrm>
          <a:off x="612843" y="1653521"/>
          <a:ext cx="1115762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880">
                  <a:extLst>
                    <a:ext uri="{9D8B030D-6E8A-4147-A177-3AD203B41FA5}">
                      <a16:colId xmlns:a16="http://schemas.microsoft.com/office/drawing/2014/main" val="1370218097"/>
                    </a:ext>
                  </a:extLst>
                </a:gridCol>
                <a:gridCol w="1682886">
                  <a:extLst>
                    <a:ext uri="{9D8B030D-6E8A-4147-A177-3AD203B41FA5}">
                      <a16:colId xmlns:a16="http://schemas.microsoft.com/office/drawing/2014/main" val="1185360975"/>
                    </a:ext>
                  </a:extLst>
                </a:gridCol>
                <a:gridCol w="1420238">
                  <a:extLst>
                    <a:ext uri="{9D8B030D-6E8A-4147-A177-3AD203B41FA5}">
                      <a16:colId xmlns:a16="http://schemas.microsoft.com/office/drawing/2014/main" val="2859762944"/>
                    </a:ext>
                  </a:extLst>
                </a:gridCol>
                <a:gridCol w="1384724">
                  <a:extLst>
                    <a:ext uri="{9D8B030D-6E8A-4147-A177-3AD203B41FA5}">
                      <a16:colId xmlns:a16="http://schemas.microsoft.com/office/drawing/2014/main" val="1622043987"/>
                    </a:ext>
                  </a:extLst>
                </a:gridCol>
                <a:gridCol w="1261199">
                  <a:extLst>
                    <a:ext uri="{9D8B030D-6E8A-4147-A177-3AD203B41FA5}">
                      <a16:colId xmlns:a16="http://schemas.microsoft.com/office/drawing/2014/main" val="242743897"/>
                    </a:ext>
                  </a:extLst>
                </a:gridCol>
                <a:gridCol w="1507787">
                  <a:extLst>
                    <a:ext uri="{9D8B030D-6E8A-4147-A177-3AD203B41FA5}">
                      <a16:colId xmlns:a16="http://schemas.microsoft.com/office/drawing/2014/main" val="972302539"/>
                    </a:ext>
                  </a:extLst>
                </a:gridCol>
                <a:gridCol w="2324911">
                  <a:extLst>
                    <a:ext uri="{9D8B030D-6E8A-4147-A177-3AD203B41FA5}">
                      <a16:colId xmlns:a16="http://schemas.microsoft.com/office/drawing/2014/main" val="200246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Lead 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74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6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253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081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417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28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68344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D2B7DB9-4B37-E27C-16F1-25FF368C6AFF}"/>
              </a:ext>
            </a:extLst>
          </p:cNvPr>
          <p:cNvSpPr txBox="1"/>
          <p:nvPr/>
        </p:nvSpPr>
        <p:spPr>
          <a:xfrm>
            <a:off x="9951528" y="2100483"/>
            <a:ext cx="10189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Sabrina</a:t>
            </a:r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9D8655-6AFD-3E31-8C3B-90E8534CFFEA}"/>
              </a:ext>
            </a:extLst>
          </p:cNvPr>
          <p:cNvSpPr txBox="1"/>
          <p:nvPr/>
        </p:nvSpPr>
        <p:spPr>
          <a:xfrm>
            <a:off x="609392" y="3164384"/>
            <a:ext cx="151859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Abdelkrim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Ouhda</a:t>
            </a:r>
            <a:r>
              <a:rPr lang="en-US" sz="1400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0BEF8B-CB5C-D941-A07F-2B673EA5C024}"/>
              </a:ext>
            </a:extLst>
          </p:cNvPr>
          <p:cNvSpPr txBox="1"/>
          <p:nvPr/>
        </p:nvSpPr>
        <p:spPr>
          <a:xfrm>
            <a:off x="2259063" y="2076308"/>
            <a:ext cx="155796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Mohammed Ghouse Shaik</a:t>
            </a:r>
            <a:r>
              <a:rPr lang="en-US" sz="1400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D3C49C-FE5A-2F32-2A05-D7AFE1ECAB14}"/>
              </a:ext>
            </a:extLst>
          </p:cNvPr>
          <p:cNvSpPr txBox="1"/>
          <p:nvPr/>
        </p:nvSpPr>
        <p:spPr>
          <a:xfrm>
            <a:off x="679301" y="2126942"/>
            <a:ext cx="1362277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Atifur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Rahman</a:t>
            </a:r>
            <a:r>
              <a:rPr lang="en-US" sz="1400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8A1AD0-6D55-2760-AAAF-C164BAA602C1}"/>
              </a:ext>
            </a:extLst>
          </p:cNvPr>
          <p:cNvSpPr txBox="1"/>
          <p:nvPr/>
        </p:nvSpPr>
        <p:spPr>
          <a:xfrm>
            <a:off x="9763728" y="2670360"/>
            <a:ext cx="1647218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Aalia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Abdullah</a:t>
            </a:r>
            <a:r>
              <a:rPr lang="en-US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69AA45-A397-7899-88B5-72A0169EAA68}"/>
              </a:ext>
            </a:extLst>
          </p:cNvPr>
          <p:cNvSpPr txBox="1"/>
          <p:nvPr/>
        </p:nvSpPr>
        <p:spPr>
          <a:xfrm>
            <a:off x="5383601" y="2592540"/>
            <a:ext cx="1075753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Said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Elghallab</a:t>
            </a:r>
            <a:r>
              <a:rPr lang="en-US" sz="1400" dirty="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2566FD-AB23-11E4-2FA3-FC6DB17EEEEC}"/>
              </a:ext>
            </a:extLst>
          </p:cNvPr>
          <p:cNvSpPr txBox="1"/>
          <p:nvPr/>
        </p:nvSpPr>
        <p:spPr>
          <a:xfrm>
            <a:off x="3935937" y="2116598"/>
            <a:ext cx="1261421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Hamza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Chenchar</a:t>
            </a:r>
            <a:r>
              <a:rPr lang="en-US" sz="1400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A81AEC-F7FA-CA32-8942-27E388EF0199}"/>
              </a:ext>
            </a:extLst>
          </p:cNvPr>
          <p:cNvSpPr txBox="1"/>
          <p:nvPr/>
        </p:nvSpPr>
        <p:spPr>
          <a:xfrm>
            <a:off x="3948099" y="2795053"/>
            <a:ext cx="1261421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Muhammad Taha Karimi</a:t>
            </a:r>
            <a:r>
              <a:rPr lang="en-US" sz="1400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ABFD4E-83B2-556D-DD42-1FD79E0A7D5C}"/>
              </a:ext>
            </a:extLst>
          </p:cNvPr>
          <p:cNvSpPr txBox="1"/>
          <p:nvPr/>
        </p:nvSpPr>
        <p:spPr>
          <a:xfrm>
            <a:off x="612843" y="2632604"/>
            <a:ext cx="118961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Arbaz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Chanda</a:t>
            </a:r>
            <a:r>
              <a:rPr lang="en-US" sz="1400" dirty="0"/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D71095-C0A9-4E0B-7344-D794BE5A7B29}"/>
              </a:ext>
            </a:extLst>
          </p:cNvPr>
          <p:cNvSpPr txBox="1"/>
          <p:nvPr/>
        </p:nvSpPr>
        <p:spPr>
          <a:xfrm>
            <a:off x="8100366" y="3242876"/>
            <a:ext cx="1378288" cy="307777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Yasmeen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Sabuur</a:t>
            </a:r>
            <a:r>
              <a:rPr lang="en-US" sz="1400" dirty="0"/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72B499-E471-CC53-B537-3BB1FA4EFBB2}"/>
              </a:ext>
            </a:extLst>
          </p:cNvPr>
          <p:cNvSpPr txBox="1"/>
          <p:nvPr/>
        </p:nvSpPr>
        <p:spPr>
          <a:xfrm>
            <a:off x="2259063" y="2677674"/>
            <a:ext cx="155796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Nazreen Banu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Shahul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Hameed</a:t>
            </a:r>
            <a:r>
              <a:rPr lang="en-US" sz="1400" dirty="0"/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772225-83E4-DB33-17C5-EE97E7D015F4}"/>
              </a:ext>
            </a:extLst>
          </p:cNvPr>
          <p:cNvSpPr txBox="1"/>
          <p:nvPr/>
        </p:nvSpPr>
        <p:spPr>
          <a:xfrm>
            <a:off x="8214596" y="2748029"/>
            <a:ext cx="1189610" cy="307777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Mafaaz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White</a:t>
            </a:r>
            <a:r>
              <a:rPr lang="en-US" sz="1400" dirty="0"/>
              <a:t>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737B3F2-723C-0738-8D81-0512A9911290}"/>
              </a:ext>
            </a:extLst>
          </p:cNvPr>
          <p:cNvSpPr txBox="1"/>
          <p:nvPr/>
        </p:nvSpPr>
        <p:spPr>
          <a:xfrm>
            <a:off x="6763582" y="3449170"/>
            <a:ext cx="1095642" cy="52322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Nadia AIT LAASRI</a:t>
            </a:r>
            <a:r>
              <a:rPr lang="en-US" sz="1400" dirty="0"/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F8782C-77EF-F5A8-2402-E5E1C0E3DF56}"/>
              </a:ext>
            </a:extLst>
          </p:cNvPr>
          <p:cNvSpPr txBox="1"/>
          <p:nvPr/>
        </p:nvSpPr>
        <p:spPr>
          <a:xfrm>
            <a:off x="6810566" y="2795053"/>
            <a:ext cx="938588" cy="52322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Mariam Shah</a:t>
            </a:r>
            <a:r>
              <a:rPr lang="en-US" sz="1400" dirty="0"/>
              <a:t>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9709E44-2EC2-7AA9-6319-5B6C7402230E}"/>
              </a:ext>
            </a:extLst>
          </p:cNvPr>
          <p:cNvSpPr txBox="1"/>
          <p:nvPr/>
        </p:nvSpPr>
        <p:spPr>
          <a:xfrm>
            <a:off x="5459628" y="3323979"/>
            <a:ext cx="1062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Ali Quadri</a:t>
            </a:r>
            <a:r>
              <a:rPr lang="en-US" sz="1400" dirty="0"/>
              <a:t>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197516-D89A-9C32-3D77-6A917156E768}"/>
              </a:ext>
            </a:extLst>
          </p:cNvPr>
          <p:cNvSpPr txBox="1"/>
          <p:nvPr/>
        </p:nvSpPr>
        <p:spPr>
          <a:xfrm>
            <a:off x="5342180" y="2184029"/>
            <a:ext cx="1336838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Zameer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Shaik</a:t>
            </a:r>
            <a:r>
              <a:rPr lang="en-US" sz="1400" dirty="0"/>
              <a:t>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0546A52-F925-383B-7CD3-8E9068F8E348}"/>
              </a:ext>
            </a:extLst>
          </p:cNvPr>
          <p:cNvSpPr txBox="1"/>
          <p:nvPr/>
        </p:nvSpPr>
        <p:spPr>
          <a:xfrm>
            <a:off x="3948099" y="3539770"/>
            <a:ext cx="1261421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Mohammed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Kaddam</a:t>
            </a:r>
            <a:r>
              <a:rPr lang="en-US" sz="1400" dirty="0"/>
              <a:t>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739701-8C16-78F2-3015-3C1AA2380E55}"/>
              </a:ext>
            </a:extLst>
          </p:cNvPr>
          <p:cNvSpPr txBox="1"/>
          <p:nvPr/>
        </p:nvSpPr>
        <p:spPr>
          <a:xfrm>
            <a:off x="2259063" y="3370146"/>
            <a:ext cx="1378288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Syed Musharraf Ali Shah</a:t>
            </a:r>
            <a:r>
              <a:rPr lang="en-US" sz="1400" dirty="0"/>
              <a:t>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5C428AD-A7EA-8A07-411A-1ED7C4AA6DE7}"/>
              </a:ext>
            </a:extLst>
          </p:cNvPr>
          <p:cNvSpPr txBox="1"/>
          <p:nvPr/>
        </p:nvSpPr>
        <p:spPr>
          <a:xfrm>
            <a:off x="8100366" y="2116598"/>
            <a:ext cx="1261421" cy="52322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Arshi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Sumreen</a:t>
            </a:r>
            <a:r>
              <a:rPr lang="en-US" sz="1400" dirty="0"/>
              <a:t>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1EC8F8-F81B-48C7-76F0-0C0D47F91DFD}"/>
              </a:ext>
            </a:extLst>
          </p:cNvPr>
          <p:cNvSpPr txBox="1"/>
          <p:nvPr/>
        </p:nvSpPr>
        <p:spPr>
          <a:xfrm>
            <a:off x="10212585" y="3240237"/>
            <a:ext cx="854830" cy="52322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Alia Yunus</a:t>
            </a:r>
            <a:r>
              <a:rPr lang="en-US" sz="1400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B17581-7CBB-F293-C2DC-4D803D61A5D0}"/>
              </a:ext>
            </a:extLst>
          </p:cNvPr>
          <p:cNvSpPr/>
          <p:nvPr/>
        </p:nvSpPr>
        <p:spPr>
          <a:xfrm>
            <a:off x="2510841" y="843579"/>
            <a:ext cx="1268480" cy="2967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13A0F-5AA1-C4F3-6704-64640AE17F73}"/>
              </a:ext>
            </a:extLst>
          </p:cNvPr>
          <p:cNvSpPr/>
          <p:nvPr/>
        </p:nvSpPr>
        <p:spPr>
          <a:xfrm>
            <a:off x="773098" y="843579"/>
            <a:ext cx="1268480" cy="2967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Received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D9CE68-A864-B317-220C-C0ED3B0F85B6}"/>
              </a:ext>
            </a:extLst>
          </p:cNvPr>
          <p:cNvSpPr/>
          <p:nvPr/>
        </p:nvSpPr>
        <p:spPr>
          <a:xfrm>
            <a:off x="9951528" y="1298520"/>
            <a:ext cx="1268480" cy="2967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FC18DD-1276-AA89-2ADE-C2CF0E42201D}"/>
              </a:ext>
            </a:extLst>
          </p:cNvPr>
          <p:cNvSpPr/>
          <p:nvPr/>
        </p:nvSpPr>
        <p:spPr>
          <a:xfrm>
            <a:off x="6677163" y="1256047"/>
            <a:ext cx="1268480" cy="2967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6E80CB-F033-6718-508E-9DADF6535992}"/>
              </a:ext>
            </a:extLst>
          </p:cNvPr>
          <p:cNvSpPr/>
          <p:nvPr/>
        </p:nvSpPr>
        <p:spPr>
          <a:xfrm>
            <a:off x="5342180" y="1256047"/>
            <a:ext cx="1268480" cy="2967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5E7ACF-4BB7-11CA-11F6-03AD09963898}"/>
              </a:ext>
            </a:extLst>
          </p:cNvPr>
          <p:cNvSpPr/>
          <p:nvPr/>
        </p:nvSpPr>
        <p:spPr>
          <a:xfrm>
            <a:off x="726199" y="1304654"/>
            <a:ext cx="1268480" cy="2967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C26DB6-963A-5ED8-BEB9-FD2D11D00135}"/>
              </a:ext>
            </a:extLst>
          </p:cNvPr>
          <p:cNvSpPr/>
          <p:nvPr/>
        </p:nvSpPr>
        <p:spPr>
          <a:xfrm>
            <a:off x="3948099" y="843579"/>
            <a:ext cx="1268480" cy="2967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EB85BB-FA22-E322-5B98-C8A56DF08AF9}"/>
              </a:ext>
            </a:extLst>
          </p:cNvPr>
          <p:cNvSpPr/>
          <p:nvPr/>
        </p:nvSpPr>
        <p:spPr>
          <a:xfrm>
            <a:off x="8100366" y="1288520"/>
            <a:ext cx="1268480" cy="2967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5E502B-5FBA-7865-AEEE-55E1068FBCEF}"/>
              </a:ext>
            </a:extLst>
          </p:cNvPr>
          <p:cNvSpPr/>
          <p:nvPr/>
        </p:nvSpPr>
        <p:spPr>
          <a:xfrm>
            <a:off x="2259063" y="1306414"/>
            <a:ext cx="1268480" cy="2967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541316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0DC59E-892B-B22F-C712-322C51F4E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B6F0828-F097-4323-E0BA-CAD95FCBB7CE}"/>
              </a:ext>
            </a:extLst>
          </p:cNvPr>
          <p:cNvSpPr txBox="1"/>
          <p:nvPr/>
        </p:nvSpPr>
        <p:spPr>
          <a:xfrm>
            <a:off x="796868" y="-21369"/>
            <a:ext cx="11143014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 Agenda 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32" name="Picture 31" descr="A blue and green circular object with black text&#10;&#10;Description automatically generated">
            <a:extLst>
              <a:ext uri="{FF2B5EF4-FFF2-40B4-BE49-F238E27FC236}">
                <a16:creationId xmlns:a16="http://schemas.microsoft.com/office/drawing/2014/main" id="{4003CF7E-FB00-2554-04D6-2A334E215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40" y="25366"/>
            <a:ext cx="583660" cy="5340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3A99FB-D6BF-C150-F80A-2E92D2089C99}"/>
              </a:ext>
            </a:extLst>
          </p:cNvPr>
          <p:cNvSpPr txBox="1"/>
          <p:nvPr/>
        </p:nvSpPr>
        <p:spPr>
          <a:xfrm>
            <a:off x="762000" y="690663"/>
            <a:ext cx="992869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2400" b="1" u="sng" dirty="0"/>
          </a:p>
          <a:p>
            <a:pPr lvl="1"/>
            <a:r>
              <a:rPr lang="en-US" sz="2400" b="1" u="sng" dirty="0"/>
              <a:t>Guest Speaker (30 mins)</a:t>
            </a:r>
            <a:endParaRPr lang="en-US" sz="2400" dirty="0"/>
          </a:p>
          <a:p>
            <a:pPr marL="1147763" lvl="3" indent="-293688">
              <a:buFont typeface="Arial" panose="020B0604020202020204" pitchFamily="34" charset="0"/>
              <a:buChar char="•"/>
            </a:pPr>
            <a:r>
              <a:rPr lang="en-US" sz="2400" b="1" dirty="0"/>
              <a:t>Viqas Zafar</a:t>
            </a:r>
            <a:r>
              <a:rPr lang="en-US" sz="2400" dirty="0"/>
              <a:t>, Director Engineering, Storage R&amp;D at Hewlett Packard Enterprise</a:t>
            </a:r>
          </a:p>
          <a:p>
            <a:pPr marL="1147763" lvl="3" indent="-293688">
              <a:buFont typeface="Arial" panose="020B0604020202020204" pitchFamily="34" charset="0"/>
              <a:buChar char="•"/>
            </a:pPr>
            <a:endParaRPr lang="en-US" sz="2400" b="1" u="sng" dirty="0"/>
          </a:p>
          <a:p>
            <a:pPr lvl="1"/>
            <a:r>
              <a:rPr lang="en-US" sz="2400" b="1" u="sng" dirty="0"/>
              <a:t>Group Assignment Presentations: (35 mins)</a:t>
            </a:r>
            <a:endParaRPr lang="en-US" sz="2400" dirty="0"/>
          </a:p>
          <a:p>
            <a:pPr marL="1196975" lvl="2" indent="-341313">
              <a:buFont typeface="Arial" panose="020B0604020202020204" pitchFamily="34" charset="0"/>
              <a:buChar char="•"/>
            </a:pPr>
            <a:r>
              <a:rPr lang="en-US" sz="2400" dirty="0"/>
              <a:t>Data Each group present findings (5-7 mins per group)</a:t>
            </a:r>
          </a:p>
          <a:p>
            <a:pPr lvl="1"/>
            <a:endParaRPr lang="en-US" sz="2400" b="1" dirty="0"/>
          </a:p>
          <a:p>
            <a:pPr lvl="1"/>
            <a:r>
              <a:rPr lang="en-US" sz="2400" b="1" dirty="0"/>
              <a:t>Python Demo 2: Introduction to Functions (25 mins)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400" dirty="0"/>
              <a:t>Hands-on walkthrough 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pPr lvl="1"/>
            <a:r>
              <a:rPr lang="en-US" sz="2400" b="1" dirty="0"/>
              <a:t>Ramadan Schedule Discussion: (+10 mins)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400" dirty="0"/>
              <a:t>Quick poll &amp; Finalizing schedule adjustments </a:t>
            </a:r>
          </a:p>
          <a:p>
            <a:pPr lvl="2"/>
            <a:endParaRPr lang="en-US" sz="2400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2467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9DA97B-F5CC-2D65-E1AA-360B265C0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FBD028A-3CE1-D2E8-C582-1C2F16814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61839"/>
            <a:ext cx="10905066" cy="5534321"/>
          </a:xfrm>
          <a:prstGeom prst="rect">
            <a:avLst/>
          </a:prstGeom>
        </p:spPr>
      </p:pic>
      <p:pic>
        <p:nvPicPr>
          <p:cNvPr id="32" name="Picture 31" descr="A blue and green circular object with black text&#10;&#10;Description automatically generated">
            <a:extLst>
              <a:ext uri="{FF2B5EF4-FFF2-40B4-BE49-F238E27FC236}">
                <a16:creationId xmlns:a16="http://schemas.microsoft.com/office/drawing/2014/main" id="{35CE0080-8B01-ECE9-1C93-69DD5836C7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40" y="25366"/>
            <a:ext cx="583660" cy="53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928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BA5AA4-7B87-EDDB-1241-263167710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A close-up of a graph&#10;&#10;AI-generated content may be incorrect.">
            <a:extLst>
              <a:ext uri="{FF2B5EF4-FFF2-40B4-BE49-F238E27FC236}">
                <a16:creationId xmlns:a16="http://schemas.microsoft.com/office/drawing/2014/main" id="{91DECCDA-0689-E488-F665-30874C28E2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35" r="1" b="1"/>
          <a:stretch/>
        </p:blipFill>
        <p:spPr>
          <a:xfrm>
            <a:off x="838199" y="735153"/>
            <a:ext cx="10515602" cy="5387693"/>
          </a:xfrm>
          <a:prstGeom prst="rect">
            <a:avLst/>
          </a:prstGeom>
        </p:spPr>
      </p:pic>
      <p:pic>
        <p:nvPicPr>
          <p:cNvPr id="32" name="Picture 31" descr="A blue and green circular object with black text&#10;&#10;Description automatically generated">
            <a:extLst>
              <a:ext uri="{FF2B5EF4-FFF2-40B4-BE49-F238E27FC236}">
                <a16:creationId xmlns:a16="http://schemas.microsoft.com/office/drawing/2014/main" id="{93F079F2-D92A-A383-EDFF-24E2E0A385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40" y="25366"/>
            <a:ext cx="583660" cy="53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77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39A300-3752-FBC0-0F02-F2A71040B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6A97B6-720B-6157-54F0-F1FDFC7AF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06" y="643466"/>
            <a:ext cx="10713588" cy="5571067"/>
          </a:xfrm>
          <a:prstGeom prst="rect">
            <a:avLst/>
          </a:prstGeom>
        </p:spPr>
      </p:pic>
      <p:pic>
        <p:nvPicPr>
          <p:cNvPr id="32" name="Picture 31" descr="A blue and green circular object with black text&#10;&#10;Description automatically generated">
            <a:extLst>
              <a:ext uri="{FF2B5EF4-FFF2-40B4-BE49-F238E27FC236}">
                <a16:creationId xmlns:a16="http://schemas.microsoft.com/office/drawing/2014/main" id="{6B380A1B-DD06-01B6-874C-E078ACB9ED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40" y="25366"/>
            <a:ext cx="583660" cy="534041"/>
          </a:xfrm>
          <a:prstGeom prst="rect">
            <a:avLst/>
          </a:prstGeom>
        </p:spPr>
      </p:pic>
      <p:pic>
        <p:nvPicPr>
          <p:cNvPr id="6" name="Picture 5">
            <a:hlinkClick r:id="rId4"/>
            <a:extLst>
              <a:ext uri="{FF2B5EF4-FFF2-40B4-BE49-F238E27FC236}">
                <a16:creationId xmlns:a16="http://schemas.microsoft.com/office/drawing/2014/main" id="{434CFEFC-E35E-C700-EA01-BEAA6DAEFE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171" y="1698128"/>
            <a:ext cx="5062251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31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hand holding a light bulb and a question mark&#10;&#10;Description automatically generated">
            <a:extLst>
              <a:ext uri="{FF2B5EF4-FFF2-40B4-BE49-F238E27FC236}">
                <a16:creationId xmlns:a16="http://schemas.microsoft.com/office/drawing/2014/main" id="{05476E63-14EA-AF5F-A63D-6BC183D339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449" b="461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6CAE55-3D33-DF56-AE4B-E1C5C1657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1F22-7635-4B17-A334-CBE0E75A64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40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D3998E-4DCD-8443-B81A-5BFE9EAF4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7D5B1925-8D56-DBBA-3A66-2A06476A1446}"/>
              </a:ext>
            </a:extLst>
          </p:cNvPr>
          <p:cNvSpPr txBox="1"/>
          <p:nvPr/>
        </p:nvSpPr>
        <p:spPr>
          <a:xfrm>
            <a:off x="583660" y="-21369"/>
            <a:ext cx="11356222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Group Presentations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32" name="Picture 31" descr="A blue and green circular object with black text&#10;&#10;Description automatically generated">
            <a:extLst>
              <a:ext uri="{FF2B5EF4-FFF2-40B4-BE49-F238E27FC236}">
                <a16:creationId xmlns:a16="http://schemas.microsoft.com/office/drawing/2014/main" id="{DD141704-5AB4-9E99-8890-90C38E846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3660" cy="53404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3AA7100-E0B0-FCC9-91F7-55E94BC57431}"/>
              </a:ext>
            </a:extLst>
          </p:cNvPr>
          <p:cNvSpPr txBox="1"/>
          <p:nvPr/>
        </p:nvSpPr>
        <p:spPr>
          <a:xfrm>
            <a:off x="583660" y="715575"/>
            <a:ext cx="1135622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Group Assignment Submission Status</a:t>
            </a:r>
          </a:p>
          <a:p>
            <a:endParaRPr lang="en-US" b="1" dirty="0"/>
          </a:p>
          <a:p>
            <a:r>
              <a:rPr lang="en-US" b="1" dirty="0"/>
              <a:t>✅ Submitted Groups: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 6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 3: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 7: Leading Team</a:t>
            </a:r>
          </a:p>
        </p:txBody>
      </p:sp>
    </p:spTree>
    <p:extLst>
      <p:ext uri="{BB962C8B-B14F-4D97-AF65-F5344CB8AC3E}">
        <p14:creationId xmlns:p14="http://schemas.microsoft.com/office/powerpoint/2010/main" val="225542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0E106B-1780-F096-9F8E-69E75B7CF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BEB5819-6D25-8FE5-6253-699A990D0A38}"/>
              </a:ext>
            </a:extLst>
          </p:cNvPr>
          <p:cNvSpPr txBox="1"/>
          <p:nvPr/>
        </p:nvSpPr>
        <p:spPr>
          <a:xfrm>
            <a:off x="796868" y="-21369"/>
            <a:ext cx="11143014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Group Assignment Review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32" name="Picture 31" descr="A blue and green circular object with black text&#10;&#10;Description automatically generated">
            <a:extLst>
              <a:ext uri="{FF2B5EF4-FFF2-40B4-BE49-F238E27FC236}">
                <a16:creationId xmlns:a16="http://schemas.microsoft.com/office/drawing/2014/main" id="{66E839CA-474E-D2DE-4D37-0781103FEF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40" y="25366"/>
            <a:ext cx="583660" cy="534041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03E88201-9D46-AC0C-D9EB-0D3311472C6F}"/>
              </a:ext>
            </a:extLst>
          </p:cNvPr>
          <p:cNvSpPr/>
          <p:nvPr/>
        </p:nvSpPr>
        <p:spPr>
          <a:xfrm>
            <a:off x="178340" y="2738337"/>
            <a:ext cx="2208180" cy="1381326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Group Assignment: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482FD-7473-634C-6A6F-E736C7DDD4B9}"/>
              </a:ext>
            </a:extLst>
          </p:cNvPr>
          <p:cNvSpPr txBox="1"/>
          <p:nvPr/>
        </p:nvSpPr>
        <p:spPr>
          <a:xfrm>
            <a:off x="3180945" y="859862"/>
            <a:ext cx="892026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Objective</a:t>
            </a:r>
            <a:r>
              <a:rPr lang="en-US" dirty="0"/>
              <a:t>: </a:t>
            </a:r>
            <a:r>
              <a:rPr lang="en-US" sz="1600" dirty="0"/>
              <a:t>Each group will explore and present how the power of Big Data is leveraged in strategic planning.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468E9F-126B-8151-35F7-828D774E1B8B}"/>
              </a:ext>
            </a:extLst>
          </p:cNvPr>
          <p:cNvSpPr txBox="1"/>
          <p:nvPr/>
        </p:nvSpPr>
        <p:spPr>
          <a:xfrm>
            <a:off x="3180944" y="1722674"/>
            <a:ext cx="9011056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Instructions:</a:t>
            </a:r>
            <a:endParaRPr lang="en-US" dirty="0"/>
          </a:p>
          <a:p>
            <a:pPr marL="631825" lvl="1" indent="-292100">
              <a:buFont typeface="Arial" panose="020B0604020202020204" pitchFamily="34" charset="0"/>
              <a:buChar char="•"/>
            </a:pPr>
            <a:r>
              <a:rPr lang="en-US" sz="1600" dirty="0"/>
              <a:t>Research and discuss how organizations use Big Data to drive business decisions and long-term strategies.</a:t>
            </a:r>
          </a:p>
          <a:p>
            <a:pPr marL="631825" lvl="1" indent="-292100">
              <a:buFont typeface="Arial" panose="020B0604020202020204" pitchFamily="34" charset="0"/>
              <a:buChar char="•"/>
            </a:pPr>
            <a:r>
              <a:rPr lang="en-US" sz="1600" dirty="0"/>
              <a:t>Identify key benefits, challenges, and real-world examples of Big Data in strategic planning.</a:t>
            </a:r>
          </a:p>
          <a:p>
            <a:pPr marL="631825" lvl="1" indent="-292100">
              <a:buFont typeface="Arial" panose="020B0604020202020204" pitchFamily="34" charset="0"/>
              <a:buChar char="•"/>
            </a:pPr>
            <a:r>
              <a:rPr lang="en-US" sz="1600" dirty="0"/>
              <a:t>Present your findings in a structured response (written report or presentation: 1 – 2 pages).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08CA7B-54B6-1C37-63C6-F8EE05C737C3}"/>
              </a:ext>
            </a:extLst>
          </p:cNvPr>
          <p:cNvSpPr txBox="1"/>
          <p:nvPr/>
        </p:nvSpPr>
        <p:spPr>
          <a:xfrm>
            <a:off x="3114878" y="3778953"/>
            <a:ext cx="905239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Guiding Questions: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How does Big Data improve decision-making in strategic planning?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What industries benefit the most from Big Data-driven strategies?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What tools and technologies are commonly used to analyze Big Data for planning?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What challenges do organizations face when integrating Big Data into their strategy?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Provide a real-world example of a company successfully using Big Data for strategic planning.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E5D59F-F44D-0707-9694-E01A5D108EE4}"/>
              </a:ext>
            </a:extLst>
          </p:cNvPr>
          <p:cNvSpPr txBox="1"/>
          <p:nvPr/>
        </p:nvSpPr>
        <p:spPr>
          <a:xfrm>
            <a:off x="3180944" y="5360582"/>
            <a:ext cx="609437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Submission:</a:t>
            </a:r>
            <a:endParaRPr lang="en-US" dirty="0"/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Due Date: </a:t>
            </a:r>
            <a:r>
              <a:rPr lang="en-US" sz="1600" b="1" dirty="0"/>
              <a:t>By Friday, February 21 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Format: </a:t>
            </a:r>
            <a:r>
              <a:rPr lang="en-US" sz="1600" b="1" dirty="0"/>
              <a:t>No restriction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One submission per group.</a:t>
            </a: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D23EB613-69E8-F3DC-C8CD-3E2084D8B1F3}"/>
              </a:ext>
            </a:extLst>
          </p:cNvPr>
          <p:cNvCxnSpPr>
            <a:stCxn id="2" idx="0"/>
          </p:cNvCxnSpPr>
          <p:nvPr/>
        </p:nvCxnSpPr>
        <p:spPr>
          <a:xfrm rot="5400000" flipH="1" flipV="1">
            <a:off x="1373221" y="930614"/>
            <a:ext cx="1716933" cy="189851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E84D034C-50E1-985B-5440-726451F01328}"/>
              </a:ext>
            </a:extLst>
          </p:cNvPr>
          <p:cNvCxnSpPr>
            <a:cxnSpLocks/>
            <a:stCxn id="2" idx="7"/>
            <a:endCxn id="8" idx="1"/>
          </p:cNvCxnSpPr>
          <p:nvPr/>
        </p:nvCxnSpPr>
        <p:spPr>
          <a:xfrm rot="5400000" flipH="1" flipV="1">
            <a:off x="2351620" y="2111304"/>
            <a:ext cx="540845" cy="111780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40C3A494-E1CB-0B42-F998-B4A8FD826600}"/>
              </a:ext>
            </a:extLst>
          </p:cNvPr>
          <p:cNvCxnSpPr>
            <a:cxnSpLocks/>
            <a:stCxn id="2" idx="4"/>
          </p:cNvCxnSpPr>
          <p:nvPr/>
        </p:nvCxnSpPr>
        <p:spPr>
          <a:xfrm rot="16200000" flipH="1">
            <a:off x="1494818" y="3907275"/>
            <a:ext cx="1473740" cy="189851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E2D23230-FAC8-AD9C-692B-B523D6D1C2A9}"/>
              </a:ext>
            </a:extLst>
          </p:cNvPr>
          <p:cNvCxnSpPr>
            <a:cxnSpLocks/>
            <a:stCxn id="2" idx="5"/>
          </p:cNvCxnSpPr>
          <p:nvPr/>
        </p:nvCxnSpPr>
        <p:spPr>
          <a:xfrm rot="16200000" flipH="1">
            <a:off x="2318587" y="3661925"/>
            <a:ext cx="540844" cy="105173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CD3731D-EBEF-917F-5E5A-166F7F2CD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1F22-7635-4B17-A334-CBE0E75A64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33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F6FFC-E3BE-0372-F304-C2F291B19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469DAC-0A1F-012F-EB0D-BE9235CD27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F74454-FF11-C358-7281-2D21F749EF3D}"/>
              </a:ext>
            </a:extLst>
          </p:cNvPr>
          <p:cNvSpPr/>
          <p:nvPr/>
        </p:nvSpPr>
        <p:spPr>
          <a:xfrm>
            <a:off x="583660" y="0"/>
            <a:ext cx="11608340" cy="635635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Demo</a:t>
            </a:r>
          </a:p>
          <a:p>
            <a:pPr algn="ctr"/>
            <a:r>
              <a:rPr lang="en-US" sz="6000" dirty="0">
                <a:solidFill>
                  <a:schemeClr val="tx1"/>
                </a:solidFill>
              </a:rPr>
              <a:t>(Python)</a:t>
            </a:r>
          </a:p>
        </p:txBody>
      </p:sp>
      <p:pic>
        <p:nvPicPr>
          <p:cNvPr id="32" name="Picture 31" descr="A blue and green circular object with black text&#10;&#10;Description automatically generated">
            <a:extLst>
              <a:ext uri="{FF2B5EF4-FFF2-40B4-BE49-F238E27FC236}">
                <a16:creationId xmlns:a16="http://schemas.microsoft.com/office/drawing/2014/main" id="{50E996E8-50E0-9A69-237C-4F1B0B88A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3660" cy="53404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A0C75-6C31-97BF-3CE6-B3FA06FEB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1F22-7635-4B17-A334-CBE0E75A64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43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1731</TotalTime>
  <Words>352</Words>
  <Application>Microsoft Office PowerPoint</Application>
  <PresentationFormat>Widescreen</PresentationFormat>
  <Paragraphs>90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Aptos Display</vt:lpstr>
      <vt:lpstr>Aptos Narrow</vt:lpstr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Mustapha Bouchaqour</dc:creator>
  <cp:lastModifiedBy>Mustapha Bouchaqour</cp:lastModifiedBy>
  <cp:revision>23</cp:revision>
  <dcterms:created xsi:type="dcterms:W3CDTF">2025-01-28T01:17:59Z</dcterms:created>
  <dcterms:modified xsi:type="dcterms:W3CDTF">2025-02-24T22:11:09Z</dcterms:modified>
</cp:coreProperties>
</file>