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11"/>
  </p:normalViewPr>
  <p:slideViewPr>
    <p:cSldViewPr snapToGrid="0" snapToObjects="1">
      <p:cViewPr varScale="1">
        <p:scale>
          <a:sx n="91" d="100"/>
          <a:sy n="91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F709B-3B2C-6F41-9675-43064D8CF64F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97BC7-A05F-6F4F-8900-8B746060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REM:  start (ATG) and stop (TAA) codon boxed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97BC7-A05F-6F4F-8900-8B7460605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REM:  1) mRNA as the intermediate step b/w DNA and amino acid sequence, 2) ATG start codon (Methionine, M), 3) stop codon (e.g., TAA), 4) electrostatic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97BC7-A05F-6F4F-8900-8B74606057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 </a:t>
            </a:r>
            <a:r>
              <a:rPr lang="en-US" dirty="0" err="1"/>
              <a:t>PeptideSet</a:t>
            </a:r>
            <a:r>
              <a:rPr lang="en-US" dirty="0"/>
              <a:t> ADT = </a:t>
            </a:r>
            <a:r>
              <a:rPr lang="en-US" dirty="0" err="1"/>
              <a:t>PeptideSetInterface</a:t>
            </a:r>
            <a:r>
              <a:rPr lang="en-US" dirty="0"/>
              <a:t> + </a:t>
            </a:r>
            <a:r>
              <a:rPr lang="en-US" dirty="0" err="1"/>
              <a:t>PeptideSet</a:t>
            </a:r>
            <a:endParaRPr lang="en-US" dirty="0"/>
          </a:p>
          <a:p>
            <a:pPr marL="228600" indent="-228600">
              <a:buAutoNum type="arabicParenR" startAt="2"/>
            </a:pPr>
            <a:r>
              <a:rPr lang="en-US" dirty="0" err="1"/>
              <a:t>PeptideSetInterface</a:t>
            </a:r>
            <a:r>
              <a:rPr lang="en-US" dirty="0"/>
              <a:t>:  top-half of abstract methods = standard Getter &amp; Setters &amp; </a:t>
            </a:r>
            <a:r>
              <a:rPr lang="en-US" dirty="0" err="1"/>
              <a:t>toString</a:t>
            </a:r>
            <a:r>
              <a:rPr lang="en-US" dirty="0"/>
              <a:t>;  bottom-half = peptide-specific methods corresponding to our 10 menu options</a:t>
            </a:r>
          </a:p>
          <a:p>
            <a:pPr marL="228600" indent="-228600">
              <a:buAutoNum type="arabicParenR" startAt="2"/>
            </a:pPr>
            <a:r>
              <a:rPr lang="en-US" dirty="0" err="1"/>
              <a:t>PeptideSet</a:t>
            </a:r>
            <a:r>
              <a:rPr lang="en-US" dirty="0"/>
              <a:t> private data fields</a:t>
            </a:r>
          </a:p>
          <a:p>
            <a:pPr marL="228600" indent="-228600">
              <a:buAutoNum type="arabicParenR" startAt="2"/>
            </a:pPr>
            <a:r>
              <a:rPr lang="en-US" dirty="0"/>
              <a:t>DNA to amino acids (LHM Codon Table), but also groupings of amino acids as peptides (AL&lt;</a:t>
            </a:r>
            <a:r>
              <a:rPr lang="en-US" dirty="0" err="1"/>
              <a:t>AminoAcid</a:t>
            </a:r>
            <a:r>
              <a:rPr lang="en-US" dirty="0"/>
              <a:t>&gt;)</a:t>
            </a:r>
          </a:p>
          <a:p>
            <a:pPr marL="228600" indent="-228600">
              <a:buAutoNum type="arabicParenR" startAt="2"/>
            </a:pPr>
            <a:r>
              <a:rPr lang="en-US" dirty="0"/>
              <a:t>book (DNA genome; in English letters), chapters/paragraphs (proteins; of Chinese characters), sentences (peptides), characters (amino acids) analogy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97BC7-A05F-6F4F-8900-8B74606057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user input for initial program run:   10 amino acid peptide length,  4 amino acid shift,  “</a:t>
            </a:r>
            <a:r>
              <a:rPr lang="en-US" dirty="0" err="1"/>
              <a:t>atg</a:t>
            </a:r>
            <a:r>
              <a:rPr lang="en-US" dirty="0"/>
              <a:t>” start codon;   copy and paste example consensus sequence;</a:t>
            </a:r>
          </a:p>
          <a:p>
            <a:r>
              <a:rPr lang="en-US" dirty="0"/>
              <a:t>			        then 1300 &amp; 1250 MW limits  and  4 &amp; 2 Priority </a:t>
            </a:r>
            <a:r>
              <a:rPr lang="en-US"/>
              <a:t>Score limits.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97BC7-A05F-6F4F-8900-8B74606057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5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6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DD942-D770-364D-8797-0AABCC26CB26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47BD-152D-C948-867E-A542564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27708-7FAE-9444-955E-2AAD7B5698DC}"/>
              </a:ext>
            </a:extLst>
          </p:cNvPr>
          <p:cNvSpPr txBox="1"/>
          <p:nvPr/>
        </p:nvSpPr>
        <p:spPr>
          <a:xfrm>
            <a:off x="799695" y="595561"/>
            <a:ext cx="7513531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Major Histocompatibility Complex (MHC) </a:t>
            </a:r>
            <a:r>
              <a:rPr lang="en-US" sz="2800" u="sng" dirty="0"/>
              <a:t>peptides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CS341 – Data Structures</a:t>
            </a:r>
          </a:p>
          <a:p>
            <a:pPr algn="ctr"/>
            <a:r>
              <a:rPr lang="en-US" sz="2000" dirty="0"/>
              <a:t>Final Project</a:t>
            </a:r>
          </a:p>
          <a:p>
            <a:pPr algn="ctr"/>
            <a:r>
              <a:rPr lang="en-US" sz="2000" dirty="0" err="1"/>
              <a:t>Ajalon</a:t>
            </a:r>
            <a:r>
              <a:rPr lang="en-US" sz="2000" dirty="0"/>
              <a:t> Corcoran and Doug </a:t>
            </a:r>
            <a:r>
              <a:rPr lang="en-US" sz="2000" dirty="0" err="1"/>
              <a:t>Plager</a:t>
            </a:r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WSU-R</a:t>
            </a:r>
          </a:p>
          <a:p>
            <a:pPr algn="ctr"/>
            <a:r>
              <a:rPr lang="en-US" sz="2000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0166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AE5B381-86A9-4E46-95B0-6056A3544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886" y="170374"/>
            <a:ext cx="4916001" cy="34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B9636-A4FF-F04C-A505-4D5606DC2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49" y="1187358"/>
            <a:ext cx="2922998" cy="1964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B4C93-493A-BF49-8268-67A3D8573B8C}"/>
              </a:ext>
            </a:extLst>
          </p:cNvPr>
          <p:cNvSpPr txBox="1"/>
          <p:nvPr/>
        </p:nvSpPr>
        <p:spPr>
          <a:xfrm>
            <a:off x="5222887" y="3909811"/>
            <a:ext cx="3651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MHC-bound </a:t>
            </a:r>
            <a:r>
              <a:rPr lang="en-US" sz="2000" u="sng" dirty="0"/>
              <a:t>peptide</a:t>
            </a:r>
            <a:r>
              <a:rPr lang="en-US" sz="2000" dirty="0"/>
              <a:t> from Staph. </a:t>
            </a:r>
          </a:p>
          <a:p>
            <a:r>
              <a:rPr lang="en-US" sz="2000" dirty="0"/>
              <a:t>enterotoxin subunit I-C protein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145C8-46F6-FF4C-9A21-492CC42B89DA}"/>
              </a:ext>
            </a:extLst>
          </p:cNvPr>
          <p:cNvSpPr txBox="1"/>
          <p:nvPr/>
        </p:nvSpPr>
        <p:spPr>
          <a:xfrm>
            <a:off x="1062945" y="3909811"/>
            <a:ext cx="3403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MHC presentation of a </a:t>
            </a:r>
            <a:r>
              <a:rPr lang="en-US" sz="2000" u="sng" dirty="0"/>
              <a:t>peptide</a:t>
            </a:r>
            <a:endParaRPr lang="en-US" sz="2000" dirty="0"/>
          </a:p>
          <a:p>
            <a:r>
              <a:rPr lang="en-US" sz="2000" dirty="0"/>
              <a:t>fragment from a protein</a:t>
            </a:r>
          </a:p>
        </p:txBody>
      </p:sp>
    </p:spTree>
    <p:extLst>
      <p:ext uri="{BB962C8B-B14F-4D97-AF65-F5344CB8AC3E}">
        <p14:creationId xmlns:p14="http://schemas.microsoft.com/office/powerpoint/2010/main" val="260293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7042ED-8A6D-4340-A340-D0345E6BC815}"/>
              </a:ext>
            </a:extLst>
          </p:cNvPr>
          <p:cNvSpPr txBox="1"/>
          <p:nvPr/>
        </p:nvSpPr>
        <p:spPr>
          <a:xfrm>
            <a:off x="4982987" y="585523"/>
            <a:ext cx="37247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nucleotide(N)  =  A, T, G, or 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DNA codon  =  NNN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DNA codon   &gt;&gt;   one amino acid</a:t>
            </a:r>
          </a:p>
          <a:p>
            <a:r>
              <a:rPr lang="en-US" dirty="0"/>
              <a:t>	   ( </a:t>
            </a:r>
            <a:r>
              <a:rPr lang="en-US" dirty="0">
                <a:solidFill>
                  <a:srgbClr val="00B050"/>
                </a:solidFill>
              </a:rPr>
              <a:t>ATG   &gt;&gt;   M 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Protein  =  full length </a:t>
            </a:r>
            <a:r>
              <a:rPr lang="en-US" dirty="0" err="1"/>
              <a:t>a.a</a:t>
            </a:r>
            <a:r>
              <a:rPr lang="en-US" dirty="0"/>
              <a:t>. chain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Peptide</a:t>
            </a:r>
            <a:r>
              <a:rPr lang="en-US" dirty="0"/>
              <a:t>  =  short fragment </a:t>
            </a:r>
            <a:r>
              <a:rPr lang="en-US" dirty="0" err="1"/>
              <a:t>a.a</a:t>
            </a:r>
            <a:r>
              <a:rPr lang="en-US" dirty="0"/>
              <a:t>. 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9FA7E-5CFE-654D-BDF7-3F5A003900AD}"/>
              </a:ext>
            </a:extLst>
          </p:cNvPr>
          <p:cNvPicPr/>
          <p:nvPr/>
        </p:nvPicPr>
        <p:blipFill rotWithShape="1">
          <a:blip r:embed="rId3"/>
          <a:srcRect l="27820" t="17721" r="49744" b="61286"/>
          <a:stretch/>
        </p:blipFill>
        <p:spPr bwMode="auto">
          <a:xfrm>
            <a:off x="188764" y="87840"/>
            <a:ext cx="4773314" cy="2511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B5C70-A1FE-7F45-A01A-A79244B1F746}"/>
              </a:ext>
            </a:extLst>
          </p:cNvPr>
          <p:cNvPicPr/>
          <p:nvPr/>
        </p:nvPicPr>
        <p:blipFill rotWithShape="1">
          <a:blip r:embed="rId3"/>
          <a:srcRect l="27820" t="61014" r="49744" b="19601"/>
          <a:stretch/>
        </p:blipFill>
        <p:spPr bwMode="auto">
          <a:xfrm>
            <a:off x="192811" y="3060130"/>
            <a:ext cx="4742443" cy="23636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76F6F2-8139-D840-B182-53E860109F9F}"/>
              </a:ext>
            </a:extLst>
          </p:cNvPr>
          <p:cNvSpPr txBox="1"/>
          <p:nvPr/>
        </p:nvSpPr>
        <p:spPr>
          <a:xfrm>
            <a:off x="2392429" y="2517185"/>
            <a:ext cx="27122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</a:t>
            </a:r>
          </a:p>
          <a:p>
            <a:r>
              <a:rPr lang="en-US" sz="1350" dirty="0"/>
              <a:t>*</a:t>
            </a:r>
          </a:p>
          <a:p>
            <a:r>
              <a:rPr lang="en-US" sz="135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B104B-215F-C84B-B052-2D02F8F031B6}"/>
              </a:ext>
            </a:extLst>
          </p:cNvPr>
          <p:cNvSpPr txBox="1"/>
          <p:nvPr/>
        </p:nvSpPr>
        <p:spPr>
          <a:xfrm>
            <a:off x="4402631" y="5023709"/>
            <a:ext cx="445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DNA sequence   &gt;&gt;   </a:t>
            </a:r>
            <a:r>
              <a:rPr lang="en-US" sz="2400" dirty="0" err="1">
                <a:solidFill>
                  <a:srgbClr val="00B050"/>
                </a:solidFill>
              </a:rPr>
              <a:t>a.a</a:t>
            </a:r>
            <a:r>
              <a:rPr lang="en-US" sz="2400" dirty="0">
                <a:solidFill>
                  <a:srgbClr val="00B050"/>
                </a:solidFill>
              </a:rPr>
              <a:t>. sequence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7ED9D-FBB7-DC43-B720-637E0321B948}"/>
              </a:ext>
            </a:extLst>
          </p:cNvPr>
          <p:cNvSpPr/>
          <p:nvPr/>
        </p:nvSpPr>
        <p:spPr>
          <a:xfrm>
            <a:off x="3888173" y="636579"/>
            <a:ext cx="195312" cy="3028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16827F-24E7-0545-A97F-3BB9A633586C}"/>
              </a:ext>
            </a:extLst>
          </p:cNvPr>
          <p:cNvSpPr/>
          <p:nvPr/>
        </p:nvSpPr>
        <p:spPr>
          <a:xfrm>
            <a:off x="924964" y="4686467"/>
            <a:ext cx="202378" cy="30642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8640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52B78-CC80-914F-9DA5-E71DEB54E7A1}"/>
              </a:ext>
            </a:extLst>
          </p:cNvPr>
          <p:cNvPicPr/>
          <p:nvPr/>
        </p:nvPicPr>
        <p:blipFill rotWithShape="1">
          <a:blip r:embed="rId3"/>
          <a:srcRect l="11603" t="13678" r="1121" b="5380"/>
          <a:stretch/>
        </p:blipFill>
        <p:spPr bwMode="auto">
          <a:xfrm>
            <a:off x="244450" y="347575"/>
            <a:ext cx="8869384" cy="4737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A88B8-BFAF-7740-BF78-1CF809A12524}"/>
              </a:ext>
            </a:extLst>
          </p:cNvPr>
          <p:cNvSpPr txBox="1"/>
          <p:nvPr/>
        </p:nvSpPr>
        <p:spPr>
          <a:xfrm>
            <a:off x="6412911" y="862443"/>
            <a:ext cx="2385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DNA codon table</a:t>
            </a:r>
          </a:p>
          <a:p>
            <a:endParaRPr lang="en-US" sz="2100" b="1" u="sng" dirty="0"/>
          </a:p>
          <a:p>
            <a:r>
              <a:rPr lang="en-US" sz="1500" dirty="0" err="1"/>
              <a:t>LinkedHashMap</a:t>
            </a:r>
            <a:r>
              <a:rPr lang="en-US" sz="1500" dirty="0"/>
              <a:t>&lt;key, value&gt;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C5A2B-F220-3843-AD4C-A32527925F12}"/>
              </a:ext>
            </a:extLst>
          </p:cNvPr>
          <p:cNvSpPr txBox="1"/>
          <p:nvPr/>
        </p:nvSpPr>
        <p:spPr>
          <a:xfrm>
            <a:off x="488515" y="5231103"/>
            <a:ext cx="74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mRNA,    2) start codons,    3) stop codons,    4) </a:t>
            </a:r>
            <a:r>
              <a:rPr lang="en-US" dirty="0" err="1"/>
              <a:t>a.a</a:t>
            </a:r>
            <a:r>
              <a:rPr lang="en-US" dirty="0"/>
              <a:t>. electrostatic properties</a:t>
            </a:r>
          </a:p>
        </p:txBody>
      </p:sp>
    </p:spTree>
    <p:extLst>
      <p:ext uri="{BB962C8B-B14F-4D97-AF65-F5344CB8AC3E}">
        <p14:creationId xmlns:p14="http://schemas.microsoft.com/office/powerpoint/2010/main" val="40589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A67E90-AA71-564E-ACCC-E684D5D3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17" y="247736"/>
            <a:ext cx="7601391" cy="6365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1B85F9-DA41-1241-A254-C619E8C9D5D0}"/>
              </a:ext>
            </a:extLst>
          </p:cNvPr>
          <p:cNvSpPr txBox="1"/>
          <p:nvPr/>
        </p:nvSpPr>
        <p:spPr>
          <a:xfrm>
            <a:off x="7409962" y="3930131"/>
            <a:ext cx="16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73307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48431-9D52-3641-BD3C-8C68BA0F40CD}"/>
              </a:ext>
            </a:extLst>
          </p:cNvPr>
          <p:cNvSpPr txBox="1"/>
          <p:nvPr/>
        </p:nvSpPr>
        <p:spPr>
          <a:xfrm>
            <a:off x="626302" y="225468"/>
            <a:ext cx="800212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Summary of major “design decisions”</a:t>
            </a:r>
            <a:r>
              <a:rPr lang="en-US" sz="2000" dirty="0"/>
              <a:t>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PeptideSet</a:t>
            </a:r>
            <a:r>
              <a:rPr lang="en-US" dirty="0"/>
              <a:t> ADT   (i.e., </a:t>
            </a:r>
            <a:r>
              <a:rPr lang="en-US" dirty="0" err="1"/>
              <a:t>PeptideSetInterface</a:t>
            </a:r>
            <a:r>
              <a:rPr lang="en-US" dirty="0"/>
              <a:t> &amp; </a:t>
            </a:r>
            <a:r>
              <a:rPr lang="en-US" dirty="0" err="1"/>
              <a:t>PeptideSet</a:t>
            </a:r>
            <a:r>
              <a:rPr lang="en-US" dirty="0"/>
              <a:t> implementing class 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LinkedHashMap</a:t>
            </a:r>
            <a:r>
              <a:rPr lang="en-US" dirty="0"/>
              <a:t>&lt;String, </a:t>
            </a:r>
            <a:r>
              <a:rPr lang="en-US" dirty="0" err="1"/>
              <a:t>AminoAcid</a:t>
            </a:r>
            <a:r>
              <a:rPr lang="en-US" dirty="0"/>
              <a:t>&gt; ;  for rapid lookup of the specific </a:t>
            </a:r>
          </a:p>
          <a:p>
            <a:r>
              <a:rPr lang="en-US" dirty="0"/>
              <a:t>       codon ‘key’ and its corresponding </a:t>
            </a:r>
            <a:r>
              <a:rPr lang="en-US" dirty="0" err="1"/>
              <a:t>AminoAcid</a:t>
            </a:r>
            <a:r>
              <a:rPr lang="en-US" dirty="0"/>
              <a:t> object ’value’ (i.e., codon table)</a:t>
            </a:r>
          </a:p>
          <a:p>
            <a:endParaRPr lang="en-US" dirty="0"/>
          </a:p>
          <a:p>
            <a:pPr marL="342900" indent="-342900">
              <a:buAutoNum type="arabicParenR" startAt="3"/>
            </a:pPr>
            <a:r>
              <a:rPr lang="en-US" dirty="0"/>
              <a:t>Peptide class with an “aggregated” 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AminoAcid</a:t>
            </a:r>
            <a:r>
              <a:rPr lang="en-US" dirty="0"/>
              <a:t>&gt;  private data field,</a:t>
            </a:r>
          </a:p>
          <a:p>
            <a:r>
              <a:rPr lang="en-US" dirty="0"/>
              <a:t>       with </a:t>
            </a:r>
            <a:r>
              <a:rPr lang="en-US" dirty="0" err="1"/>
              <a:t>ArrayList</a:t>
            </a:r>
            <a:r>
              <a:rPr lang="en-US" dirty="0"/>
              <a:t> “size” based on user-designated peptide length.</a:t>
            </a:r>
          </a:p>
          <a:p>
            <a:endParaRPr lang="en-US" dirty="0"/>
          </a:p>
          <a:p>
            <a:pPr marL="342900" indent="-342900">
              <a:buAutoNum type="arabicParenR" startAt="4"/>
            </a:pPr>
            <a:r>
              <a:rPr lang="en-US" dirty="0" err="1"/>
              <a:t>PeptideSet</a:t>
            </a:r>
            <a:r>
              <a:rPr lang="en-US" dirty="0"/>
              <a:t> class with an “aggregated”  LinkedList&lt;Peptide&gt;  private data field</a:t>
            </a:r>
          </a:p>
          <a:p>
            <a:r>
              <a:rPr lang="en-US" dirty="0"/>
              <a:t>       because (a) unknown number of peptides and (b) value-oriented ordering</a:t>
            </a:r>
          </a:p>
          <a:p>
            <a:r>
              <a:rPr lang="en-US" dirty="0"/>
              <a:t>       (other than by starting </a:t>
            </a:r>
            <a:r>
              <a:rPr lang="en-US" dirty="0" err="1"/>
              <a:t>Nt</a:t>
            </a:r>
            <a:r>
              <a:rPr lang="en-US" dirty="0"/>
              <a:t>#) not initially important.</a:t>
            </a:r>
          </a:p>
          <a:p>
            <a:r>
              <a:rPr lang="en-US" dirty="0"/>
              <a:t>       </a:t>
            </a:r>
            <a:r>
              <a:rPr lang="en-US" u="sng" dirty="0"/>
              <a:t>Concern</a:t>
            </a:r>
            <a:r>
              <a:rPr lang="en-US" dirty="0"/>
              <a:t>:  whether each  </a:t>
            </a:r>
            <a:r>
              <a:rPr lang="en-US" dirty="0" err="1"/>
              <a:t>peptides.get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, e.g., to print the list of generated</a:t>
            </a:r>
          </a:p>
          <a:p>
            <a:r>
              <a:rPr lang="en-US" dirty="0"/>
              <a:t>       peptides, would be unacceptably slow?</a:t>
            </a:r>
          </a:p>
          <a:p>
            <a:endParaRPr lang="en-US" dirty="0"/>
          </a:p>
          <a:p>
            <a:pPr marL="342900" indent="-342900">
              <a:buAutoNum type="arabicParenR" startAt="5"/>
            </a:pPr>
            <a:r>
              <a:rPr lang="en-US" dirty="0"/>
              <a:t>JCF  </a:t>
            </a:r>
            <a:r>
              <a:rPr lang="en-US" dirty="0" err="1"/>
              <a:t>Collections.sort</a:t>
            </a:r>
            <a:r>
              <a:rPr lang="en-US" dirty="0"/>
              <a:t>(_) method to sort the the LinkedList&lt;Peptide&gt; peptides</a:t>
            </a:r>
          </a:p>
          <a:p>
            <a:r>
              <a:rPr lang="en-US" dirty="0"/>
              <a:t>       by molecular weight (MW) or priority score (PS). </a:t>
            </a:r>
          </a:p>
          <a:p>
            <a:endParaRPr lang="en-US" dirty="0"/>
          </a:p>
          <a:p>
            <a:pPr marL="342900" indent="-342900">
              <a:buAutoNum type="arabicParenR" startAt="6"/>
            </a:pPr>
            <a:r>
              <a:rPr lang="en-US" dirty="0"/>
              <a:t>Priority Score calculation – utilize a 20 </a:t>
            </a:r>
            <a:r>
              <a:rPr lang="en-US" dirty="0" err="1"/>
              <a:t>a.a</a:t>
            </a:r>
            <a:r>
              <a:rPr lang="en-US" dirty="0"/>
              <a:t>. x 20 </a:t>
            </a:r>
            <a:r>
              <a:rPr lang="en-US" dirty="0" err="1"/>
              <a:t>a.a</a:t>
            </a:r>
            <a:r>
              <a:rPr lang="en-US" dirty="0"/>
              <a:t>. (graph) weighted adjacency </a:t>
            </a:r>
          </a:p>
          <a:p>
            <a:r>
              <a:rPr lang="en-US" dirty="0"/>
              <a:t>       matrix (2D array)?</a:t>
            </a:r>
          </a:p>
        </p:txBody>
      </p:sp>
    </p:spTree>
    <p:extLst>
      <p:ext uri="{BB962C8B-B14F-4D97-AF65-F5344CB8AC3E}">
        <p14:creationId xmlns:p14="http://schemas.microsoft.com/office/powerpoint/2010/main" val="15027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AA90A-8F30-2848-A608-80E6A8294B22}"/>
              </a:ext>
            </a:extLst>
          </p:cNvPr>
          <p:cNvSpPr txBox="1"/>
          <p:nvPr/>
        </p:nvSpPr>
        <p:spPr>
          <a:xfrm>
            <a:off x="1077239" y="526093"/>
            <a:ext cx="5942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Grading Milestones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C)  DNA coding sequence to corresponding amino acids</a:t>
            </a:r>
          </a:p>
          <a:p>
            <a:endParaRPr lang="en-US" sz="2000" dirty="0"/>
          </a:p>
          <a:p>
            <a:r>
              <a:rPr lang="en-US" sz="2000" dirty="0"/>
              <a:t>B)  Amino acids to peptides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r>
              <a:rPr lang="en-US" sz="2000" dirty="0"/>
              <a:t>A)  MW and Priority Score calculations for each peptide</a:t>
            </a:r>
          </a:p>
        </p:txBody>
      </p:sp>
    </p:spTree>
    <p:extLst>
      <p:ext uri="{BB962C8B-B14F-4D97-AF65-F5344CB8AC3E}">
        <p14:creationId xmlns:p14="http://schemas.microsoft.com/office/powerpoint/2010/main" val="282683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92AE7C-67D0-2E48-8E24-BD580078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4" y="682407"/>
            <a:ext cx="8017048" cy="17726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98EACA-22A3-4F48-881A-53AF040D9757}"/>
              </a:ext>
            </a:extLst>
          </p:cNvPr>
          <p:cNvSpPr/>
          <p:nvPr/>
        </p:nvSpPr>
        <p:spPr>
          <a:xfrm>
            <a:off x="1157498" y="1312984"/>
            <a:ext cx="395729" cy="2402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C3DF8-C77E-1545-A767-1E70327E02DE}"/>
              </a:ext>
            </a:extLst>
          </p:cNvPr>
          <p:cNvSpPr/>
          <p:nvPr/>
        </p:nvSpPr>
        <p:spPr>
          <a:xfrm>
            <a:off x="4854763" y="1928847"/>
            <a:ext cx="395729" cy="2402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583BE-FF94-E446-8179-26FEB8E7266E}"/>
              </a:ext>
            </a:extLst>
          </p:cNvPr>
          <p:cNvSpPr txBox="1"/>
          <p:nvPr/>
        </p:nvSpPr>
        <p:spPr>
          <a:xfrm>
            <a:off x="582634" y="3085678"/>
            <a:ext cx="5559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StaphAureusGene</a:t>
            </a:r>
            <a:r>
              <a:rPr lang="en-US" sz="2000" dirty="0"/>
              <a:t>(test).txt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… and now, our program.</a:t>
            </a:r>
          </a:p>
        </p:txBody>
      </p:sp>
    </p:spTree>
    <p:extLst>
      <p:ext uri="{BB962C8B-B14F-4D97-AF65-F5344CB8AC3E}">
        <p14:creationId xmlns:p14="http://schemas.microsoft.com/office/powerpoint/2010/main" val="7778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527</Words>
  <Application>Microsoft Macintosh PowerPoint</Application>
  <PresentationFormat>On-screen Show (4:3)</PresentationFormat>
  <Paragraphs>85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Plager, Douglas A</dc:creator>
  <cp:lastModifiedBy>Microsoft Office User</cp:lastModifiedBy>
  <cp:revision>53</cp:revision>
  <dcterms:created xsi:type="dcterms:W3CDTF">2019-04-25T13:51:03Z</dcterms:created>
  <dcterms:modified xsi:type="dcterms:W3CDTF">2019-05-06T16:08:03Z</dcterms:modified>
</cp:coreProperties>
</file>