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9"/>
    <p:restoredTop sz="94690"/>
  </p:normalViewPr>
  <p:slideViewPr>
    <p:cSldViewPr snapToGrid="0" snapToObjects="1">
      <p:cViewPr varScale="1">
        <p:scale>
          <a:sx n="92" d="100"/>
          <a:sy n="92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1D69-6025-1946-98FB-8A0A04EEBA8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E612-CB77-AD41-B2E6-E6B32423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962F5-D125-F346-BECB-357261C9E855}"/>
              </a:ext>
            </a:extLst>
          </p:cNvPr>
          <p:cNvSpPr txBox="1"/>
          <p:nvPr/>
        </p:nvSpPr>
        <p:spPr>
          <a:xfrm>
            <a:off x="1319122" y="775855"/>
            <a:ext cx="650575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Quarry Hill Summer Camps Registration Database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Doug </a:t>
            </a:r>
            <a:r>
              <a:rPr lang="en-US" sz="2000" dirty="0" err="1"/>
              <a:t>Plager</a:t>
            </a:r>
            <a:r>
              <a:rPr lang="en-US" sz="2000" dirty="0"/>
              <a:t> and Riley Morrow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CS385, WSU-Rochester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65573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0E565-734E-BD44-8A91-38D23FAF0815}"/>
              </a:ext>
            </a:extLst>
          </p:cNvPr>
          <p:cNvSpPr txBox="1"/>
          <p:nvPr/>
        </p:nvSpPr>
        <p:spPr>
          <a:xfrm>
            <a:off x="526472" y="471055"/>
            <a:ext cx="611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 Show a particular camper’s emergency contact information?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C538CF-9175-444C-AE88-3CE7CFC1FF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918" y="1158265"/>
            <a:ext cx="7890164" cy="22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9E53120-BB4B-DF42-BBC3-E5465241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91" y="2005821"/>
            <a:ext cx="5457687" cy="4093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C8AC8-A386-A140-92A0-60FD5972BB76}"/>
              </a:ext>
            </a:extLst>
          </p:cNvPr>
          <p:cNvSpPr txBox="1"/>
          <p:nvPr/>
        </p:nvSpPr>
        <p:spPr>
          <a:xfrm>
            <a:off x="556591" y="540025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Design Process: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C848E-4789-1141-81B4-DE6CB725F765}"/>
              </a:ext>
            </a:extLst>
          </p:cNvPr>
          <p:cNvSpPr txBox="1"/>
          <p:nvPr/>
        </p:nvSpPr>
        <p:spPr>
          <a:xfrm>
            <a:off x="5588255" y="965602"/>
            <a:ext cx="299915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A.  QH brochure and forms.</a:t>
            </a:r>
          </a:p>
          <a:p>
            <a:r>
              <a:rPr lang="en-US" sz="1600" dirty="0"/>
              <a:t>     a.  Noun-like entities</a:t>
            </a:r>
          </a:p>
          <a:p>
            <a:r>
              <a:rPr lang="en-US" sz="1600" dirty="0"/>
              <a:t>     b.  Verb-like relationships</a:t>
            </a:r>
          </a:p>
          <a:p>
            <a:endParaRPr lang="en-US" sz="1600" dirty="0"/>
          </a:p>
          <a:p>
            <a:r>
              <a:rPr lang="en-US" sz="1600" dirty="0"/>
              <a:t>B.  E-R Diagram (w/o attributes)</a:t>
            </a:r>
          </a:p>
          <a:p>
            <a:endParaRPr lang="en-US" sz="1600" dirty="0"/>
          </a:p>
          <a:p>
            <a:r>
              <a:rPr lang="en-US" sz="1600" dirty="0"/>
              <a:t>C.  Prelim. tables &amp; attributes;  </a:t>
            </a:r>
          </a:p>
          <a:p>
            <a:r>
              <a:rPr lang="en-US" sz="1600" dirty="0"/>
              <a:t>         potential Primary Keys</a:t>
            </a:r>
          </a:p>
          <a:p>
            <a:endParaRPr lang="en-US" sz="1600" dirty="0"/>
          </a:p>
          <a:p>
            <a:r>
              <a:rPr lang="en-US" sz="1600" dirty="0"/>
              <a:t>D.  E-R Connections &amp; </a:t>
            </a:r>
          </a:p>
          <a:p>
            <a:r>
              <a:rPr lang="en-US" sz="1600" dirty="0"/>
              <a:t>                        Cardinality Ratios;</a:t>
            </a:r>
          </a:p>
          <a:p>
            <a:r>
              <a:rPr lang="en-US" sz="1600" dirty="0"/>
              <a:t>         potential Foreign Keys</a:t>
            </a:r>
          </a:p>
          <a:p>
            <a:endParaRPr lang="en-US" sz="1600" dirty="0"/>
          </a:p>
          <a:p>
            <a:r>
              <a:rPr lang="en-US" sz="1600" dirty="0"/>
              <a:t>E.  Table schemas (PKs &amp; FKs)</a:t>
            </a:r>
          </a:p>
          <a:p>
            <a:r>
              <a:rPr lang="en-US" sz="1600" dirty="0"/>
              <a:t>         (likely questions addressed?)</a:t>
            </a:r>
          </a:p>
          <a:p>
            <a:endParaRPr lang="en-US" sz="1600" dirty="0"/>
          </a:p>
          <a:p>
            <a:r>
              <a:rPr lang="en-US" sz="1600" dirty="0"/>
              <a:t>F.  Normalization of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1280-F233-3149-BFC4-9F41D7BDEF02}"/>
              </a:ext>
            </a:extLst>
          </p:cNvPr>
          <p:cNvSpPr txBox="1"/>
          <p:nvPr/>
        </p:nvSpPr>
        <p:spPr>
          <a:xfrm>
            <a:off x="556591" y="1523999"/>
            <a:ext cx="20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Waterfall approach: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0356E-7426-1A46-B5E6-AB94B1E9E712}"/>
              </a:ext>
            </a:extLst>
          </p:cNvPr>
          <p:cNvSpPr txBox="1"/>
          <p:nvPr/>
        </p:nvSpPr>
        <p:spPr>
          <a:xfrm>
            <a:off x="5588255" y="540025"/>
            <a:ext cx="221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In-practice approach:</a:t>
            </a:r>
          </a:p>
        </p:txBody>
      </p:sp>
    </p:spTree>
    <p:extLst>
      <p:ext uri="{BB962C8B-B14F-4D97-AF65-F5344CB8AC3E}">
        <p14:creationId xmlns:p14="http://schemas.microsoft.com/office/powerpoint/2010/main" val="214548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FE623BA-F06E-D54B-B8AC-DFBD3FD6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2" y="121840"/>
            <a:ext cx="6835887" cy="4736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79FE9-66A3-694F-B6FD-B72DC93A11A7}"/>
              </a:ext>
            </a:extLst>
          </p:cNvPr>
          <p:cNvSpPr txBox="1"/>
          <p:nvPr/>
        </p:nvSpPr>
        <p:spPr>
          <a:xfrm>
            <a:off x="873872" y="4670897"/>
            <a:ext cx="73962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 Challenges:</a:t>
            </a:r>
          </a:p>
          <a:p>
            <a:r>
              <a:rPr lang="en-US" sz="1600" dirty="0"/>
              <a:t>1.    ‘Fee’ (entity) and ‘Payment’ (relationship) information eventual as attributes in</a:t>
            </a:r>
          </a:p>
          <a:p>
            <a:r>
              <a:rPr lang="en-US" sz="1600" dirty="0"/>
              <a:t>       ‘Camps’ and ‘Registration’ tables, respectively.</a:t>
            </a:r>
          </a:p>
          <a:p>
            <a:pPr marL="342900" indent="-342900">
              <a:buAutoNum type="arabicPeriod" startAt="2"/>
            </a:pPr>
            <a:r>
              <a:rPr lang="en-US" sz="1600" dirty="0"/>
              <a:t>How to handle ‘</a:t>
            </a:r>
            <a:r>
              <a:rPr lang="en-US" sz="1600" dirty="0" err="1"/>
              <a:t>CampSessions</a:t>
            </a:r>
            <a:r>
              <a:rPr lang="en-US" sz="1600" dirty="0"/>
              <a:t>’-associated information (session #-related time and </a:t>
            </a:r>
          </a:p>
          <a:p>
            <a:r>
              <a:rPr lang="en-US" sz="1600" dirty="0"/>
              <a:t>        date range, cyclical date ranges, year-to-year camp adjustments, composite PK).</a:t>
            </a:r>
          </a:p>
          <a:p>
            <a:r>
              <a:rPr lang="en-US" sz="1600" dirty="0"/>
              <a:t>        Increased redundancy in favor of completeness and “historical” accuracy.</a:t>
            </a:r>
          </a:p>
          <a:p>
            <a:r>
              <a:rPr lang="en-US" sz="1600" dirty="0"/>
              <a:t>3.    Session change(s) and/or cancellation.  Included within each ‘Registration’ event.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08274-F9BA-A14B-8B7C-041C660A3969}"/>
              </a:ext>
            </a:extLst>
          </p:cNvPr>
          <p:cNvSpPr txBox="1"/>
          <p:nvPr/>
        </p:nvSpPr>
        <p:spPr>
          <a:xfrm>
            <a:off x="873872" y="371221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E-R Diagram</a:t>
            </a:r>
          </a:p>
        </p:txBody>
      </p:sp>
    </p:spTree>
    <p:extLst>
      <p:ext uri="{BB962C8B-B14F-4D97-AF65-F5344CB8AC3E}">
        <p14:creationId xmlns:p14="http://schemas.microsoft.com/office/powerpoint/2010/main" val="116428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8B93D4-F23D-FA47-9B93-49BECBE76A01}"/>
              </a:ext>
            </a:extLst>
          </p:cNvPr>
          <p:cNvSpPr txBox="1"/>
          <p:nvPr/>
        </p:nvSpPr>
        <p:spPr>
          <a:xfrm>
            <a:off x="643944" y="237073"/>
            <a:ext cx="154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Table schemas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94113-39E8-8F4A-9184-CAAE2F63E183}"/>
              </a:ext>
            </a:extLst>
          </p:cNvPr>
          <p:cNvSpPr txBox="1"/>
          <p:nvPr/>
        </p:nvSpPr>
        <p:spPr>
          <a:xfrm>
            <a:off x="631065" y="667536"/>
            <a:ext cx="7868991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(1)   Camps</a:t>
            </a:r>
            <a:r>
              <a:rPr lang="en-US" sz="1300" dirty="0"/>
              <a:t>( </a:t>
            </a:r>
            <a:r>
              <a:rPr lang="en-US" sz="1300" u="sng" dirty="0" err="1"/>
              <a:t>campID</a:t>
            </a:r>
            <a:r>
              <a:rPr lang="en-US" sz="1300" dirty="0"/>
              <a:t>, </a:t>
            </a:r>
            <a:r>
              <a:rPr lang="en-US" sz="1300" dirty="0" err="1"/>
              <a:t>campTitle</a:t>
            </a:r>
            <a:r>
              <a:rPr lang="en-US" sz="1300" dirty="0"/>
              <a:t>, </a:t>
            </a:r>
            <a:r>
              <a:rPr lang="en-US" sz="1300" dirty="0" err="1"/>
              <a:t>campDescrip</a:t>
            </a:r>
            <a:r>
              <a:rPr lang="en-US" sz="1300" dirty="0"/>
              <a:t>, </a:t>
            </a:r>
            <a:r>
              <a:rPr lang="en-US" sz="1300" dirty="0" err="1"/>
              <a:t>camperAgeGrade</a:t>
            </a:r>
            <a:r>
              <a:rPr lang="en-US" sz="1300" dirty="0"/>
              <a:t>, </a:t>
            </a:r>
            <a:r>
              <a:rPr lang="en-US" sz="1300" dirty="0" err="1"/>
              <a:t>memberFee</a:t>
            </a:r>
            <a:r>
              <a:rPr lang="en-US" sz="1300" dirty="0"/>
              <a:t>, </a:t>
            </a:r>
            <a:r>
              <a:rPr lang="en-US" sz="1300" dirty="0" err="1"/>
              <a:t>nonmemberFee</a:t>
            </a:r>
            <a:r>
              <a:rPr lang="en-US" sz="1300" dirty="0"/>
              <a:t>, </a:t>
            </a:r>
            <a:r>
              <a:rPr lang="en-US" sz="1300" dirty="0" err="1"/>
              <a:t>maxEnroll</a:t>
            </a:r>
            <a:r>
              <a:rPr lang="en-US" sz="1300" dirty="0"/>
              <a:t> )  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(2)   </a:t>
            </a:r>
            <a:r>
              <a:rPr lang="en-US" sz="1300" b="1" dirty="0" err="1"/>
              <a:t>CampSessions</a:t>
            </a:r>
            <a:r>
              <a:rPr lang="en-US" sz="1300" dirty="0"/>
              <a:t>( </a:t>
            </a:r>
            <a:r>
              <a:rPr lang="en-US" sz="1300" u="sng" dirty="0" err="1"/>
              <a:t>campSessID</a:t>
            </a:r>
            <a:r>
              <a:rPr lang="en-US" sz="1300" dirty="0"/>
              <a:t>, </a:t>
            </a:r>
            <a:r>
              <a:rPr lang="en-US" sz="1300" dirty="0" err="1"/>
              <a:t>campID</a:t>
            </a:r>
            <a:r>
              <a:rPr lang="en-US" sz="1300" dirty="0"/>
              <a:t>, </a:t>
            </a:r>
            <a:r>
              <a:rPr lang="en-US" sz="1300" dirty="0" err="1"/>
              <a:t>sessionID</a:t>
            </a:r>
            <a:r>
              <a:rPr lang="en-US" sz="1300" dirty="0"/>
              <a:t>, year, </a:t>
            </a:r>
            <a:r>
              <a:rPr lang="en-US" sz="1300" dirty="0" err="1"/>
              <a:t>dateRange</a:t>
            </a:r>
            <a:r>
              <a:rPr lang="en-US" sz="1300" dirty="0"/>
              <a:t>, </a:t>
            </a:r>
            <a:r>
              <a:rPr lang="en-US" sz="1300" dirty="0" err="1"/>
              <a:t>rainDate</a:t>
            </a:r>
            <a:r>
              <a:rPr lang="en-US" sz="1300" dirty="0"/>
              <a:t>, </a:t>
            </a:r>
            <a:r>
              <a:rPr lang="en-US" sz="1300" dirty="0" err="1"/>
              <a:t>sessionTime</a:t>
            </a:r>
            <a:r>
              <a:rPr lang="en-US" sz="1300" dirty="0"/>
              <a:t> )</a:t>
            </a:r>
          </a:p>
          <a:p>
            <a:r>
              <a:rPr lang="en-US" sz="1300" dirty="0"/>
              <a:t>	FK = </a:t>
            </a:r>
            <a:r>
              <a:rPr lang="en-US" sz="1300" dirty="0" err="1"/>
              <a:t>campID</a:t>
            </a:r>
            <a:r>
              <a:rPr lang="en-US" sz="1300" dirty="0"/>
              <a:t> referencing Camps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(3)   </a:t>
            </a:r>
            <a:r>
              <a:rPr lang="en-US" sz="1300" b="1" dirty="0" err="1"/>
              <a:t>CampReqs</a:t>
            </a:r>
            <a:r>
              <a:rPr lang="en-US" sz="1300" dirty="0"/>
              <a:t>( </a:t>
            </a:r>
            <a:r>
              <a:rPr lang="en-US" sz="1300" u="sng" dirty="0" err="1"/>
              <a:t>campID</a:t>
            </a:r>
            <a:r>
              <a:rPr lang="en-US" sz="1300" dirty="0"/>
              <a:t>, </a:t>
            </a:r>
            <a:r>
              <a:rPr lang="en-US" sz="1300" u="sng" dirty="0" err="1"/>
              <a:t>reqmntID</a:t>
            </a:r>
            <a:r>
              <a:rPr lang="en-US" sz="1300" dirty="0"/>
              <a:t> )</a:t>
            </a:r>
          </a:p>
          <a:p>
            <a:r>
              <a:rPr lang="en-US" sz="1300" dirty="0"/>
              <a:t>	FK = ‘</a:t>
            </a:r>
            <a:r>
              <a:rPr lang="en-US" sz="1300" dirty="0" err="1"/>
              <a:t>campID</a:t>
            </a:r>
            <a:r>
              <a:rPr lang="en-US" sz="1300" dirty="0"/>
              <a:t>’ referencing ‘Camps’  &amp;  ‘</a:t>
            </a:r>
            <a:r>
              <a:rPr lang="en-US" sz="1300" dirty="0" err="1"/>
              <a:t>reqmntID</a:t>
            </a:r>
            <a:r>
              <a:rPr lang="en-US" sz="1300" dirty="0"/>
              <a:t>’ referencing ‘Requirements’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(4)   Requirements</a:t>
            </a:r>
            <a:r>
              <a:rPr lang="en-US" sz="1300" dirty="0"/>
              <a:t>( </a:t>
            </a:r>
            <a:r>
              <a:rPr lang="en-US" sz="1300" u="sng" dirty="0" err="1"/>
              <a:t>reqmntID</a:t>
            </a:r>
            <a:r>
              <a:rPr lang="en-US" sz="1300" dirty="0"/>
              <a:t>, </a:t>
            </a:r>
            <a:r>
              <a:rPr lang="en-US" sz="1300" dirty="0" err="1"/>
              <a:t>reqdItem</a:t>
            </a:r>
            <a:r>
              <a:rPr lang="en-US" sz="1300" dirty="0"/>
              <a:t>) 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(5)   Instruction</a:t>
            </a:r>
            <a:r>
              <a:rPr lang="en-US" sz="1300" dirty="0"/>
              <a:t>( </a:t>
            </a:r>
            <a:r>
              <a:rPr lang="en-US" sz="1300" u="sng" dirty="0" err="1"/>
              <a:t>campSessID</a:t>
            </a:r>
            <a:r>
              <a:rPr lang="en-US" sz="1300" dirty="0"/>
              <a:t>, </a:t>
            </a:r>
            <a:r>
              <a:rPr lang="en-US" sz="1300" u="sng" dirty="0" err="1"/>
              <a:t>instrID</a:t>
            </a:r>
            <a:r>
              <a:rPr lang="en-US" sz="1300" dirty="0"/>
              <a:t> )</a:t>
            </a:r>
          </a:p>
          <a:p>
            <a:r>
              <a:rPr lang="en-US" sz="1300" dirty="0"/>
              <a:t>	FK = ‘</a:t>
            </a:r>
            <a:r>
              <a:rPr lang="en-US" sz="1300" dirty="0" err="1"/>
              <a:t>campSessID</a:t>
            </a:r>
            <a:r>
              <a:rPr lang="en-US" sz="1300" dirty="0"/>
              <a:t>’ referencing ‘</a:t>
            </a:r>
            <a:r>
              <a:rPr lang="en-US" sz="1300" dirty="0" err="1"/>
              <a:t>CampSessions</a:t>
            </a:r>
            <a:r>
              <a:rPr lang="en-US" sz="1300" dirty="0"/>
              <a:t>’  &amp;  ‘</a:t>
            </a:r>
            <a:r>
              <a:rPr lang="en-US" sz="1300" dirty="0" err="1"/>
              <a:t>instrID</a:t>
            </a:r>
            <a:r>
              <a:rPr lang="en-US" sz="1300" dirty="0"/>
              <a:t>’ referencing ‘Instructors’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(6)   Instructors</a:t>
            </a:r>
            <a:r>
              <a:rPr lang="en-US" sz="1300" dirty="0"/>
              <a:t>( </a:t>
            </a:r>
            <a:r>
              <a:rPr lang="en-US" sz="1300" u="sng" dirty="0" err="1"/>
              <a:t>instrID</a:t>
            </a:r>
            <a:r>
              <a:rPr lang="en-US" sz="1300" dirty="0"/>
              <a:t>, </a:t>
            </a:r>
            <a:r>
              <a:rPr lang="en-US" sz="1300" dirty="0" err="1"/>
              <a:t>firstName</a:t>
            </a:r>
            <a:r>
              <a:rPr lang="en-US" sz="1300" dirty="0"/>
              <a:t>, </a:t>
            </a:r>
            <a:r>
              <a:rPr lang="en-US" sz="1300" dirty="0" err="1"/>
              <a:t>lastName</a:t>
            </a:r>
            <a:r>
              <a:rPr lang="en-US" sz="1300" dirty="0"/>
              <a:t>, email, phone )</a:t>
            </a:r>
          </a:p>
          <a:p>
            <a:r>
              <a:rPr lang="en-US" sz="1300" dirty="0"/>
              <a:t> </a:t>
            </a:r>
          </a:p>
          <a:p>
            <a:pPr marL="228600" indent="-228600">
              <a:buAutoNum type="arabicParenBoth" startAt="7"/>
            </a:pPr>
            <a:r>
              <a:rPr lang="en-US" sz="1300" b="1" dirty="0"/>
              <a:t> Registration</a:t>
            </a:r>
            <a:r>
              <a:rPr lang="en-US" sz="1300" dirty="0"/>
              <a:t>( </a:t>
            </a:r>
            <a:r>
              <a:rPr lang="en-US" sz="1300" u="sng" dirty="0" err="1"/>
              <a:t>campSessID</a:t>
            </a:r>
            <a:r>
              <a:rPr lang="en-US" sz="1300" dirty="0"/>
              <a:t>, </a:t>
            </a:r>
            <a:r>
              <a:rPr lang="en-US" sz="1300" u="sng" dirty="0" err="1"/>
              <a:t>camperID</a:t>
            </a:r>
            <a:r>
              <a:rPr lang="en-US" sz="1300" dirty="0"/>
              <a:t>, </a:t>
            </a:r>
            <a:r>
              <a:rPr lang="en-US" sz="1300" dirty="0" err="1"/>
              <a:t>friendRequest</a:t>
            </a:r>
            <a:r>
              <a:rPr lang="en-US" sz="1300" dirty="0"/>
              <a:t>, </a:t>
            </a:r>
            <a:r>
              <a:rPr lang="en-US" sz="1300" dirty="0" err="1"/>
              <a:t>regisFeeAmtPaid</a:t>
            </a:r>
            <a:r>
              <a:rPr lang="en-US" sz="1300" dirty="0"/>
              <a:t>, </a:t>
            </a:r>
            <a:r>
              <a:rPr lang="en-US" sz="1300" dirty="0" err="1"/>
              <a:t>campFeeAmtPaid</a:t>
            </a:r>
            <a:r>
              <a:rPr lang="en-US" sz="1300" dirty="0"/>
              <a:t>, scholarship, </a:t>
            </a:r>
            <a:r>
              <a:rPr lang="en-US" sz="1300" dirty="0" err="1"/>
              <a:t>sessionChange</a:t>
            </a:r>
            <a:r>
              <a:rPr lang="en-US" sz="1300" dirty="0"/>
              <a:t>, </a:t>
            </a:r>
            <a:r>
              <a:rPr lang="en-US" sz="1300" dirty="0" err="1"/>
              <a:t>changeFeeAmtPaid</a:t>
            </a:r>
            <a:r>
              <a:rPr lang="en-US" sz="1300" dirty="0"/>
              <a:t>, cancellation, </a:t>
            </a:r>
            <a:r>
              <a:rPr lang="en-US" sz="1300" dirty="0" err="1"/>
              <a:t>refundAmt</a:t>
            </a:r>
            <a:r>
              <a:rPr lang="en-US" sz="1300" dirty="0"/>
              <a:t> )</a:t>
            </a:r>
          </a:p>
          <a:p>
            <a:r>
              <a:rPr lang="en-US" sz="1300" dirty="0"/>
              <a:t>	FK = ‘</a:t>
            </a:r>
            <a:r>
              <a:rPr lang="en-US" sz="1300" dirty="0" err="1"/>
              <a:t>campSessID</a:t>
            </a:r>
            <a:r>
              <a:rPr lang="en-US" sz="1300" dirty="0"/>
              <a:t>’ referencing ‘</a:t>
            </a:r>
            <a:r>
              <a:rPr lang="en-US" sz="1300" dirty="0" err="1"/>
              <a:t>CampSessions</a:t>
            </a:r>
            <a:r>
              <a:rPr lang="en-US" sz="1300" dirty="0"/>
              <a:t>’  &amp;  ‘</a:t>
            </a:r>
            <a:r>
              <a:rPr lang="en-US" sz="1300" dirty="0" err="1"/>
              <a:t>camperID</a:t>
            </a:r>
            <a:r>
              <a:rPr lang="en-US" sz="1300" dirty="0"/>
              <a:t>’ referencing ‘Campers’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(8)   Campers</a:t>
            </a:r>
            <a:r>
              <a:rPr lang="en-US" sz="1300" dirty="0"/>
              <a:t>( </a:t>
            </a:r>
            <a:r>
              <a:rPr lang="en-US" sz="1300" u="sng" dirty="0" err="1"/>
              <a:t>camperID</a:t>
            </a:r>
            <a:r>
              <a:rPr lang="en-US" sz="1300" dirty="0"/>
              <a:t>, </a:t>
            </a:r>
            <a:r>
              <a:rPr lang="en-US" sz="1300" dirty="0" err="1"/>
              <a:t>firstName</a:t>
            </a:r>
            <a:r>
              <a:rPr lang="en-US" sz="1300" dirty="0"/>
              <a:t>, </a:t>
            </a:r>
            <a:r>
              <a:rPr lang="en-US" sz="1300" dirty="0" err="1"/>
              <a:t>midInitial</a:t>
            </a:r>
            <a:r>
              <a:rPr lang="en-US" sz="1300" dirty="0"/>
              <a:t>, </a:t>
            </a:r>
            <a:r>
              <a:rPr lang="en-US" sz="1300" dirty="0" err="1"/>
              <a:t>lastName</a:t>
            </a:r>
            <a:r>
              <a:rPr lang="en-US" sz="1300" dirty="0"/>
              <a:t>, DOB, member )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(9)   Supporters</a:t>
            </a:r>
            <a:r>
              <a:rPr lang="en-US" sz="1300" dirty="0"/>
              <a:t>( </a:t>
            </a:r>
            <a:r>
              <a:rPr lang="en-US" sz="1300" u="sng" dirty="0" err="1"/>
              <a:t>camperID</a:t>
            </a:r>
            <a:r>
              <a:rPr lang="en-US" sz="1300" dirty="0"/>
              <a:t>, </a:t>
            </a:r>
            <a:r>
              <a:rPr lang="en-US" sz="1300" u="sng" dirty="0" err="1"/>
              <a:t>adultID</a:t>
            </a:r>
            <a:r>
              <a:rPr lang="en-US" sz="1300" dirty="0"/>
              <a:t> )</a:t>
            </a:r>
          </a:p>
          <a:p>
            <a:r>
              <a:rPr lang="en-US" sz="1300" dirty="0"/>
              <a:t>	FK = ‘</a:t>
            </a:r>
            <a:r>
              <a:rPr lang="en-US" sz="1300" dirty="0" err="1"/>
              <a:t>camperID</a:t>
            </a:r>
            <a:r>
              <a:rPr lang="en-US" sz="1300" dirty="0"/>
              <a:t>’ referencing ‘Campers’  &amp;  ‘</a:t>
            </a:r>
            <a:r>
              <a:rPr lang="en-US" sz="1300" dirty="0" err="1"/>
              <a:t>adultID</a:t>
            </a:r>
            <a:r>
              <a:rPr lang="en-US" sz="1300" dirty="0"/>
              <a:t>’ referencing ‘</a:t>
            </a:r>
            <a:r>
              <a:rPr lang="en-US" sz="1300" dirty="0" err="1"/>
              <a:t>AdultContacts</a:t>
            </a:r>
            <a:r>
              <a:rPr lang="en-US" sz="1300" dirty="0"/>
              <a:t>’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(10)  </a:t>
            </a:r>
            <a:r>
              <a:rPr lang="en-US" sz="1300" b="1" dirty="0" err="1"/>
              <a:t>AdultContacts</a:t>
            </a:r>
            <a:r>
              <a:rPr lang="en-US" sz="1300" dirty="0"/>
              <a:t>( </a:t>
            </a:r>
            <a:r>
              <a:rPr lang="en-US" sz="1300" u="sng" dirty="0" err="1"/>
              <a:t>adultID</a:t>
            </a:r>
            <a:r>
              <a:rPr lang="en-US" sz="1300" dirty="0"/>
              <a:t>, </a:t>
            </a:r>
            <a:r>
              <a:rPr lang="en-US" sz="1300" dirty="0" err="1"/>
              <a:t>firstName</a:t>
            </a:r>
            <a:r>
              <a:rPr lang="en-US" sz="1300" dirty="0"/>
              <a:t>, </a:t>
            </a:r>
            <a:r>
              <a:rPr lang="en-US" sz="1300" dirty="0" err="1"/>
              <a:t>lastName</a:t>
            </a:r>
            <a:r>
              <a:rPr lang="en-US" sz="1300" dirty="0"/>
              <a:t>, email, phone )  </a:t>
            </a:r>
          </a:p>
          <a:p>
            <a:r>
              <a:rPr lang="en-US" sz="1300" dirty="0"/>
              <a:t> </a:t>
            </a:r>
          </a:p>
          <a:p>
            <a:r>
              <a:rPr lang="en-US" sz="1300" b="1" dirty="0"/>
              <a:t>(11)  </a:t>
            </a:r>
            <a:r>
              <a:rPr lang="en-US" sz="1300" b="1" dirty="0" err="1"/>
              <a:t>MedConditions</a:t>
            </a:r>
            <a:r>
              <a:rPr lang="en-US" sz="1300" dirty="0"/>
              <a:t>( </a:t>
            </a:r>
            <a:r>
              <a:rPr lang="en-US" sz="1300" u="sng" dirty="0" err="1"/>
              <a:t>medID</a:t>
            </a:r>
            <a:r>
              <a:rPr lang="en-US" sz="1300" dirty="0"/>
              <a:t>, </a:t>
            </a:r>
            <a:r>
              <a:rPr lang="en-US" sz="1300" dirty="0" err="1"/>
              <a:t>medCondition</a:t>
            </a:r>
            <a:r>
              <a:rPr lang="en-US" sz="1300" dirty="0"/>
              <a:t>, </a:t>
            </a:r>
            <a:r>
              <a:rPr lang="en-US" sz="1300" dirty="0" err="1"/>
              <a:t>camperID</a:t>
            </a:r>
            <a:r>
              <a:rPr lang="en-US" sz="1300" dirty="0"/>
              <a:t>, </a:t>
            </a:r>
            <a:r>
              <a:rPr lang="en-US" sz="1300" dirty="0" err="1"/>
              <a:t>emergencyTx</a:t>
            </a:r>
            <a:r>
              <a:rPr lang="en-US" sz="1300" dirty="0"/>
              <a:t>, </a:t>
            </a:r>
            <a:r>
              <a:rPr lang="en-US" sz="1300" dirty="0" err="1"/>
              <a:t>emergencyMed</a:t>
            </a:r>
            <a:r>
              <a:rPr lang="en-US" sz="1300" dirty="0"/>
              <a:t>, </a:t>
            </a:r>
            <a:r>
              <a:rPr lang="en-US" sz="1300" dirty="0" err="1"/>
              <a:t>authorizeToTx</a:t>
            </a:r>
            <a:r>
              <a:rPr lang="en-US" sz="1300" dirty="0"/>
              <a:t> )</a:t>
            </a:r>
          </a:p>
          <a:p>
            <a:r>
              <a:rPr lang="en-US" sz="1300" dirty="0"/>
              <a:t>	FK = ‘</a:t>
            </a:r>
            <a:r>
              <a:rPr lang="en-US" sz="1300" dirty="0" err="1"/>
              <a:t>camperID</a:t>
            </a:r>
            <a:r>
              <a:rPr lang="en-US" sz="1300" dirty="0"/>
              <a:t>’ referencing ‘Campers’</a:t>
            </a:r>
          </a:p>
        </p:txBody>
      </p:sp>
    </p:spTree>
    <p:extLst>
      <p:ext uri="{BB962C8B-B14F-4D97-AF65-F5344CB8AC3E}">
        <p14:creationId xmlns:p14="http://schemas.microsoft.com/office/powerpoint/2010/main" val="390427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4F45F-A527-7B43-B8F7-B59F72CFB9C2}"/>
              </a:ext>
            </a:extLst>
          </p:cNvPr>
          <p:cNvSpPr txBox="1"/>
          <p:nvPr/>
        </p:nvSpPr>
        <p:spPr>
          <a:xfrm>
            <a:off x="692726" y="471054"/>
            <a:ext cx="7463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3NF (transitive dependency) compromises</a:t>
            </a:r>
            <a:r>
              <a:rPr lang="en-US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   3-4 y/o single-day camps ‘</a:t>
            </a:r>
            <a:r>
              <a:rPr lang="en-US" sz="1600" dirty="0" err="1"/>
              <a:t>memberFee</a:t>
            </a:r>
            <a:r>
              <a:rPr lang="en-US" sz="1600" dirty="0"/>
              <a:t>’ and ‘</a:t>
            </a:r>
            <a:r>
              <a:rPr lang="en-US" sz="1600" dirty="0" err="1"/>
              <a:t>nonmemberFee</a:t>
            </a:r>
            <a:r>
              <a:rPr lang="en-US" sz="1600" dirty="0"/>
              <a:t>’ on ‘</a:t>
            </a:r>
            <a:r>
              <a:rPr lang="en-US" sz="1600" dirty="0" err="1"/>
              <a:t>camperAgeGrade</a:t>
            </a:r>
            <a:r>
              <a:rPr lang="en-US" sz="1600" dirty="0"/>
              <a:t>’.</a:t>
            </a:r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/>
              <a:t>‘</a:t>
            </a:r>
            <a:r>
              <a:rPr lang="en-US" sz="1600" dirty="0" err="1"/>
              <a:t>dateRange</a:t>
            </a:r>
            <a:r>
              <a:rPr lang="en-US" sz="1600" dirty="0"/>
              <a:t>’ and ‘</a:t>
            </a:r>
            <a:r>
              <a:rPr lang="en-US" sz="1600" dirty="0" err="1"/>
              <a:t>sessionTime</a:t>
            </a:r>
            <a:r>
              <a:rPr lang="en-US" sz="1600" dirty="0"/>
              <a:t>’ on session # (i.e., 1 through 20).</a:t>
            </a:r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/>
              <a:t>Potential for ‘</a:t>
            </a:r>
            <a:r>
              <a:rPr lang="en-US" sz="1600" dirty="0" err="1"/>
              <a:t>emergencyTx</a:t>
            </a:r>
            <a:r>
              <a:rPr lang="en-US" sz="1600" dirty="0"/>
              <a:t>’ on ‘</a:t>
            </a:r>
            <a:r>
              <a:rPr lang="en-US" sz="1600" dirty="0" err="1"/>
              <a:t>medCondition</a:t>
            </a:r>
            <a:r>
              <a:rPr lang="en-US" sz="16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42267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E2CF5-6BC2-5C48-8DC2-67A6722B4F88}"/>
              </a:ext>
            </a:extLst>
          </p:cNvPr>
          <p:cNvSpPr txBox="1"/>
          <p:nvPr/>
        </p:nvSpPr>
        <p:spPr>
          <a:xfrm>
            <a:off x="752388" y="469799"/>
            <a:ext cx="4484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Queries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dirty="0"/>
              <a:t>1.  What weeks is a particular camp available?</a:t>
            </a:r>
            <a:endParaRPr lang="en-US" b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F6A0AF-94E0-5D4F-90C4-2630A7CE34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3224" y="1638473"/>
            <a:ext cx="5200152" cy="35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EE3D9-D151-ED43-B087-6942498C358C}"/>
              </a:ext>
            </a:extLst>
          </p:cNvPr>
          <p:cNvSpPr txBox="1"/>
          <p:nvPr/>
        </p:nvSpPr>
        <p:spPr>
          <a:xfrm>
            <a:off x="581891" y="526474"/>
            <a:ext cx="599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The type of camper that can register for a particular camp?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B88FA-7664-1C4E-B827-10BC3A6F09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727" y="1294128"/>
            <a:ext cx="7550728" cy="31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6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413BB-C4D3-7544-9019-580BE5465B0C}"/>
              </a:ext>
            </a:extLst>
          </p:cNvPr>
          <p:cNvSpPr txBox="1"/>
          <p:nvPr/>
        </p:nvSpPr>
        <p:spPr>
          <a:xfrm>
            <a:off x="623455" y="526473"/>
            <a:ext cx="7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Who are the campers registered for the first week of a particular camp?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B10B4F-2CCD-A24B-94EB-ADF3C7C10A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0437" y="1196109"/>
            <a:ext cx="7775440" cy="27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16BEE-D14D-854B-9BF6-96FDC0257956}"/>
              </a:ext>
            </a:extLst>
          </p:cNvPr>
          <p:cNvSpPr txBox="1"/>
          <p:nvPr/>
        </p:nvSpPr>
        <p:spPr>
          <a:xfrm>
            <a:off x="568036" y="498764"/>
            <a:ext cx="557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 Is a particular camper (first and last name) paid in full?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A83F87-7DEF-D640-8534-BBA8E93D89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036" y="1227223"/>
            <a:ext cx="7924800" cy="22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579</Words>
  <Application>Microsoft Macintosh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Plager, Douglas A</dc:creator>
  <cp:lastModifiedBy>Plager, Douglas A</cp:lastModifiedBy>
  <cp:revision>28</cp:revision>
  <dcterms:created xsi:type="dcterms:W3CDTF">2019-12-04T15:03:41Z</dcterms:created>
  <dcterms:modified xsi:type="dcterms:W3CDTF">2019-12-09T17:00:44Z</dcterms:modified>
</cp:coreProperties>
</file>