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D3E3F6-8E80-4354-8679-8CF67EF268F5}" type="datetimeFigureOut">
              <a:rPr lang="en-IN" smtClean="0"/>
              <a:t>19-12-2022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175949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3E3F6-8E80-4354-8679-8CF67EF268F5}"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269454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3E3F6-8E80-4354-8679-8CF67EF268F5}"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2840751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3E3F6-8E80-4354-8679-8CF67EF268F5}"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352842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3E3F6-8E80-4354-8679-8CF67EF268F5}"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3515431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3E3F6-8E80-4354-8679-8CF67EF268F5}"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2211545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3E3F6-8E80-4354-8679-8CF67EF268F5}"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3177046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3E3F6-8E80-4354-8679-8CF67EF268F5}"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15774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3E3F6-8E80-4354-8679-8CF67EF268F5}"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129722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3E3F6-8E80-4354-8679-8CF67EF268F5}"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364257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3E3F6-8E80-4354-8679-8CF67EF268F5}"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205355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D3E3F6-8E80-4354-8679-8CF67EF268F5}"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107130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D3E3F6-8E80-4354-8679-8CF67EF268F5}" type="datetimeFigureOut">
              <a:rPr lang="en-IN" smtClean="0"/>
              <a:t>19-12-2022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212309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D3E3F6-8E80-4354-8679-8CF67EF268F5}" type="datetimeFigureOut">
              <a:rPr lang="en-IN" smtClean="0"/>
              <a:t>19-12-2022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393880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3E3F6-8E80-4354-8679-8CF67EF268F5}" type="datetimeFigureOut">
              <a:rPr lang="en-IN" smtClean="0"/>
              <a:t>19-12-2022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1640574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3E3F6-8E80-4354-8679-8CF67EF268F5}"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201598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3E3F6-8E80-4354-8679-8CF67EF268F5}"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249351-BDD6-4D41-93D5-18A8EEB26312}" type="slidenum">
              <a:rPr lang="en-IN" smtClean="0"/>
              <a:t>‹#›</a:t>
            </a:fld>
            <a:endParaRPr lang="en-IN"/>
          </a:p>
        </p:txBody>
      </p:sp>
    </p:spTree>
    <p:extLst>
      <p:ext uri="{BB962C8B-B14F-4D97-AF65-F5344CB8AC3E}">
        <p14:creationId xmlns:p14="http://schemas.microsoft.com/office/powerpoint/2010/main" val="411516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D3E3F6-8E80-4354-8679-8CF67EF268F5}" type="datetimeFigureOut">
              <a:rPr lang="en-IN" smtClean="0"/>
              <a:t>19-12-2022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249351-BDD6-4D41-93D5-18A8EEB26312}" type="slidenum">
              <a:rPr lang="en-IN" smtClean="0"/>
              <a:t>‹#›</a:t>
            </a:fld>
            <a:endParaRPr lang="en-IN"/>
          </a:p>
        </p:txBody>
      </p:sp>
    </p:spTree>
    <p:extLst>
      <p:ext uri="{BB962C8B-B14F-4D97-AF65-F5344CB8AC3E}">
        <p14:creationId xmlns:p14="http://schemas.microsoft.com/office/powerpoint/2010/main" val="21468834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A673-676A-76C2-F048-F8988F0CA503}"/>
              </a:ext>
            </a:extLst>
          </p:cNvPr>
          <p:cNvSpPr>
            <a:spLocks noGrp="1"/>
          </p:cNvSpPr>
          <p:nvPr>
            <p:ph type="title"/>
          </p:nvPr>
        </p:nvSpPr>
        <p:spPr>
          <a:xfrm>
            <a:off x="1559859" y="1"/>
            <a:ext cx="10632141" cy="1066800"/>
          </a:xfrm>
        </p:spPr>
        <p:txBody>
          <a:bodyPr>
            <a:normAutofit/>
          </a:bodyPr>
          <a:lstStyle/>
          <a:p>
            <a:r>
              <a:rPr lang="en-IN" sz="2800" b="1" i="1" spc="300" dirty="0">
                <a:solidFill>
                  <a:srgbClr val="000000"/>
                </a:solidFill>
                <a:effectLst>
                  <a:outerShdw blurRad="38100" dist="38100" dir="2700000" algn="tl">
                    <a:srgbClr val="000000">
                      <a:alpha val="43137"/>
                    </a:srgbClr>
                  </a:outerShdw>
                </a:effectLst>
                <a:latin typeface="Rockwell Nova" panose="02060503020205020403" pitchFamily="18" charset="0"/>
                <a:ea typeface="Calibri" panose="020F0502020204030204" pitchFamily="34" charset="0"/>
                <a:cs typeface="Times New Roman" panose="02020603050405020304" pitchFamily="18" charset="0"/>
              </a:rPr>
              <a:t>Ethical, Regulatory and Privacy Issues potentially encountered in project (psa8)</a:t>
            </a:r>
            <a:endParaRPr lang="en-IN" sz="2800" i="1" spc="3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672F3C6-D44D-17DD-EB30-491DD3E58510}"/>
              </a:ext>
            </a:extLst>
          </p:cNvPr>
          <p:cNvSpPr>
            <a:spLocks noGrp="1"/>
          </p:cNvSpPr>
          <p:nvPr>
            <p:ph idx="1"/>
          </p:nvPr>
        </p:nvSpPr>
        <p:spPr>
          <a:xfrm>
            <a:off x="1685364" y="977154"/>
            <a:ext cx="9816353" cy="5576046"/>
          </a:xfrm>
        </p:spPr>
        <p:txBody>
          <a:bodyPr numCol="2">
            <a:normAutofit/>
          </a:bodyPr>
          <a:lstStyle/>
          <a:p>
            <a:pPr>
              <a:buFont typeface="Wingdings" panose="05000000000000000000" pitchFamily="2" charset="2"/>
              <a:buChar char="q"/>
            </a:pPr>
            <a:r>
              <a:rPr lang="en-IN" sz="2800" b="1" dirty="0">
                <a:effectLst>
                  <a:outerShdw blurRad="38100" dist="38100" dir="2700000" algn="tl">
                    <a:srgbClr val="000000">
                      <a:alpha val="43137"/>
                    </a:srgbClr>
                  </a:outerShdw>
                </a:effectLst>
                <a:latin typeface="+mj-lt"/>
                <a:ea typeface="Calibri" panose="020F0502020204030204" pitchFamily="34" charset="0"/>
                <a:cs typeface="Calibri" panose="020F0502020204030204" pitchFamily="34" charset="0"/>
              </a:rPr>
              <a:t>Issues encountered while selecting data and evaluation:</a:t>
            </a:r>
            <a:endParaRPr lang="en-IN" sz="2800" dirty="0">
              <a:effectLst>
                <a:outerShdw blurRad="38100" dist="38100" dir="2700000" algn="tl">
                  <a:srgbClr val="000000">
                    <a:alpha val="43137"/>
                  </a:srgbClr>
                </a:outerShdw>
              </a:effectLst>
              <a:latin typeface="+mj-lt"/>
              <a:ea typeface="Calibri" panose="020F0502020204030204" pitchFamily="34" charset="0"/>
              <a:cs typeface="Calibri" panose="020F0502020204030204" pitchFamily="34" charset="0"/>
            </a:endParaRPr>
          </a:p>
          <a:p>
            <a:pPr algn="just"/>
            <a:r>
              <a:rPr lang="en-IN" sz="2000" dirty="0"/>
              <a:t>Stat19 Dataset is Open and Free for everyone for to Use which is published by UK government.</a:t>
            </a:r>
          </a:p>
          <a:p>
            <a:pPr algn="just"/>
            <a:r>
              <a:rPr lang="en-IN" sz="2000" dirty="0"/>
              <a:t>Mainly focusing on stat19 vehicle, accidents, casualty dataset for year 2019 &amp; 2020 And Birmingham &amp; Wolverhampton to perform analysis on pre-covid and during covid time.</a:t>
            </a:r>
          </a:p>
          <a:p>
            <a:pPr algn="just"/>
            <a:r>
              <a:rPr lang="en-IN" sz="2000" dirty="0"/>
              <a:t>Used Stat19 library for dataset accidents, casualty and stat19 dataset in csv format for vehicles for year 2019 and 2020.</a:t>
            </a:r>
          </a:p>
          <a:p>
            <a:pPr algn="just"/>
            <a:r>
              <a:rPr lang="en-IN" sz="2000" dirty="0"/>
              <a:t>Created a new datasets using joins on Accidents , Casualty &amp; Vehicles for year 2019 and 2020</a:t>
            </a:r>
            <a:r>
              <a:rPr lang="en-IN" sz="2200" dirty="0"/>
              <a:t>.</a:t>
            </a:r>
          </a:p>
          <a:p>
            <a:pPr algn="just"/>
            <a:endParaRPr lang="en-IN" dirty="0"/>
          </a:p>
          <a:p>
            <a:pPr algn="just"/>
            <a:endParaRPr lang="en-IN" dirty="0"/>
          </a:p>
          <a:p>
            <a:endParaRPr lang="en-IN" dirty="0"/>
          </a:p>
        </p:txBody>
      </p:sp>
    </p:spTree>
    <p:extLst>
      <p:ext uri="{BB962C8B-B14F-4D97-AF65-F5344CB8AC3E}">
        <p14:creationId xmlns:p14="http://schemas.microsoft.com/office/powerpoint/2010/main" val="58040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FB66F-70A8-957E-4F9A-7AB7CFDDD184}"/>
              </a:ext>
            </a:extLst>
          </p:cNvPr>
          <p:cNvSpPr>
            <a:spLocks noGrp="1"/>
          </p:cNvSpPr>
          <p:nvPr>
            <p:ph idx="1"/>
          </p:nvPr>
        </p:nvSpPr>
        <p:spPr>
          <a:xfrm>
            <a:off x="1484310" y="224118"/>
            <a:ext cx="10429784" cy="5952563"/>
          </a:xfrm>
        </p:spPr>
        <p:txBody>
          <a:bodyPr numCol="2">
            <a:normAutofit/>
          </a:bodyPr>
          <a:lstStyle/>
          <a:p>
            <a:pPr>
              <a:buFont typeface="Wingdings" panose="05000000000000000000" pitchFamily="2" charset="2"/>
              <a:buChar char="q"/>
            </a:pPr>
            <a:r>
              <a:rPr lang="en-IN" sz="2800" b="1" dirty="0">
                <a:effectLst>
                  <a:outerShdw blurRad="38100" dist="38100" dir="2700000" algn="tl">
                    <a:srgbClr val="000000">
                      <a:alpha val="43137"/>
                    </a:srgbClr>
                  </a:outerShdw>
                </a:effectLst>
                <a:latin typeface="+mj-lt"/>
                <a:ea typeface="Calibri" panose="020F0502020204030204" pitchFamily="34" charset="0"/>
                <a:cs typeface="Calibri" panose="020F0502020204030204" pitchFamily="34" charset="0"/>
              </a:rPr>
              <a:t>Issues encountered while cleaning the data: </a:t>
            </a:r>
            <a:endParaRPr lang="en-IN" sz="28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algn="just">
              <a:buFont typeface="Arial" panose="020B0604020202020204" pitchFamily="34" charset="0"/>
              <a:buChar char="•"/>
            </a:pPr>
            <a:r>
              <a:rPr lang="en-IN" sz="2200" dirty="0">
                <a:latin typeface="+mj-lt"/>
              </a:rPr>
              <a:t>Keeping Data integrated and replacing or removing unwanted data with correct manner.</a:t>
            </a:r>
          </a:p>
          <a:p>
            <a:pPr algn="just">
              <a:buFont typeface="Arial" panose="020B0604020202020204" pitchFamily="34" charset="0"/>
              <a:buChar char="•"/>
            </a:pPr>
            <a:r>
              <a:rPr lang="en-IN" sz="2200" dirty="0">
                <a:latin typeface="+mj-lt"/>
              </a:rPr>
              <a:t>Removing non-required columns from dataset such as ‘datetime’ which was duplicate for other two columns ‘Date’ and ‘Time’.</a:t>
            </a:r>
          </a:p>
          <a:p>
            <a:pPr algn="just">
              <a:buFont typeface="Arial" panose="020B0604020202020204" pitchFamily="34" charset="0"/>
              <a:buChar char="•"/>
            </a:pPr>
            <a:r>
              <a:rPr lang="en-IN" sz="2200" dirty="0">
                <a:latin typeface="+mj-lt"/>
              </a:rPr>
              <a:t>Missing of data from column which could have been useful for further analysis, such as ‘Age of Casualty’ which only had ‘NA’ and ‘Data missing or Out of Range’ as values.</a:t>
            </a:r>
          </a:p>
          <a:p>
            <a:pPr algn="just">
              <a:buFont typeface="Arial" panose="020B0604020202020204" pitchFamily="34" charset="0"/>
              <a:buChar char="•"/>
            </a:pPr>
            <a:r>
              <a:rPr lang="en-IN" sz="2200" dirty="0">
                <a:latin typeface="+mj-lt"/>
              </a:rPr>
              <a:t>Keeping analysis or answering the questions in a way which will not mislead to wrong data interpretation. </a:t>
            </a:r>
          </a:p>
          <a:p>
            <a:pPr algn="just">
              <a:buFont typeface="Arial" panose="020B0604020202020204" pitchFamily="34" charset="0"/>
              <a:buChar char="•"/>
            </a:pPr>
            <a:r>
              <a:rPr lang="en-US" sz="2200" dirty="0">
                <a:latin typeface="+mj-lt"/>
              </a:rPr>
              <a:t>Finding dataset which was other than stat19 and mostly related to stat19 which can be integrated was a tough job.</a:t>
            </a:r>
            <a:endParaRPr lang="en-IN" sz="2200" dirty="0">
              <a:latin typeface="+mj-lt"/>
            </a:endParaRPr>
          </a:p>
        </p:txBody>
      </p:sp>
    </p:spTree>
    <p:extLst>
      <p:ext uri="{BB962C8B-B14F-4D97-AF65-F5344CB8AC3E}">
        <p14:creationId xmlns:p14="http://schemas.microsoft.com/office/powerpoint/2010/main" val="262396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1A4F-5201-E670-391A-87E0D29B404E}"/>
              </a:ext>
            </a:extLst>
          </p:cNvPr>
          <p:cNvSpPr>
            <a:spLocks noGrp="1"/>
          </p:cNvSpPr>
          <p:nvPr>
            <p:ph type="title"/>
          </p:nvPr>
        </p:nvSpPr>
        <p:spPr>
          <a:xfrm>
            <a:off x="1484311" y="215154"/>
            <a:ext cx="10018713" cy="510987"/>
          </a:xfrm>
        </p:spPr>
        <p:txBody>
          <a:bodyPr>
            <a:noAutofit/>
          </a:bodyPr>
          <a:lstStyle/>
          <a:p>
            <a:r>
              <a:rPr lang="en-IN" sz="2000" b="1" dirty="0">
                <a:solidFill>
                  <a:srgbClr val="333333"/>
                </a:solidFill>
                <a:effectLst>
                  <a:outerShdw blurRad="38100" dist="38100" dir="2700000" algn="tl">
                    <a:srgbClr val="000000">
                      <a:alpha val="43137"/>
                    </a:srgbClr>
                  </a:outerShdw>
                </a:effectLst>
                <a:latin typeface="+mn-lt"/>
                <a:ea typeface="Times New Roman" panose="02020603050405020304" pitchFamily="18" charset="0"/>
                <a:cs typeface="Gautami" panose="020B0502040204020203" pitchFamily="34" charset="0"/>
              </a:rPr>
              <a:t>Identifying and evaluating data sources </a:t>
            </a:r>
            <a:r>
              <a:rPr lang="en-IN" sz="2000" b="1">
                <a:solidFill>
                  <a:srgbClr val="333333"/>
                </a:solidFill>
                <a:effectLst>
                  <a:outerShdw blurRad="38100" dist="38100" dir="2700000" algn="tl">
                    <a:srgbClr val="000000">
                      <a:alpha val="43137"/>
                    </a:srgbClr>
                  </a:outerShdw>
                </a:effectLst>
                <a:latin typeface="+mn-lt"/>
                <a:ea typeface="Times New Roman" panose="02020603050405020304" pitchFamily="18" charset="0"/>
                <a:cs typeface="Gautami" panose="020B0502040204020203" pitchFamily="34" charset="0"/>
              </a:rPr>
              <a:t>(lmk22)</a:t>
            </a:r>
            <a:endParaRPr lang="en-IN" sz="4400" b="1"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33C0C477-CD32-2FAF-1D38-A2C9A7B06411}"/>
              </a:ext>
            </a:extLst>
          </p:cNvPr>
          <p:cNvSpPr>
            <a:spLocks noGrp="1"/>
          </p:cNvSpPr>
          <p:nvPr>
            <p:ph idx="1"/>
          </p:nvPr>
        </p:nvSpPr>
        <p:spPr>
          <a:xfrm>
            <a:off x="1484310" y="959224"/>
            <a:ext cx="10169808" cy="5011269"/>
          </a:xfrm>
        </p:spPr>
        <p:txBody>
          <a:bodyPr/>
          <a:lstStyle/>
          <a:p>
            <a:pPr algn="just"/>
            <a:r>
              <a:rPr lang="en-US" sz="1800" dirty="0">
                <a:latin typeface="Times New Roman" panose="02020603050405020304" pitchFamily="18" charset="0"/>
                <a:ea typeface="Calibri" panose="020F0502020204030204" pitchFamily="34" charset="0"/>
              </a:rPr>
              <a:t>The first step is to find the suitable dataset to work on and to understand the whole dataset.</a:t>
            </a:r>
          </a:p>
          <a:p>
            <a:pPr algn="just"/>
            <a:r>
              <a:rPr lang="en-US" sz="1800" dirty="0">
                <a:latin typeface="Times New Roman" panose="02020603050405020304" pitchFamily="18" charset="0"/>
                <a:ea typeface="Calibri" panose="020F0502020204030204" pitchFamily="34" charset="0"/>
              </a:rPr>
              <a:t>In this understanding the requirement of project, we focused on the city of </a:t>
            </a:r>
            <a:r>
              <a:rPr lang="en-US" sz="1800" dirty="0" err="1">
                <a:latin typeface="Times New Roman" panose="02020603050405020304" pitchFamily="18" charset="0"/>
                <a:ea typeface="Calibri" panose="020F0502020204030204" pitchFamily="34" charset="0"/>
              </a:rPr>
              <a:t>Birmigham</a:t>
            </a:r>
            <a:r>
              <a:rPr lang="en-US" sz="1800" dirty="0">
                <a:latin typeface="Times New Roman" panose="02020603050405020304" pitchFamily="18" charset="0"/>
                <a:ea typeface="Calibri" panose="020F0502020204030204" pitchFamily="34" charset="0"/>
              </a:rPr>
              <a:t> and Wolverhampton.</a:t>
            </a:r>
          </a:p>
          <a:p>
            <a:pPr algn="just"/>
            <a:r>
              <a:rPr lang="en-US" sz="1800" dirty="0">
                <a:latin typeface="Times New Roman" panose="02020603050405020304" pitchFamily="18" charset="0"/>
                <a:ea typeface="Calibri" panose="020F0502020204030204" pitchFamily="34" charset="0"/>
              </a:rPr>
              <a:t>The dataset used was open data of stat19 which is publish by UK government for public use.</a:t>
            </a:r>
          </a:p>
          <a:p>
            <a:pPr algn="just"/>
            <a:r>
              <a:rPr lang="en-US" sz="1800" dirty="0">
                <a:latin typeface="Times New Roman" panose="02020603050405020304" pitchFamily="18" charset="0"/>
                <a:ea typeface="Calibri" panose="020F0502020204030204" pitchFamily="34" charset="0"/>
              </a:rPr>
              <a:t>Understanding how the data is formed and which can be used further we have framed question which we are going to answer in the project.</a:t>
            </a:r>
          </a:p>
          <a:p>
            <a:pPr algn="just"/>
            <a:r>
              <a:rPr lang="en-US" sz="1800" dirty="0">
                <a:latin typeface="Times New Roman" panose="02020603050405020304" pitchFamily="18" charset="0"/>
                <a:ea typeface="Calibri" panose="020F0502020204030204" pitchFamily="34" charset="0"/>
              </a:rPr>
              <a:t>But before answering the question, we had evaluated and cleaned data with guidelines.</a:t>
            </a:r>
          </a:p>
          <a:p>
            <a:pPr algn="just"/>
            <a:endParaRPr lang="en-IN" sz="1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16949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063C4D-63D7-4CC9-F208-F23149344A3C}"/>
              </a:ext>
            </a:extLst>
          </p:cNvPr>
          <p:cNvSpPr>
            <a:spLocks noGrp="1"/>
          </p:cNvSpPr>
          <p:nvPr>
            <p:ph idx="1"/>
          </p:nvPr>
        </p:nvSpPr>
        <p:spPr>
          <a:xfrm>
            <a:off x="1484310" y="385483"/>
            <a:ext cx="10018713" cy="5405718"/>
          </a:xfrm>
        </p:spPr>
        <p:txBody>
          <a:bodyPr>
            <a:normAutofit/>
          </a:bodyPr>
          <a:lstStyle/>
          <a:p>
            <a:r>
              <a:rPr lang="en-IN" sz="2000" dirty="0">
                <a:effectLst/>
                <a:ea typeface="Calibri" panose="020F0502020204030204" pitchFamily="34" charset="0"/>
                <a:cs typeface="Gautami" panose="020B0502040204020203" pitchFamily="34" charset="0"/>
              </a:rPr>
              <a:t>Upload data:  </a:t>
            </a:r>
            <a:br>
              <a:rPr lang="en-IN" sz="2000" dirty="0">
                <a:effectLst/>
                <a:ea typeface="Calibri" panose="020F0502020204030204" pitchFamily="34" charset="0"/>
                <a:cs typeface="Gautami" panose="020B0502040204020203" pitchFamily="34" charset="0"/>
              </a:rPr>
            </a:br>
            <a:r>
              <a:rPr lang="en-IN" sz="2000" dirty="0">
                <a:effectLst/>
                <a:ea typeface="Calibri" panose="020F0502020204030204" pitchFamily="34" charset="0"/>
                <a:cs typeface="Gautami" panose="020B0502040204020203" pitchFamily="34" charset="0"/>
              </a:rPr>
              <a:t>Using dat</a:t>
            </a:r>
            <a:r>
              <a:rPr lang="en-IN" sz="2000" dirty="0">
                <a:ea typeface="Calibri" panose="020F0502020204030204" pitchFamily="34" charset="0"/>
                <a:cs typeface="Gautami" panose="020B0502040204020203" pitchFamily="34" charset="0"/>
              </a:rPr>
              <a:t>a for year 2019 and 2020 from Stat19 datasets. Keeping data for Birmingham and Wolverhampton cities.</a:t>
            </a:r>
            <a:endParaRPr lang="en-IN" sz="2000" dirty="0">
              <a:effectLst/>
              <a:ea typeface="Calibri" panose="020F0502020204030204" pitchFamily="34" charset="0"/>
              <a:cs typeface="Gautami" panose="020B0502040204020203" pitchFamily="34" charset="0"/>
            </a:endParaRPr>
          </a:p>
          <a:p>
            <a:r>
              <a:rPr lang="en-IN" sz="2000" dirty="0">
                <a:effectLst/>
                <a:ea typeface="Calibri" panose="020F0502020204030204" pitchFamily="34" charset="0"/>
                <a:cs typeface="Gautami" panose="020B0502040204020203" pitchFamily="34" charset="0"/>
              </a:rPr>
              <a:t>Removing unwanted columns:</a:t>
            </a:r>
            <a:br>
              <a:rPr lang="en-IN" sz="2000" dirty="0">
                <a:ea typeface="Calibri" panose="020F0502020204030204" pitchFamily="34" charset="0"/>
                <a:cs typeface="Gautami" panose="020B0502040204020203" pitchFamily="34" charset="0"/>
              </a:rPr>
            </a:br>
            <a:r>
              <a:rPr lang="en-IN" sz="2000" dirty="0">
                <a:ea typeface="Calibri" panose="020F0502020204030204" pitchFamily="34" charset="0"/>
                <a:cs typeface="Gautami" panose="020B0502040204020203" pitchFamily="34" charset="0"/>
              </a:rPr>
              <a:t>Removed columns from the respective datasets which were not of use for further studies. </a:t>
            </a:r>
            <a:endParaRPr lang="en-IN" sz="2000" dirty="0">
              <a:effectLst/>
              <a:ea typeface="Calibri" panose="020F0502020204030204" pitchFamily="34" charset="0"/>
              <a:cs typeface="Gautami" panose="020B0502040204020203" pitchFamily="34" charset="0"/>
            </a:endParaRPr>
          </a:p>
          <a:p>
            <a:r>
              <a:rPr lang="en-IN" sz="2000" dirty="0">
                <a:effectLst/>
                <a:ea typeface="Calibri" panose="020F0502020204030204" pitchFamily="34" charset="0"/>
              </a:rPr>
              <a:t>Joining data tables</a:t>
            </a:r>
            <a:r>
              <a:rPr lang="en-IN" sz="2000" dirty="0">
                <a:ea typeface="Calibri" panose="020F0502020204030204" pitchFamily="34" charset="0"/>
              </a:rPr>
              <a:t> :</a:t>
            </a:r>
            <a:br>
              <a:rPr lang="en-IN" sz="2000" dirty="0">
                <a:ea typeface="Calibri" panose="020F0502020204030204" pitchFamily="34" charset="0"/>
              </a:rPr>
            </a:br>
            <a:r>
              <a:rPr lang="en-IN" sz="2000" dirty="0">
                <a:ea typeface="Calibri" panose="020F0502020204030204" pitchFamily="34" charset="0"/>
              </a:rPr>
              <a:t>To create a new dataset and analyse the question we have joined the datasets of vehicle, casualty and accident. </a:t>
            </a:r>
          </a:p>
          <a:p>
            <a:r>
              <a:rPr lang="en-IN" sz="2000" dirty="0">
                <a:ea typeface="Calibri" panose="020F0502020204030204" pitchFamily="34" charset="0"/>
              </a:rPr>
              <a:t>Filtering Data : </a:t>
            </a:r>
            <a:br>
              <a:rPr lang="en-IN" sz="2000" dirty="0">
                <a:ea typeface="Calibri" panose="020F0502020204030204" pitchFamily="34" charset="0"/>
              </a:rPr>
            </a:br>
            <a:r>
              <a:rPr lang="en-IN" sz="2000" dirty="0">
                <a:ea typeface="Calibri" panose="020F0502020204030204" pitchFamily="34" charset="0"/>
              </a:rPr>
              <a:t>Using filters which will help to keep the data values which are required.</a:t>
            </a:r>
          </a:p>
          <a:p>
            <a:r>
              <a:rPr lang="en-IN" sz="2000" dirty="0">
                <a:ea typeface="Calibri" panose="020F0502020204030204" pitchFamily="34" charset="0"/>
              </a:rPr>
              <a:t>Removing NA values : </a:t>
            </a:r>
            <a:br>
              <a:rPr lang="en-IN" sz="2000" dirty="0">
                <a:ea typeface="Calibri" panose="020F0502020204030204" pitchFamily="34" charset="0"/>
              </a:rPr>
            </a:br>
            <a:r>
              <a:rPr lang="en-IN" sz="2000" dirty="0">
                <a:ea typeface="Calibri" panose="020F0502020204030204" pitchFamily="34" charset="0"/>
              </a:rPr>
              <a:t>Removal of NA values which were not good for further analysis has been removed from the tables. As well we have removed the Data missing or unknown values from table.</a:t>
            </a:r>
          </a:p>
          <a:p>
            <a:pPr marL="0" indent="0">
              <a:buNone/>
            </a:pPr>
            <a:endParaRPr lang="en-IN" sz="2000" dirty="0"/>
          </a:p>
        </p:txBody>
      </p:sp>
    </p:spTree>
    <p:extLst>
      <p:ext uri="{BB962C8B-B14F-4D97-AF65-F5344CB8AC3E}">
        <p14:creationId xmlns:p14="http://schemas.microsoft.com/office/powerpoint/2010/main" val="1903638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938</TotalTime>
  <Words>458</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Corbel</vt:lpstr>
      <vt:lpstr>Rockwell Nova</vt:lpstr>
      <vt:lpstr>Times New Roman</vt:lpstr>
      <vt:lpstr>Wingdings</vt:lpstr>
      <vt:lpstr>Parallax</vt:lpstr>
      <vt:lpstr>Ethical, Regulatory and Privacy Issues potentially encountered in project (psa8)</vt:lpstr>
      <vt:lpstr>PowerPoint Presentation</vt:lpstr>
      <vt:lpstr>Identifying and evaluating data sources (lmk22)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Regulatory and Privacy Issues potentially encountered in project.</dc:title>
  <dc:creator>pranav sunil asalekar</dc:creator>
  <cp:lastModifiedBy>pranav sunil asalekar</cp:lastModifiedBy>
  <cp:revision>23</cp:revision>
  <dcterms:created xsi:type="dcterms:W3CDTF">2022-12-19T01:25:51Z</dcterms:created>
  <dcterms:modified xsi:type="dcterms:W3CDTF">2022-12-19T17:04:01Z</dcterms:modified>
</cp:coreProperties>
</file>