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20116800" cy="14224000"/>
  <p:notesSz cx="20116800" cy="1422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JDVRTW+EuphemiaUCAS-Bold" panose="020B0604020202020204" charset="-79"/>
      <p:regular r:id="rId7"/>
    </p:embeddedFont>
    <p:embeddedFont>
      <p:font typeface="QMGJFT+OpenSans" panose="020B0604020202020204" charset="0"/>
      <p:regular r:id="rId8"/>
    </p:embeddedFont>
    <p:embeddedFont>
      <p:font typeface="RPRBHM+OpenSans-Light" panose="020B0604020202020204"/>
      <p:regular r:id="rId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658" y="5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20116800" cy="142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9573" y="82748"/>
            <a:ext cx="11605091" cy="793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62"/>
              </a:lnSpc>
              <a:spcBef>
                <a:spcPts val="0"/>
              </a:spcBef>
              <a:spcAft>
                <a:spcPts val="0"/>
              </a:spcAft>
            </a:pPr>
            <a:r>
              <a:rPr sz="4800" spc="-16" dirty="0" smtClean="0">
                <a:solidFill>
                  <a:srgbClr val="221E1F"/>
                </a:solidFill>
                <a:latin typeface="JDVRTW+EuphemiaUCAS-Bold"/>
                <a:cs typeface="JDVRTW+EuphemiaUCAS-Bold"/>
              </a:rPr>
              <a:t>ROMAN</a:t>
            </a:r>
            <a:r>
              <a:rPr sz="4800" dirty="0" smtClean="0">
                <a:solidFill>
                  <a:srgbClr val="221E1F"/>
                </a:solidFill>
                <a:latin typeface="JDVRTW+EuphemiaUCAS-Bold"/>
                <a:cs typeface="JDVRTW+EuphemiaUCAS-Bold"/>
              </a:rPr>
              <a:t>’S</a:t>
            </a:r>
            <a:r>
              <a:rPr sz="4800" spc="1324" dirty="0" smtClean="0">
                <a:solidFill>
                  <a:srgbClr val="221E1F"/>
                </a:solidFill>
                <a:latin typeface="JDVRTW+EuphemiaUCAS-Bold"/>
                <a:cs typeface="JDVRTW+EuphemiaUCAS-Bold"/>
              </a:rPr>
              <a:t> </a:t>
            </a:r>
            <a:r>
              <a:rPr sz="4800" spc="-33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PERSONA</a:t>
            </a:r>
            <a:r>
              <a:rPr sz="4800" spc="1361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 </a:t>
            </a:r>
            <a:r>
              <a:rPr sz="4800" spc="-10" dirty="0" smtClean="0">
                <a:solidFill>
                  <a:srgbClr val="221E1F"/>
                </a:solidFill>
                <a:latin typeface="JDVRTW+EuphemiaUCAS-Bold"/>
                <a:cs typeface="JDVRTW+EuphemiaUCAS-Bold"/>
              </a:rPr>
              <a:t>TEMPL</a:t>
            </a:r>
            <a:r>
              <a:rPr sz="4800" spc="-142" dirty="0" smtClean="0">
                <a:solidFill>
                  <a:srgbClr val="221E1F"/>
                </a:solidFill>
                <a:latin typeface="JDVRTW+EuphemiaUCAS-Bold"/>
                <a:cs typeface="JDVRTW+EuphemiaUCAS-Bold"/>
              </a:rPr>
              <a:t>ATE</a:t>
            </a:r>
            <a:endParaRPr sz="4800" spc="-142" dirty="0">
              <a:solidFill>
                <a:srgbClr val="221E1F"/>
              </a:solidFill>
              <a:latin typeface="JDVRTW+EuphemiaUCAS-Bold"/>
              <a:cs typeface="JDVRTW+EuphemiaUCAS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9268" y="1623464"/>
            <a:ext cx="407543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1754" y="1623464"/>
            <a:ext cx="264248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3531" y="1623464"/>
            <a:ext cx="443893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6897" y="1623464"/>
            <a:ext cx="419940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85735" y="1623464"/>
            <a:ext cx="467005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12768" y="1623464"/>
            <a:ext cx="419100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92036" y="1623464"/>
            <a:ext cx="385902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61070" y="1623464"/>
            <a:ext cx="472468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&amp;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17025" y="1623464"/>
            <a:ext cx="454398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32439" y="1623464"/>
            <a:ext cx="445153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37096" y="1623464"/>
            <a:ext cx="519532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17486" y="1623464"/>
            <a:ext cx="385902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44672" y="1611416"/>
            <a:ext cx="451667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851910" y="1611416"/>
            <a:ext cx="385902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00627" y="1611416"/>
            <a:ext cx="419940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340307" y="1611416"/>
            <a:ext cx="445153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644534" y="1611416"/>
            <a:ext cx="264248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I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769322" y="1611416"/>
            <a:ext cx="382961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L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017609" y="1611416"/>
            <a:ext cx="424562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4550882" y="1611416"/>
            <a:ext cx="461332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G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4864145" y="1611416"/>
            <a:ext cx="496420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5201074" y="1611416"/>
            <a:ext cx="445153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A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5505731" y="1611416"/>
            <a:ext cx="382961" cy="603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221E1F"/>
                </a:solidFill>
                <a:latin typeface="JDVRTW+EuphemiaUCAS-Bold"/>
                <a:cs typeface="JDVRTW+EuphemiaUCAS-Bold"/>
              </a:rPr>
              <a:t>L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22584" y="3092396"/>
            <a:ext cx="551977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5" dirty="0">
                <a:solidFill>
                  <a:srgbClr val="221E1F"/>
                </a:solidFill>
                <a:latin typeface="RPRBHM+OpenSans-Light"/>
                <a:cs typeface="RPRBHM+OpenSans-Light"/>
              </a:rPr>
              <a:t>What</a:t>
            </a:r>
            <a:r>
              <a:rPr sz="1600" spc="15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0" dirty="0">
                <a:solidFill>
                  <a:srgbClr val="221E1F"/>
                </a:solidFill>
                <a:latin typeface="RPRBHM+OpenSans-Light"/>
                <a:cs typeface="RPRBHM+OpenSans-Light"/>
              </a:rPr>
              <a:t>does</a:t>
            </a:r>
            <a:r>
              <a:rPr sz="1600" spc="10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4" dirty="0">
                <a:solidFill>
                  <a:srgbClr val="221E1F"/>
                </a:solidFill>
                <a:latin typeface="RPRBHM+OpenSans-Light"/>
                <a:cs typeface="RPRBHM+OpenSans-Light"/>
              </a:rPr>
              <a:t>the</a:t>
            </a:r>
            <a:r>
              <a:rPr sz="1600" spc="14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dirty="0">
                <a:solidFill>
                  <a:srgbClr val="221E1F"/>
                </a:solidFill>
                <a:latin typeface="RPRBHM+OpenSans-Light"/>
                <a:cs typeface="RPRBHM+OpenSans-Light"/>
              </a:rPr>
              <a:t>persona look </a:t>
            </a:r>
            <a:r>
              <a:rPr sz="1600" spc="-38" dirty="0">
                <a:solidFill>
                  <a:srgbClr val="221E1F"/>
                </a:solidFill>
                <a:latin typeface="RPRBHM+OpenSans-Light"/>
                <a:cs typeface="RPRBHM+OpenSans-Light"/>
              </a:rPr>
              <a:t>like?</a:t>
            </a:r>
            <a:r>
              <a:rPr sz="1600" spc="38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5" dirty="0">
                <a:solidFill>
                  <a:srgbClr val="221E1F"/>
                </a:solidFill>
                <a:latin typeface="RPRBHM+OpenSans-Light"/>
                <a:cs typeface="RPRBHM+OpenSans-Light"/>
              </a:rPr>
              <a:t>What</a:t>
            </a:r>
            <a:r>
              <a:rPr sz="1600" spc="15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22" dirty="0">
                <a:solidFill>
                  <a:srgbClr val="221E1F"/>
                </a:solidFill>
                <a:latin typeface="RPRBHM+OpenSans-Light"/>
                <a:cs typeface="RPRBHM+OpenSans-Light"/>
              </a:rPr>
              <a:t>is</a:t>
            </a:r>
            <a:r>
              <a:rPr sz="1600" spc="22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dirty="0">
                <a:solidFill>
                  <a:srgbClr val="221E1F"/>
                </a:solidFill>
                <a:latin typeface="RPRBHM+OpenSans-Light"/>
                <a:cs typeface="RPRBHM+OpenSans-Light"/>
              </a:rPr>
              <a:t>its </a:t>
            </a:r>
            <a:r>
              <a:rPr sz="1600" spc="-29" dirty="0">
                <a:solidFill>
                  <a:srgbClr val="221E1F"/>
                </a:solidFill>
                <a:latin typeface="RPRBHM+OpenSans-Light"/>
                <a:cs typeface="RPRBHM+OpenSans-Light"/>
              </a:rPr>
              <a:t>name?</a:t>
            </a:r>
            <a:r>
              <a:rPr sz="1600" spc="29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3" dirty="0">
                <a:solidFill>
                  <a:srgbClr val="221E1F"/>
                </a:solidFill>
                <a:latin typeface="RPRBHM+OpenSans-Light"/>
                <a:cs typeface="RPRBHM+OpenSans-Light"/>
              </a:rPr>
              <a:t>Choose</a:t>
            </a:r>
            <a:r>
              <a:rPr sz="1600" spc="13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dirty="0">
                <a:solidFill>
                  <a:srgbClr val="221E1F"/>
                </a:solidFill>
                <a:latin typeface="RPRBHM+OpenSans-Light"/>
                <a:cs typeface="RPRBHM+OpenSans-Light"/>
              </a:rPr>
              <a:t>a </a:t>
            </a:r>
            <a:r>
              <a:rPr sz="1600" spc="-17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realistic</a:t>
            </a:r>
            <a:r>
              <a:rPr lang="de-DE" sz="1600" spc="-17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6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and</a:t>
            </a:r>
            <a:r>
              <a:rPr sz="1600" spc="16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3" dirty="0">
                <a:solidFill>
                  <a:srgbClr val="221E1F"/>
                </a:solidFill>
                <a:latin typeface="RPRBHM+OpenSans-Light"/>
                <a:cs typeface="RPRBHM+OpenSans-Light"/>
              </a:rPr>
              <a:t>believable</a:t>
            </a:r>
            <a:r>
              <a:rPr sz="1600" spc="13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1" dirty="0">
                <a:solidFill>
                  <a:srgbClr val="221E1F"/>
                </a:solidFill>
                <a:latin typeface="RPRBHM+OpenSans-Light"/>
                <a:cs typeface="RPRBHM+OpenSans-Light"/>
              </a:rPr>
              <a:t>picture</a:t>
            </a:r>
            <a:r>
              <a:rPr sz="1600" spc="10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6" dirty="0">
                <a:solidFill>
                  <a:srgbClr val="221E1F"/>
                </a:solidFill>
                <a:latin typeface="RPRBHM+OpenSans-Light"/>
                <a:cs typeface="RPRBHM+OpenSans-Light"/>
              </a:rPr>
              <a:t>and</a:t>
            </a:r>
            <a:r>
              <a:rPr sz="1600" spc="16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8" dirty="0">
                <a:solidFill>
                  <a:srgbClr val="221E1F"/>
                </a:solidFill>
                <a:latin typeface="RPRBHM+OpenSans-Light"/>
                <a:cs typeface="RPRBHM+OpenSans-Light"/>
              </a:rPr>
              <a:t>name.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254156" y="3107697"/>
            <a:ext cx="5386282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0"/>
              </a:lnSpc>
            </a:pPr>
            <a:r>
              <a:rPr sz="1600" spc="-17" dirty="0">
                <a:solidFill>
                  <a:srgbClr val="221E1F"/>
                </a:solidFill>
                <a:latin typeface="RPRBHM+OpenSans-Light"/>
                <a:cs typeface="RPRBHM+OpenSans-Light"/>
              </a:rPr>
              <a:t>What</a:t>
            </a:r>
            <a:r>
              <a:rPr sz="1600" spc="17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9" dirty="0">
                <a:solidFill>
                  <a:srgbClr val="221E1F"/>
                </a:solidFill>
                <a:latin typeface="RPRBHM+OpenSans-Light"/>
                <a:cs typeface="RPRBHM+OpenSans-Light"/>
              </a:rPr>
              <a:t>are</a:t>
            </a:r>
            <a:r>
              <a:rPr sz="1600" spc="19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5" dirty="0">
                <a:solidFill>
                  <a:srgbClr val="221E1F"/>
                </a:solidFill>
                <a:latin typeface="RPRBHM+OpenSans-Light"/>
                <a:cs typeface="RPRBHM+OpenSans-Light"/>
              </a:rPr>
              <a:t>the</a:t>
            </a:r>
            <a:r>
              <a:rPr sz="1600" spc="14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20" dirty="0">
                <a:solidFill>
                  <a:srgbClr val="221E1F"/>
                </a:solidFill>
                <a:latin typeface="RPRBHM+OpenSans-Light"/>
                <a:cs typeface="RPRBHM+OpenSans-Light"/>
              </a:rPr>
              <a:t>persona’s</a:t>
            </a:r>
            <a:r>
              <a:rPr sz="1600" spc="20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7" dirty="0">
                <a:solidFill>
                  <a:srgbClr val="221E1F"/>
                </a:solidFill>
                <a:latin typeface="RPRBHM+OpenSans-Light"/>
                <a:cs typeface="RPRBHM+OpenSans-Light"/>
              </a:rPr>
              <a:t>relevant</a:t>
            </a:r>
            <a:r>
              <a:rPr sz="1600" spc="17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3" dirty="0">
                <a:solidFill>
                  <a:srgbClr val="221E1F"/>
                </a:solidFill>
                <a:latin typeface="RPRBHM+OpenSans-Light"/>
                <a:cs typeface="RPRBHM+OpenSans-Light"/>
              </a:rPr>
              <a:t>characteristics</a:t>
            </a:r>
            <a:r>
              <a:rPr sz="1600" spc="13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6" dirty="0">
                <a:solidFill>
                  <a:srgbClr val="221E1F"/>
                </a:solidFill>
                <a:latin typeface="RPRBHM+OpenSans-Light"/>
                <a:cs typeface="RPRBHM+OpenSans-Light"/>
              </a:rPr>
              <a:t>and</a:t>
            </a:r>
            <a:r>
              <a:rPr sz="1600" spc="16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21" dirty="0">
                <a:solidFill>
                  <a:srgbClr val="221E1F"/>
                </a:solidFill>
                <a:latin typeface="RPRBHM+OpenSans-Light"/>
                <a:cs typeface="RPRBHM+OpenSans-Light"/>
              </a:rPr>
              <a:t>behaviours?</a:t>
            </a:r>
            <a:r>
              <a:rPr sz="1600" spc="21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22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For</a:t>
            </a:r>
            <a:r>
              <a:rPr lang="de-DE" sz="1600" spc="-22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8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instance,</a:t>
            </a:r>
            <a:r>
              <a:rPr lang="en-US" sz="1600" spc="18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1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demographics,</a:t>
            </a:r>
            <a:r>
              <a:rPr lang="en-US" sz="1600" spc="11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20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such</a:t>
            </a:r>
            <a:r>
              <a:rPr lang="en-US" sz="1600" spc="20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22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as</a:t>
            </a:r>
            <a:r>
              <a:rPr lang="en-US" sz="1600" spc="22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8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age,</a:t>
            </a:r>
            <a:r>
              <a:rPr lang="en-US" sz="1600" spc="18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25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gender,</a:t>
            </a:r>
            <a:r>
              <a:rPr lang="en-US" sz="1600" spc="25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6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occupation,</a:t>
            </a:r>
            <a:r>
              <a:rPr lang="en-US" sz="1600" spc="16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4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and</a:t>
            </a:r>
            <a:r>
              <a:rPr lang="en-US" sz="1600" spc="14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20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income; </a:t>
            </a:r>
            <a:r>
              <a:rPr lang="en-US" sz="1600" spc="-14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psychographics,</a:t>
            </a:r>
            <a:r>
              <a:rPr lang="en-US" sz="1600" spc="14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8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including</a:t>
            </a:r>
            <a:r>
              <a:rPr lang="en-US" sz="1600" spc="18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lifestyle, </a:t>
            </a:r>
            <a:r>
              <a:rPr lang="en-US" sz="1600" spc="-15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social</a:t>
            </a:r>
            <a:r>
              <a:rPr lang="en-US" sz="1600" spc="15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9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class,</a:t>
            </a:r>
            <a:r>
              <a:rPr lang="en-US" sz="1600" spc="19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6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and</a:t>
            </a:r>
            <a:r>
              <a:rPr lang="en-US" sz="1600" spc="16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personality; </a:t>
            </a:r>
            <a:r>
              <a:rPr lang="en-US" sz="1600" spc="-16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and </a:t>
            </a:r>
            <a:r>
              <a:rPr lang="en-US" sz="1600" spc="-15" dirty="0" err="1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behavioural</a:t>
            </a:r>
            <a:r>
              <a:rPr lang="en-US" sz="1600" spc="13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3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attributes</a:t>
            </a:r>
            <a:r>
              <a:rPr lang="en-US" sz="1600" spc="13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25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like</a:t>
            </a:r>
            <a:r>
              <a:rPr lang="en-US" sz="1600" spc="25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2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usage</a:t>
            </a:r>
            <a:r>
              <a:rPr lang="en-US" sz="1600" spc="12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1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patterns,</a:t>
            </a:r>
            <a:r>
              <a:rPr lang="en-US" sz="1600" spc="11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2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attitudes,</a:t>
            </a:r>
            <a:r>
              <a:rPr lang="en-US" sz="1600" spc="12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4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and</a:t>
            </a:r>
            <a:r>
              <a:rPr lang="en-US" sz="1600" spc="14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3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brand </a:t>
            </a:r>
            <a:r>
              <a:rPr lang="en-US" sz="1600" spc="-20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loyalty.</a:t>
            </a:r>
            <a:r>
              <a:rPr lang="en-US" sz="1600" spc="19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1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Only</a:t>
            </a:r>
            <a:r>
              <a:rPr lang="en-US" sz="1600" spc="11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6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list</a:t>
            </a:r>
            <a:r>
              <a:rPr lang="en-US" sz="1600" spc="16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7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relevant</a:t>
            </a:r>
            <a:r>
              <a:rPr lang="en-US" sz="1600" spc="16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lang="en-US" sz="1600" spc="-13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details.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3314011" y="3092014"/>
            <a:ext cx="5522258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5" dirty="0">
                <a:solidFill>
                  <a:srgbClr val="221E1F"/>
                </a:solidFill>
                <a:latin typeface="RPRBHM+OpenSans-Light"/>
                <a:cs typeface="RPRBHM+OpenSans-Light"/>
              </a:rPr>
              <a:t>What</a:t>
            </a:r>
            <a:r>
              <a:rPr sz="1600" spc="15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1" dirty="0">
                <a:solidFill>
                  <a:srgbClr val="221E1F"/>
                </a:solidFill>
                <a:latin typeface="RPRBHM+OpenSans-Light"/>
                <a:cs typeface="RPRBHM+OpenSans-Light"/>
              </a:rPr>
              <a:t>problem</a:t>
            </a:r>
            <a:r>
              <a:rPr sz="1600" spc="11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0" dirty="0">
                <a:solidFill>
                  <a:srgbClr val="221E1F"/>
                </a:solidFill>
                <a:latin typeface="RPRBHM+OpenSans-Light"/>
                <a:cs typeface="RPRBHM+OpenSans-Light"/>
              </a:rPr>
              <a:t>does</a:t>
            </a:r>
            <a:r>
              <a:rPr sz="1600" spc="10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4" dirty="0">
                <a:solidFill>
                  <a:srgbClr val="221E1F"/>
                </a:solidFill>
                <a:latin typeface="RPRBHM+OpenSans-Light"/>
                <a:cs typeface="RPRBHM+OpenSans-Light"/>
              </a:rPr>
              <a:t>the</a:t>
            </a:r>
            <a:r>
              <a:rPr sz="1600" spc="14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dirty="0">
                <a:solidFill>
                  <a:srgbClr val="221E1F"/>
                </a:solidFill>
                <a:latin typeface="RPRBHM+OpenSans-Light"/>
                <a:cs typeface="RPRBHM+OpenSans-Light"/>
              </a:rPr>
              <a:t>persona </a:t>
            </a:r>
            <a:r>
              <a:rPr sz="1600" spc="-19" dirty="0">
                <a:solidFill>
                  <a:srgbClr val="221E1F"/>
                </a:solidFill>
                <a:latin typeface="RPRBHM+OpenSans-Light"/>
                <a:cs typeface="RPRBHM+OpenSans-Light"/>
              </a:rPr>
              <a:t>want</a:t>
            </a:r>
            <a:r>
              <a:rPr sz="1600" spc="19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29" dirty="0">
                <a:solidFill>
                  <a:srgbClr val="221E1F"/>
                </a:solidFill>
                <a:latin typeface="RPRBHM+OpenSans-Light"/>
                <a:cs typeface="RPRBHM+OpenSans-Light"/>
              </a:rPr>
              <a:t>to</a:t>
            </a:r>
            <a:r>
              <a:rPr sz="1600" spc="29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5" dirty="0">
                <a:solidFill>
                  <a:srgbClr val="221E1F"/>
                </a:solidFill>
                <a:latin typeface="RPRBHM+OpenSans-Light"/>
                <a:cs typeface="RPRBHM+OpenSans-Light"/>
              </a:rPr>
              <a:t>solve</a:t>
            </a:r>
            <a:r>
              <a:rPr sz="1600" spc="15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1" dirty="0">
                <a:solidFill>
                  <a:srgbClr val="221E1F"/>
                </a:solidFill>
                <a:latin typeface="RPRBHM+OpenSans-Light"/>
                <a:cs typeface="RPRBHM+OpenSans-Light"/>
              </a:rPr>
              <a:t>or</a:t>
            </a:r>
            <a:r>
              <a:rPr sz="1600" spc="11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7" dirty="0">
                <a:solidFill>
                  <a:srgbClr val="221E1F"/>
                </a:solidFill>
                <a:latin typeface="RPRBHM+OpenSans-Light"/>
                <a:cs typeface="RPRBHM+OpenSans-Light"/>
              </a:rPr>
              <a:t>which</a:t>
            </a:r>
            <a:r>
              <a:rPr sz="1600" spc="17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dirty="0" err="1">
                <a:solidFill>
                  <a:srgbClr val="221E1F"/>
                </a:solidFill>
                <a:latin typeface="RPRBHM+OpenSans-Light"/>
                <a:cs typeface="RPRBHM+OpenSans-Light"/>
              </a:rPr>
              <a:t>beneꢀt</a:t>
            </a:r>
            <a:r>
              <a:rPr sz="1600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0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does</a:t>
            </a:r>
            <a:r>
              <a:rPr lang="de-DE" sz="1600" spc="-10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4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the</a:t>
            </a:r>
            <a:r>
              <a:rPr sz="1600" spc="14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2" dirty="0">
                <a:solidFill>
                  <a:srgbClr val="221E1F"/>
                </a:solidFill>
                <a:latin typeface="RPRBHM+OpenSans-Light"/>
                <a:cs typeface="RPRBHM+OpenSans-Light"/>
              </a:rPr>
              <a:t>character</a:t>
            </a:r>
            <a:r>
              <a:rPr sz="1600" spc="12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3" dirty="0">
                <a:solidFill>
                  <a:srgbClr val="221E1F"/>
                </a:solidFill>
                <a:latin typeface="RPRBHM+OpenSans-Light"/>
                <a:cs typeface="RPRBHM+OpenSans-Light"/>
              </a:rPr>
              <a:t>seek?</a:t>
            </a:r>
            <a:r>
              <a:rPr sz="1600" spc="13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23" dirty="0">
                <a:solidFill>
                  <a:srgbClr val="221E1F"/>
                </a:solidFill>
                <a:latin typeface="RPRBHM+OpenSans-Light"/>
                <a:cs typeface="RPRBHM+OpenSans-Light"/>
              </a:rPr>
              <a:t>Why</a:t>
            </a:r>
            <a:r>
              <a:rPr sz="1600" spc="23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6" dirty="0">
                <a:solidFill>
                  <a:srgbClr val="221E1F"/>
                </a:solidFill>
                <a:latin typeface="RPRBHM+OpenSans-Light"/>
                <a:cs typeface="RPRBHM+OpenSans-Light"/>
              </a:rPr>
              <a:t>would</a:t>
            </a:r>
            <a:r>
              <a:rPr sz="1600" spc="16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4" dirty="0">
                <a:solidFill>
                  <a:srgbClr val="221E1F"/>
                </a:solidFill>
                <a:latin typeface="RPRBHM+OpenSans-Light"/>
                <a:cs typeface="RPRBHM+OpenSans-Light"/>
              </a:rPr>
              <a:t>the</a:t>
            </a:r>
            <a:r>
              <a:rPr sz="1600" spc="14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dirty="0">
                <a:solidFill>
                  <a:srgbClr val="221E1F"/>
                </a:solidFill>
                <a:latin typeface="RPRBHM+OpenSans-Light"/>
                <a:cs typeface="RPRBHM+OpenSans-Light"/>
              </a:rPr>
              <a:t>persona </a:t>
            </a:r>
            <a:r>
              <a:rPr sz="1600" spc="-19" dirty="0">
                <a:solidFill>
                  <a:srgbClr val="221E1F"/>
                </a:solidFill>
                <a:latin typeface="RPRBHM+OpenSans-Light"/>
                <a:cs typeface="RPRBHM+OpenSans-Light"/>
              </a:rPr>
              <a:t>want</a:t>
            </a:r>
            <a:r>
              <a:rPr sz="1600" spc="19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29" dirty="0">
                <a:solidFill>
                  <a:srgbClr val="221E1F"/>
                </a:solidFill>
                <a:latin typeface="RPRBHM+OpenSans-Light"/>
                <a:cs typeface="RPRBHM+OpenSans-Light"/>
              </a:rPr>
              <a:t>to</a:t>
            </a:r>
            <a:r>
              <a:rPr sz="1600" spc="29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4" dirty="0">
                <a:solidFill>
                  <a:srgbClr val="221E1F"/>
                </a:solidFill>
                <a:latin typeface="RPRBHM+OpenSans-Light"/>
                <a:cs typeface="RPRBHM+OpenSans-Light"/>
              </a:rPr>
              <a:t>use</a:t>
            </a:r>
            <a:r>
              <a:rPr sz="1600" spc="14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1" dirty="0">
                <a:solidFill>
                  <a:srgbClr val="221E1F"/>
                </a:solidFill>
                <a:latin typeface="RPRBHM+OpenSans-Light"/>
                <a:cs typeface="RPRBHM+OpenSans-Light"/>
              </a:rPr>
              <a:t>or</a:t>
            </a:r>
            <a:r>
              <a:rPr sz="1600" spc="11" dirty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dirty="0">
                <a:solidFill>
                  <a:srgbClr val="221E1F"/>
                </a:solidFill>
                <a:latin typeface="RPRBHM+OpenSans-Light"/>
                <a:cs typeface="RPRBHM+OpenSans-Light"/>
              </a:rPr>
              <a:t>buy </a:t>
            </a:r>
            <a:r>
              <a:rPr sz="1600" spc="-14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the</a:t>
            </a:r>
            <a:r>
              <a:rPr lang="de-DE" sz="1600" spc="-14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 </a:t>
            </a:r>
            <a:r>
              <a:rPr sz="1600" spc="-16" dirty="0" smtClean="0">
                <a:solidFill>
                  <a:srgbClr val="221E1F"/>
                </a:solidFill>
                <a:latin typeface="RPRBHM+OpenSans-Light"/>
                <a:cs typeface="RPRBHM+OpenSans-Light"/>
              </a:rPr>
              <a:t>product</a:t>
            </a:r>
            <a:r>
              <a:rPr sz="1600" spc="-16" dirty="0">
                <a:solidFill>
                  <a:srgbClr val="221E1F"/>
                </a:solidFill>
                <a:latin typeface="RPRBHM+OpenSans-Light"/>
                <a:cs typeface="RPRBHM+OpenSans-Light"/>
              </a:rPr>
              <a:t>?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38246" y="13294274"/>
            <a:ext cx="3079703" cy="621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221E1F"/>
                </a:solidFill>
                <a:latin typeface="QMGJFT+OpenSans"/>
                <a:cs typeface="QMGJFT+OpenSans"/>
              </a:rPr>
              <a:t>w</a:t>
            </a:r>
            <a:r>
              <a:rPr sz="2200" spc="-479" dirty="0">
                <a:solidFill>
                  <a:srgbClr val="221E1F"/>
                </a:solidFill>
                <a:latin typeface="QMGJFT+OpenSans"/>
                <a:cs typeface="QMGJFT+OpenSans"/>
              </a:rPr>
              <a:t> </a:t>
            </a:r>
            <a:r>
              <a:rPr sz="2200" dirty="0">
                <a:solidFill>
                  <a:srgbClr val="221E1F"/>
                </a:solidFill>
                <a:latin typeface="QMGJFT+OpenSans"/>
                <a:cs typeface="QMGJFT+OpenSans"/>
              </a:rPr>
              <a:t>w</a:t>
            </a:r>
            <a:r>
              <a:rPr sz="2200" spc="-479" dirty="0">
                <a:solidFill>
                  <a:srgbClr val="221E1F"/>
                </a:solidFill>
                <a:latin typeface="QMGJFT+OpenSans"/>
                <a:cs typeface="QMGJFT+OpenSans"/>
              </a:rPr>
              <a:t> </a:t>
            </a:r>
            <a:r>
              <a:rPr sz="2200" spc="-33" dirty="0">
                <a:solidFill>
                  <a:srgbClr val="221E1F"/>
                </a:solidFill>
                <a:latin typeface="QMGJFT+OpenSans"/>
                <a:cs typeface="QMGJFT+OpenSans"/>
              </a:rPr>
              <a:t>w.romanpichler.com</a:t>
            </a:r>
          </a:p>
          <a:p>
            <a:pPr marL="0" marR="0">
              <a:lnSpc>
                <a:spcPts val="1666"/>
              </a:lnSpc>
              <a:spcBef>
                <a:spcPts val="124"/>
              </a:spcBef>
              <a:spcAft>
                <a:spcPts val="0"/>
              </a:spcAft>
            </a:pPr>
            <a:r>
              <a:rPr sz="1300" spc="-20" dirty="0">
                <a:solidFill>
                  <a:srgbClr val="221E1F"/>
                </a:solidFill>
                <a:latin typeface="QMGJFT+OpenSans"/>
                <a:cs typeface="QMGJFT+OpenSans"/>
              </a:rPr>
              <a:t>Template</a:t>
            </a:r>
            <a:r>
              <a:rPr sz="1300" spc="20" dirty="0">
                <a:solidFill>
                  <a:srgbClr val="221E1F"/>
                </a:solidFill>
                <a:latin typeface="QMGJFT+OpenSans"/>
                <a:cs typeface="QMGJFT+OpenSans"/>
              </a:rPr>
              <a:t> </a:t>
            </a:r>
            <a:r>
              <a:rPr sz="1300" dirty="0">
                <a:solidFill>
                  <a:srgbClr val="221E1F"/>
                </a:solidFill>
                <a:latin typeface="QMGJFT+OpenSans"/>
                <a:cs typeface="QMGJFT+OpenSans"/>
              </a:rPr>
              <a:t>version 02/20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2146632" y="13442209"/>
            <a:ext cx="515470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6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221E1F"/>
                </a:solidFill>
                <a:latin typeface="QMGJFT+OpenSans"/>
                <a:cs typeface="QMGJFT+OpenSans"/>
              </a:rPr>
              <a:t>This work </a:t>
            </a:r>
            <a:r>
              <a:rPr sz="1300" spc="-12" dirty="0">
                <a:solidFill>
                  <a:srgbClr val="221E1F"/>
                </a:solidFill>
                <a:latin typeface="QMGJFT+OpenSans"/>
                <a:cs typeface="QMGJFT+OpenSans"/>
              </a:rPr>
              <a:t>is</a:t>
            </a:r>
            <a:r>
              <a:rPr sz="1300" spc="12" dirty="0">
                <a:solidFill>
                  <a:srgbClr val="221E1F"/>
                </a:solidFill>
                <a:latin typeface="QMGJFT+OpenSans"/>
                <a:cs typeface="QMGJFT+OpenSans"/>
              </a:rPr>
              <a:t> </a:t>
            </a:r>
            <a:r>
              <a:rPr sz="1300" dirty="0">
                <a:solidFill>
                  <a:srgbClr val="221E1F"/>
                </a:solidFill>
                <a:latin typeface="QMGJFT+OpenSans"/>
                <a:cs typeface="QMGJFT+OpenSans"/>
              </a:rPr>
              <a:t>licensed under a Creative Commons</a:t>
            </a:r>
          </a:p>
          <a:p>
            <a:pPr marL="355993" marR="0">
              <a:lnSpc>
                <a:spcPts val="1666"/>
              </a:lnSpc>
              <a:spcBef>
                <a:spcPts val="203"/>
              </a:spcBef>
              <a:spcAft>
                <a:spcPts val="0"/>
              </a:spcAft>
            </a:pPr>
            <a:r>
              <a:rPr sz="1300" dirty="0">
                <a:solidFill>
                  <a:srgbClr val="221E1F"/>
                </a:solidFill>
                <a:latin typeface="QMGJFT+OpenSans"/>
                <a:cs typeface="QMGJFT+OpenSans"/>
              </a:rPr>
              <a:t>Attribution-ShareAlike 4.0 Unported license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238564" y="4375696"/>
            <a:ext cx="5637963" cy="8352928"/>
          </a:xfrm>
          <a:prstGeom prst="rect">
            <a:avLst/>
          </a:prstGeom>
          <a:solidFill>
            <a:srgbClr val="DCE6F2">
              <a:alpha val="49020"/>
            </a:srgbClr>
          </a:solidFill>
        </p:spPr>
        <p:txBody>
          <a:bodyPr wrap="square" rtlCol="0">
            <a:normAutofit/>
          </a:bodyPr>
          <a:lstStyle/>
          <a:p>
            <a:r>
              <a:rPr lang="de-DE" sz="2800" dirty="0" smtClean="0"/>
              <a:t>ABC</a:t>
            </a:r>
            <a:endParaRPr lang="de-DE" sz="2800" dirty="0"/>
          </a:p>
        </p:txBody>
      </p:sp>
      <p:sp>
        <p:nvSpPr>
          <p:cNvPr id="34" name="Textfeld 33"/>
          <p:cNvSpPr txBox="1"/>
          <p:nvPr/>
        </p:nvSpPr>
        <p:spPr>
          <a:xfrm>
            <a:off x="13193338" y="4015343"/>
            <a:ext cx="5637963" cy="8745577"/>
          </a:xfrm>
          <a:prstGeom prst="rect">
            <a:avLst/>
          </a:prstGeom>
          <a:solidFill>
            <a:srgbClr val="DCE6F2">
              <a:alpha val="49020"/>
            </a:srgbClr>
          </a:solidFill>
        </p:spPr>
        <p:txBody>
          <a:bodyPr wrap="square" rtlCol="0">
            <a:normAutofit/>
          </a:bodyPr>
          <a:lstStyle/>
          <a:p>
            <a:r>
              <a:rPr lang="de-DE" sz="2800" dirty="0" smtClean="0"/>
              <a:t>ABC</a:t>
            </a:r>
            <a:endParaRPr lang="de-DE" sz="2800" dirty="0"/>
          </a:p>
        </p:txBody>
      </p:sp>
      <p:sp>
        <p:nvSpPr>
          <p:cNvPr id="35" name="Textfeld 34"/>
          <p:cNvSpPr txBox="1"/>
          <p:nvPr/>
        </p:nvSpPr>
        <p:spPr>
          <a:xfrm>
            <a:off x="1103336" y="3573740"/>
            <a:ext cx="5637963" cy="9154883"/>
          </a:xfrm>
          <a:prstGeom prst="rect">
            <a:avLst/>
          </a:prstGeom>
          <a:solidFill>
            <a:srgbClr val="DCE6F2">
              <a:alpha val="49020"/>
            </a:srgbClr>
          </a:solidFill>
        </p:spPr>
        <p:txBody>
          <a:bodyPr wrap="square" rtlCol="0">
            <a:normAutofit/>
          </a:bodyPr>
          <a:lstStyle/>
          <a:p>
            <a:r>
              <a:rPr lang="de-DE" sz="2800" dirty="0" smtClean="0"/>
              <a:t>ABC</a:t>
            </a:r>
            <a:endParaRPr lang="de-DE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Benutzerdefiniert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JDVRTW+EuphemiaUCAS-Bold</vt:lpstr>
      <vt:lpstr>QMGJFT+OpenSans</vt:lpstr>
      <vt:lpstr>RPRBHM+OpenSans-Light</vt:lpstr>
      <vt:lpstr>Theme Office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Patience</cp:lastModifiedBy>
  <cp:revision>3</cp:revision>
  <dcterms:modified xsi:type="dcterms:W3CDTF">2020-04-23T21:14:30Z</dcterms:modified>
</cp:coreProperties>
</file>