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custDataLst>
    <p:tags r:id="rId5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0"/>
    <p:restoredTop sz="94737"/>
  </p:normalViewPr>
  <p:slideViewPr>
    <p:cSldViewPr snapToGrid="0" snapToObjects="1">
      <p:cViewPr varScale="1">
        <p:scale>
          <a:sx n="139" d="100"/>
          <a:sy n="139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8ABA-C18A-224F-A7AB-684B26C38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7B266-DABE-9944-89C2-0E5E26E1F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39C7-8865-DC4A-A003-2883655E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81F2-6993-FA43-8ADF-226C9267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CFE5-D689-5249-8CAE-ACC156AB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58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26B7-CB70-0745-92B7-64244A3F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105A2-78D4-414E-A32E-4B883C9E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CB0C-D10F-EB4F-A845-14227D01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DA5A-0362-ED4B-81FA-1D7AF0CA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48C0-8FFF-DB41-9E00-BD850D23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67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A15A5-A747-9D4D-BFF8-2728A8852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4472-F73F-2840-BF4D-C37C53816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C318-26BF-B24F-996C-FAD2FD70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7355F-E5F9-7742-ABDD-9D4225F0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C5C6-4C5B-6A48-80CA-A41DF57E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6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9E68-3B50-FF4F-B7E7-5BD7AC7C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A9EE-A5C4-B14D-A7CA-39A60325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DB4A-A884-1141-BAB3-0A7EF707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C849-BFC3-0645-92F5-03A3C3E4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86AA-5432-5F44-BFD8-EA7EDF4C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6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D98B-4897-F744-AD4E-1B5C258B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2D70-7E7E-CC45-BCBA-B008B5C1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6C1FC-0E51-094D-8A9C-8045086C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91311-39D1-2542-B426-085EFBA5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A15F-7AFE-5D42-A1A0-767A1ABA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29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BA08-C772-F249-8239-C4329A8A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76FD-7887-AA45-B78D-D262F69CB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8CAB-8C25-D240-9C6E-C40B564CA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8F0C5-2BEC-1941-B499-7CD9447E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6AFC5-8550-2E43-908A-36025D02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C47D3-C28B-D647-8EC6-66CF5BCE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46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5C0D-FD06-C14F-BF28-35F17E91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5199B-F76B-3E46-A9F2-7BA520112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AFC68-6BFE-8144-9A60-31082F96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7B0BC-FC47-3D43-A5FC-003562C16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0798F-4CB2-FE45-ABAC-ABF29630C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10ED8-2C81-B04B-AF64-58154EDD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AF796-7B69-7549-BC89-A3982C4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93169-7A16-3E4D-9744-C4533012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21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2751-F73A-6F49-B290-AEA85E30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13585-2F6D-CB4C-889E-1081A4E8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D9C26-DDE4-254C-8936-95347AF1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F292-26A5-A941-B927-2449D99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83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C3DB1-2C1B-4148-9F1E-EB665A46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FCA35-0FB2-9846-B341-388D46E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09F8-F851-6846-9B86-C687619D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82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BB5D-8FA0-6D47-B106-F9AB7EF7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63DD-BA73-2A46-B8B1-50CCA481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2D83-CACE-4C40-8D3F-710BF3F97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8214-657A-C444-B421-66A519C5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1CFF2-3C34-1242-BF78-F4202AB5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772C-5497-134E-8756-41D61B40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7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7B-B3BC-2F4F-A633-7900F45C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D317E-79F0-A049-85E4-CFC3D0957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3EF4B-0F52-1A43-AC64-4E6B9ED5B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898E-87A2-BD46-BB81-DCE2EDD4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04DF8-A516-ED4B-A510-92182D68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698ED-9CF1-074E-861E-076D54A4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0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544FA2C-3309-6C48-8AB0-93E1954C8D4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3187277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2B390DA-6D5F-FA42-835A-1F80019ADF63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4400" b="0" i="0" baseline="0" dirty="0">
              <a:latin typeface="Calibri Light" panose="020F0302020204030204" pitchFamily="34" charset="0"/>
              <a:ea typeface="+mj-ea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C2F9A-0703-F849-AAEF-FB4DB532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C36F-CC32-E843-8973-79C45922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738E-65C8-6B40-9E7C-9657144A1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ACFC-B579-0D40-A329-6F24C3147310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B1DD6-66CF-454C-993D-21C69697E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A9A9-188C-ED4E-A09B-B293F8321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D1B4-60A0-7449-AEC5-7E787075FF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0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12" Type="http://schemas.openxmlformats.org/officeDocument/2006/relationships/image" Target="../media/image9.sv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12" Type="http://schemas.openxmlformats.org/officeDocument/2006/relationships/image" Target="../media/image9.sv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12" Type="http://schemas.openxmlformats.org/officeDocument/2006/relationships/image" Target="../media/image9.sv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A51F8B4-A13F-A141-ADC4-0DA206820D8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13730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F1DE96-4727-7B4D-9A6E-99684B73C28E}"/>
              </a:ext>
            </a:extLst>
          </p:cNvPr>
          <p:cNvSpPr>
            <a:spLocks noChangeAspect="1"/>
          </p:cNvSpPr>
          <p:nvPr/>
        </p:nvSpPr>
        <p:spPr>
          <a:xfrm>
            <a:off x="336000" y="189000"/>
            <a:ext cx="11520000" cy="6480000"/>
          </a:xfrm>
          <a:custGeom>
            <a:avLst/>
            <a:gdLst>
              <a:gd name="connsiteX0" fmla="*/ 0 w 11520000"/>
              <a:gd name="connsiteY0" fmla="*/ 0 h 6480000"/>
              <a:gd name="connsiteX1" fmla="*/ 11520000 w 11520000"/>
              <a:gd name="connsiteY1" fmla="*/ 0 h 6480000"/>
              <a:gd name="connsiteX2" fmla="*/ 11520000 w 11520000"/>
              <a:gd name="connsiteY2" fmla="*/ 6480000 h 6480000"/>
              <a:gd name="connsiteX3" fmla="*/ 0 w 11520000"/>
              <a:gd name="connsiteY3" fmla="*/ 6480000 h 6480000"/>
              <a:gd name="connsiteX4" fmla="*/ 0 w 11520000"/>
              <a:gd name="connsiteY4" fmla="*/ 0 h 64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0000" h="6480000" extrusionOk="0">
                <a:moveTo>
                  <a:pt x="0" y="0"/>
                </a:moveTo>
                <a:cubicBezTo>
                  <a:pt x="2764884" y="118645"/>
                  <a:pt x="10068867" y="116012"/>
                  <a:pt x="11520000" y="0"/>
                </a:cubicBezTo>
                <a:cubicBezTo>
                  <a:pt x="11387118" y="2944479"/>
                  <a:pt x="11604951" y="5574309"/>
                  <a:pt x="11520000" y="6480000"/>
                </a:cubicBezTo>
                <a:cubicBezTo>
                  <a:pt x="8807710" y="6614600"/>
                  <a:pt x="2288315" y="6322804"/>
                  <a:pt x="0" y="6480000"/>
                </a:cubicBezTo>
                <a:cubicBezTo>
                  <a:pt x="-20187" y="3525552"/>
                  <a:pt x="-152480" y="1035374"/>
                  <a:pt x="0" y="0"/>
                </a:cubicBezTo>
                <a:close/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A6F0FE-CF3B-0F47-B942-CE2FE70CA6E7}"/>
              </a:ext>
            </a:extLst>
          </p:cNvPr>
          <p:cNvSpPr>
            <a:spLocks noChangeAspect="1"/>
          </p:cNvSpPr>
          <p:nvPr/>
        </p:nvSpPr>
        <p:spPr>
          <a:xfrm>
            <a:off x="3936000" y="1269000"/>
            <a:ext cx="4320000" cy="4320000"/>
          </a:xfrm>
          <a:custGeom>
            <a:avLst/>
            <a:gdLst>
              <a:gd name="connsiteX0" fmla="*/ 0 w 4320000"/>
              <a:gd name="connsiteY0" fmla="*/ 2160000 h 4320000"/>
              <a:gd name="connsiteX1" fmla="*/ 2160000 w 4320000"/>
              <a:gd name="connsiteY1" fmla="*/ 0 h 4320000"/>
              <a:gd name="connsiteX2" fmla="*/ 4320000 w 4320000"/>
              <a:gd name="connsiteY2" fmla="*/ 2160000 h 4320000"/>
              <a:gd name="connsiteX3" fmla="*/ 2160000 w 4320000"/>
              <a:gd name="connsiteY3" fmla="*/ 4320000 h 4320000"/>
              <a:gd name="connsiteX4" fmla="*/ 0 w 4320000"/>
              <a:gd name="connsiteY4" fmla="*/ 216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4320000" extrusionOk="0">
                <a:moveTo>
                  <a:pt x="0" y="2160000"/>
                </a:moveTo>
                <a:cubicBezTo>
                  <a:pt x="-62552" y="825342"/>
                  <a:pt x="1033004" y="-5716"/>
                  <a:pt x="2160000" y="0"/>
                </a:cubicBezTo>
                <a:cubicBezTo>
                  <a:pt x="3337786" y="33920"/>
                  <a:pt x="4257611" y="1064950"/>
                  <a:pt x="4320000" y="2160000"/>
                </a:cubicBezTo>
                <a:cubicBezTo>
                  <a:pt x="4151368" y="3234718"/>
                  <a:pt x="3283044" y="4406472"/>
                  <a:pt x="2160000" y="4320000"/>
                </a:cubicBezTo>
                <a:cubicBezTo>
                  <a:pt x="891593" y="4139959"/>
                  <a:pt x="-27687" y="3198264"/>
                  <a:pt x="0" y="2160000"/>
                </a:cubicBezTo>
                <a:close/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413890005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58D4B2-D6F4-0D42-AA42-AFE02BBE52D0}"/>
              </a:ext>
            </a:extLst>
          </p:cNvPr>
          <p:cNvCxnSpPr>
            <a:cxnSpLocks noChangeAspect="1"/>
            <a:stCxn id="6" idx="6"/>
            <a:endCxn id="5" idx="3"/>
          </p:cNvCxnSpPr>
          <p:nvPr/>
        </p:nvCxnSpPr>
        <p:spPr>
          <a:xfrm>
            <a:off x="8256000" y="3429000"/>
            <a:ext cx="3600000" cy="0"/>
          </a:xfrm>
          <a:prstGeom prst="line">
            <a:avLst/>
          </a:pr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57D0E-A56E-2C4B-8758-74A67B42E340}"/>
              </a:ext>
            </a:extLst>
          </p:cNvPr>
          <p:cNvCxnSpPr>
            <a:cxnSpLocks noChangeAspect="1"/>
            <a:stCxn id="5" idx="1"/>
            <a:endCxn id="6" idx="2"/>
          </p:cNvCxnSpPr>
          <p:nvPr/>
        </p:nvCxnSpPr>
        <p:spPr>
          <a:xfrm>
            <a:off x="336000" y="3429000"/>
            <a:ext cx="3600000" cy="0"/>
          </a:xfrm>
          <a:custGeom>
            <a:avLst/>
            <a:gdLst>
              <a:gd name="connsiteX0" fmla="*/ 0 w 3600000"/>
              <a:gd name="connsiteY0" fmla="*/ 0 h 0"/>
              <a:gd name="connsiteX1" fmla="*/ 3600000 w 3600000"/>
              <a:gd name="connsiteY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0000" extrusionOk="0">
                <a:moveTo>
                  <a:pt x="0" y="0"/>
                </a:moveTo>
                <a:cubicBezTo>
                  <a:pt x="526716" y="137266"/>
                  <a:pt x="2834299" y="-144971"/>
                  <a:pt x="3600000" y="1"/>
                </a:cubicBezTo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2588848963">
                  <a:prstGeom prst="lin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EC6E6-4E78-354A-9043-E481FE4213CD}"/>
              </a:ext>
            </a:extLst>
          </p:cNvPr>
          <p:cNvCxnSpPr>
            <a:cxnSpLocks noChangeAspect="1"/>
            <a:stCxn id="5" idx="0"/>
            <a:endCxn id="6" idx="0"/>
          </p:cNvCxnSpPr>
          <p:nvPr/>
        </p:nvCxnSpPr>
        <p:spPr>
          <a:xfrm>
            <a:off x="6096000" y="189000"/>
            <a:ext cx="0" cy="1080000"/>
          </a:xfrm>
          <a:custGeom>
            <a:avLst/>
            <a:gdLst>
              <a:gd name="connsiteX0" fmla="*/ 0 w 0"/>
              <a:gd name="connsiteY0" fmla="*/ 0 h 1080000"/>
              <a:gd name="connsiteX1" fmla="*/ 1 w 0"/>
              <a:gd name="connsiteY1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80000" extrusionOk="0">
                <a:moveTo>
                  <a:pt x="0" y="0"/>
                </a:moveTo>
                <a:cubicBezTo>
                  <a:pt x="-5266" y="271321"/>
                  <a:pt x="-58227" y="560552"/>
                  <a:pt x="1" y="1080000"/>
                </a:cubicBezTo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2588848963">
                  <a:prstGeom prst="lin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7A4BB0-6641-BE45-B3F1-791A6D86CE7B}"/>
              </a:ext>
            </a:extLst>
          </p:cNvPr>
          <p:cNvCxnSpPr>
            <a:cxnSpLocks noChangeAspect="1"/>
            <a:stCxn id="5" idx="2"/>
            <a:endCxn id="6" idx="4"/>
          </p:cNvCxnSpPr>
          <p:nvPr/>
        </p:nvCxnSpPr>
        <p:spPr>
          <a:xfrm flipV="1">
            <a:off x="6096000" y="5589000"/>
            <a:ext cx="0" cy="1080000"/>
          </a:xfrm>
          <a:custGeom>
            <a:avLst/>
            <a:gdLst>
              <a:gd name="connsiteX0" fmla="*/ 0 w 0"/>
              <a:gd name="connsiteY0" fmla="*/ 0 h 1080000"/>
              <a:gd name="connsiteX1" fmla="*/ 1 w 0"/>
              <a:gd name="connsiteY1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80000" extrusionOk="0">
                <a:moveTo>
                  <a:pt x="0" y="0"/>
                </a:moveTo>
                <a:cubicBezTo>
                  <a:pt x="-5266" y="271321"/>
                  <a:pt x="-58227" y="560552"/>
                  <a:pt x="1" y="1080000"/>
                </a:cubicBezTo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2588848963">
                  <a:prstGeom prst="lin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F3A98E0-593C-2F45-8222-49D78DEF7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741D46-F435-7249-8A22-0535D6FFF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33" y="4689001"/>
            <a:ext cx="1800000" cy="180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111585-A3B9-1545-BE43-4A9032E9D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48" y="369000"/>
            <a:ext cx="1800000" cy="18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8DCED8-0B04-EC44-A825-D8142C2795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2952" y="4869000"/>
            <a:ext cx="1800000" cy="180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6BFB93-19DE-1449-875C-AFCEF21BF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2952" y="369000"/>
            <a:ext cx="1800000" cy="180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69EB9D-B6A1-B545-A0E5-8563B94802B8}"/>
              </a:ext>
            </a:extLst>
          </p:cNvPr>
          <p:cNvSpPr txBox="1"/>
          <p:nvPr/>
        </p:nvSpPr>
        <p:spPr>
          <a:xfrm>
            <a:off x="489048" y="2169000"/>
            <a:ext cx="24900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Bewertung des Feedback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Welchen Nutzen erhalte ich</a:t>
            </a:r>
            <a:br>
              <a:rPr lang="de-DE" sz="1400" dirty="0"/>
            </a:br>
            <a:r>
              <a:rPr lang="de-DE" sz="1400" dirty="0"/>
              <a:t>aus dem Feedback Loop?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Wann benötige ich den</a:t>
            </a:r>
            <a:br>
              <a:rPr lang="de-DE" sz="1400" dirty="0"/>
            </a:br>
            <a:r>
              <a:rPr lang="de-DE" sz="1400" dirty="0"/>
              <a:t>Feedback Loop nicht mehr?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DB1F75-C7CE-1B4C-9BAA-3B4533B53561}"/>
              </a:ext>
            </a:extLst>
          </p:cNvPr>
          <p:cNvSpPr txBox="1"/>
          <p:nvPr/>
        </p:nvSpPr>
        <p:spPr>
          <a:xfrm>
            <a:off x="9319799" y="2168999"/>
            <a:ext cx="23831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Feedback differenzieren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Welches Feedback</a:t>
            </a:r>
            <a:br>
              <a:rPr lang="de-DE" sz="1400" dirty="0"/>
            </a:br>
            <a:r>
              <a:rPr lang="de-DE" sz="1400" dirty="0"/>
              <a:t>benötige ich?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Wodurch unterscheide ich</a:t>
            </a:r>
            <a:br>
              <a:rPr lang="de-DE" sz="1400" dirty="0"/>
            </a:br>
            <a:r>
              <a:rPr lang="de-DE" sz="1400" dirty="0"/>
              <a:t>Feedback von Rauschen?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DD33C9-7BE3-8646-B1D7-CECEBB8504F6}"/>
              </a:ext>
            </a:extLst>
          </p:cNvPr>
          <p:cNvSpPr txBox="1"/>
          <p:nvPr/>
        </p:nvSpPr>
        <p:spPr>
          <a:xfrm>
            <a:off x="8827607" y="3634165"/>
            <a:ext cx="31025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Flight Level des Feedback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Ist der Feedback Loop</a:t>
            </a:r>
            <a:br>
              <a:rPr lang="de-DE" sz="1400" dirty="0"/>
            </a:br>
            <a:r>
              <a:rPr lang="de-DE" sz="1400" dirty="0"/>
              <a:t>strategisch, taktisch oder operativ?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Von welchen Stakeholdern</a:t>
            </a:r>
            <a:br>
              <a:rPr lang="de-DE" sz="1400" dirty="0"/>
            </a:br>
            <a:r>
              <a:rPr lang="de-DE" sz="1400" dirty="0"/>
              <a:t>erhalte ich das relevante Feedback?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A529C-46B6-A944-933E-78259AB636A6}"/>
              </a:ext>
            </a:extLst>
          </p:cNvPr>
          <p:cNvSpPr txBox="1"/>
          <p:nvPr/>
        </p:nvSpPr>
        <p:spPr>
          <a:xfrm>
            <a:off x="489047" y="3634164"/>
            <a:ext cx="25943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Zeitbezug des Feedback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Latenz: Wie lange dauert es,</a:t>
            </a:r>
            <a:br>
              <a:rPr lang="de-DE" sz="1400" dirty="0"/>
            </a:br>
            <a:r>
              <a:rPr lang="de-DE" sz="1400" dirty="0"/>
              <a:t>bis ich das Feedback habe?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Kadenz: Wie oft kann ich den</a:t>
            </a:r>
            <a:br>
              <a:rPr lang="de-DE" sz="1400" dirty="0"/>
            </a:br>
            <a:r>
              <a:rPr lang="de-DE" sz="1400" dirty="0"/>
              <a:t>Feedback-Loop triggern?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CD7830-3325-4A4C-9B8A-9254B2C0676B}"/>
              </a:ext>
            </a:extLst>
          </p:cNvPr>
          <p:cNvSpPr txBox="1"/>
          <p:nvPr/>
        </p:nvSpPr>
        <p:spPr>
          <a:xfrm>
            <a:off x="5001437" y="4480103"/>
            <a:ext cx="21891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Gegenstand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Für welches Objekt</a:t>
            </a:r>
            <a:br>
              <a:rPr lang="de-DE" sz="1400" dirty="0"/>
            </a:br>
            <a:r>
              <a:rPr lang="de-DE" sz="1400" dirty="0"/>
              <a:t>benötige ich Feedback?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0B2012-B2AE-BC40-A902-15FBCD67EE27}"/>
              </a:ext>
            </a:extLst>
          </p:cNvPr>
          <p:cNvSpPr/>
          <p:nvPr/>
        </p:nvSpPr>
        <p:spPr>
          <a:xfrm>
            <a:off x="3047999" y="6357188"/>
            <a:ext cx="6096000" cy="5078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de-DE" sz="900" dirty="0"/>
              <a:t>Dieses Werk ist unter einer Creative </a:t>
            </a:r>
            <a:r>
              <a:rPr lang="de-DE" sz="900" dirty="0" err="1"/>
              <a:t>Commons</a:t>
            </a:r>
            <a:r>
              <a:rPr lang="de-DE" sz="900" dirty="0"/>
              <a:t> Lizenz vom Typ Namensnennung - Weitergabe unter gleichen Bedingungen 4.0 International zugänglich. Um eine Kopie dieser Lizenz einzusehen, konsultieren Sie http://</a:t>
            </a:r>
            <a:r>
              <a:rPr lang="de-DE" sz="900" dirty="0" err="1"/>
              <a:t>creativecommons.org</a:t>
            </a:r>
            <a:r>
              <a:rPr lang="de-DE" sz="900" dirty="0"/>
              <a:t>/</a:t>
            </a:r>
            <a:r>
              <a:rPr lang="de-DE" sz="900" dirty="0" err="1"/>
              <a:t>licenses</a:t>
            </a:r>
            <a:r>
              <a:rPr lang="de-DE" sz="900" dirty="0"/>
              <a:t>/</a:t>
            </a:r>
            <a:r>
              <a:rPr lang="de-DE" sz="900" dirty="0" err="1"/>
              <a:t>by-sa</a:t>
            </a:r>
            <a:r>
              <a:rPr lang="de-DE" sz="900" dirty="0"/>
              <a:t>/4.0/ oder wenden Sie sich brieflich an Creative </a:t>
            </a:r>
            <a:r>
              <a:rPr lang="de-DE" sz="900" dirty="0" err="1"/>
              <a:t>Commons</a:t>
            </a:r>
            <a:r>
              <a:rPr lang="de-DE" sz="900" dirty="0"/>
              <a:t>, Postfach 1866, Mountain View, California, 94042, USA.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6F603756-44D8-3F48-9BA8-0FAF45B815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66" y="6455300"/>
            <a:ext cx="1143000" cy="3937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8E7A816-660A-894D-B7C9-972BA419EA81}"/>
              </a:ext>
            </a:extLst>
          </p:cNvPr>
          <p:cNvSpPr/>
          <p:nvPr/>
        </p:nvSpPr>
        <p:spPr>
          <a:xfrm>
            <a:off x="10184036" y="6599754"/>
            <a:ext cx="199559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900" dirty="0"/>
              <a:t>@</a:t>
            </a:r>
            <a:r>
              <a:rPr lang="de-DE" sz="900" dirty="0" err="1"/>
              <a:t>gerritbeine</a:t>
            </a:r>
            <a:r>
              <a:rPr lang="de-DE" sz="900" dirty="0"/>
              <a:t> - https://</a:t>
            </a:r>
            <a:r>
              <a:rPr lang="de-DE" sz="900" dirty="0" err="1"/>
              <a:t>gerritbeine.de</a:t>
            </a:r>
            <a:r>
              <a:rPr lang="de-DE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0805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A51F8B4-A13F-A141-ADC4-0DA206820D8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A51F8B4-A13F-A141-ADC4-0DA206820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F1DE96-4727-7B4D-9A6E-99684B73C28E}"/>
              </a:ext>
            </a:extLst>
          </p:cNvPr>
          <p:cNvSpPr>
            <a:spLocks noChangeAspect="1"/>
          </p:cNvSpPr>
          <p:nvPr/>
        </p:nvSpPr>
        <p:spPr>
          <a:xfrm>
            <a:off x="336000" y="189000"/>
            <a:ext cx="11520000" cy="6480000"/>
          </a:xfrm>
          <a:custGeom>
            <a:avLst/>
            <a:gdLst>
              <a:gd name="connsiteX0" fmla="*/ 0 w 11520000"/>
              <a:gd name="connsiteY0" fmla="*/ 0 h 6480000"/>
              <a:gd name="connsiteX1" fmla="*/ 11520000 w 11520000"/>
              <a:gd name="connsiteY1" fmla="*/ 0 h 6480000"/>
              <a:gd name="connsiteX2" fmla="*/ 11520000 w 11520000"/>
              <a:gd name="connsiteY2" fmla="*/ 6480000 h 6480000"/>
              <a:gd name="connsiteX3" fmla="*/ 0 w 11520000"/>
              <a:gd name="connsiteY3" fmla="*/ 6480000 h 6480000"/>
              <a:gd name="connsiteX4" fmla="*/ 0 w 11520000"/>
              <a:gd name="connsiteY4" fmla="*/ 0 h 64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0000" h="6480000" extrusionOk="0">
                <a:moveTo>
                  <a:pt x="0" y="0"/>
                </a:moveTo>
                <a:cubicBezTo>
                  <a:pt x="2764884" y="118645"/>
                  <a:pt x="10068867" y="116012"/>
                  <a:pt x="11520000" y="0"/>
                </a:cubicBezTo>
                <a:cubicBezTo>
                  <a:pt x="11387118" y="2944479"/>
                  <a:pt x="11604951" y="5574309"/>
                  <a:pt x="11520000" y="6480000"/>
                </a:cubicBezTo>
                <a:cubicBezTo>
                  <a:pt x="8807710" y="6614600"/>
                  <a:pt x="2288315" y="6322804"/>
                  <a:pt x="0" y="6480000"/>
                </a:cubicBezTo>
                <a:cubicBezTo>
                  <a:pt x="-20187" y="3525552"/>
                  <a:pt x="-152480" y="1035374"/>
                  <a:pt x="0" y="0"/>
                </a:cubicBezTo>
                <a:close/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A6F0FE-CF3B-0F47-B942-CE2FE70CA6E7}"/>
              </a:ext>
            </a:extLst>
          </p:cNvPr>
          <p:cNvSpPr>
            <a:spLocks noChangeAspect="1"/>
          </p:cNvSpPr>
          <p:nvPr/>
        </p:nvSpPr>
        <p:spPr>
          <a:xfrm>
            <a:off x="3936000" y="1269000"/>
            <a:ext cx="4320000" cy="4320000"/>
          </a:xfrm>
          <a:custGeom>
            <a:avLst/>
            <a:gdLst>
              <a:gd name="connsiteX0" fmla="*/ 0 w 4320000"/>
              <a:gd name="connsiteY0" fmla="*/ 2160000 h 4320000"/>
              <a:gd name="connsiteX1" fmla="*/ 2160000 w 4320000"/>
              <a:gd name="connsiteY1" fmla="*/ 0 h 4320000"/>
              <a:gd name="connsiteX2" fmla="*/ 4320000 w 4320000"/>
              <a:gd name="connsiteY2" fmla="*/ 2160000 h 4320000"/>
              <a:gd name="connsiteX3" fmla="*/ 2160000 w 4320000"/>
              <a:gd name="connsiteY3" fmla="*/ 4320000 h 4320000"/>
              <a:gd name="connsiteX4" fmla="*/ 0 w 4320000"/>
              <a:gd name="connsiteY4" fmla="*/ 216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4320000" extrusionOk="0">
                <a:moveTo>
                  <a:pt x="0" y="2160000"/>
                </a:moveTo>
                <a:cubicBezTo>
                  <a:pt x="-62552" y="825342"/>
                  <a:pt x="1033004" y="-5716"/>
                  <a:pt x="2160000" y="0"/>
                </a:cubicBezTo>
                <a:cubicBezTo>
                  <a:pt x="3337786" y="33920"/>
                  <a:pt x="4257611" y="1064950"/>
                  <a:pt x="4320000" y="2160000"/>
                </a:cubicBezTo>
                <a:cubicBezTo>
                  <a:pt x="4151368" y="3234718"/>
                  <a:pt x="3283044" y="4406472"/>
                  <a:pt x="2160000" y="4320000"/>
                </a:cubicBezTo>
                <a:cubicBezTo>
                  <a:pt x="891593" y="4139959"/>
                  <a:pt x="-27687" y="3198264"/>
                  <a:pt x="0" y="2160000"/>
                </a:cubicBezTo>
                <a:close/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413890005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58D4B2-D6F4-0D42-AA42-AFE02BBE52D0}"/>
              </a:ext>
            </a:extLst>
          </p:cNvPr>
          <p:cNvCxnSpPr>
            <a:cxnSpLocks noChangeAspect="1"/>
            <a:stCxn id="6" idx="6"/>
            <a:endCxn id="5" idx="3"/>
          </p:cNvCxnSpPr>
          <p:nvPr/>
        </p:nvCxnSpPr>
        <p:spPr>
          <a:xfrm>
            <a:off x="8256000" y="3429000"/>
            <a:ext cx="3600000" cy="0"/>
          </a:xfrm>
          <a:prstGeom prst="line">
            <a:avLst/>
          </a:pr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57D0E-A56E-2C4B-8758-74A67B42E340}"/>
              </a:ext>
            </a:extLst>
          </p:cNvPr>
          <p:cNvCxnSpPr>
            <a:cxnSpLocks noChangeAspect="1"/>
            <a:stCxn id="5" idx="1"/>
            <a:endCxn id="6" idx="2"/>
          </p:cNvCxnSpPr>
          <p:nvPr/>
        </p:nvCxnSpPr>
        <p:spPr>
          <a:xfrm>
            <a:off x="336000" y="3429000"/>
            <a:ext cx="3600000" cy="0"/>
          </a:xfrm>
          <a:custGeom>
            <a:avLst/>
            <a:gdLst>
              <a:gd name="connsiteX0" fmla="*/ 0 w 3600000"/>
              <a:gd name="connsiteY0" fmla="*/ 0 h 0"/>
              <a:gd name="connsiteX1" fmla="*/ 3600000 w 3600000"/>
              <a:gd name="connsiteY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0000" extrusionOk="0">
                <a:moveTo>
                  <a:pt x="0" y="0"/>
                </a:moveTo>
                <a:cubicBezTo>
                  <a:pt x="526716" y="137266"/>
                  <a:pt x="2834299" y="-144971"/>
                  <a:pt x="3600000" y="1"/>
                </a:cubicBezTo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2588848963">
                  <a:prstGeom prst="lin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EC6E6-4E78-354A-9043-E481FE4213CD}"/>
              </a:ext>
            </a:extLst>
          </p:cNvPr>
          <p:cNvCxnSpPr>
            <a:cxnSpLocks noChangeAspect="1"/>
            <a:stCxn id="5" idx="0"/>
            <a:endCxn id="6" idx="0"/>
          </p:cNvCxnSpPr>
          <p:nvPr/>
        </p:nvCxnSpPr>
        <p:spPr>
          <a:xfrm>
            <a:off x="6096000" y="189000"/>
            <a:ext cx="0" cy="1080000"/>
          </a:xfrm>
          <a:custGeom>
            <a:avLst/>
            <a:gdLst>
              <a:gd name="connsiteX0" fmla="*/ 0 w 0"/>
              <a:gd name="connsiteY0" fmla="*/ 0 h 1080000"/>
              <a:gd name="connsiteX1" fmla="*/ 1 w 0"/>
              <a:gd name="connsiteY1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80000" extrusionOk="0">
                <a:moveTo>
                  <a:pt x="0" y="0"/>
                </a:moveTo>
                <a:cubicBezTo>
                  <a:pt x="-5266" y="271321"/>
                  <a:pt x="-58227" y="560552"/>
                  <a:pt x="1" y="1080000"/>
                </a:cubicBezTo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2588848963">
                  <a:prstGeom prst="lin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7A4BB0-6641-BE45-B3F1-791A6D86CE7B}"/>
              </a:ext>
            </a:extLst>
          </p:cNvPr>
          <p:cNvCxnSpPr>
            <a:cxnSpLocks noChangeAspect="1"/>
            <a:stCxn id="5" idx="2"/>
            <a:endCxn id="6" idx="4"/>
          </p:cNvCxnSpPr>
          <p:nvPr/>
        </p:nvCxnSpPr>
        <p:spPr>
          <a:xfrm flipV="1">
            <a:off x="6096000" y="5589000"/>
            <a:ext cx="0" cy="1080000"/>
          </a:xfrm>
          <a:custGeom>
            <a:avLst/>
            <a:gdLst>
              <a:gd name="connsiteX0" fmla="*/ 0 w 0"/>
              <a:gd name="connsiteY0" fmla="*/ 0 h 1080000"/>
              <a:gd name="connsiteX1" fmla="*/ 1 w 0"/>
              <a:gd name="connsiteY1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80000" extrusionOk="0">
                <a:moveTo>
                  <a:pt x="0" y="0"/>
                </a:moveTo>
                <a:cubicBezTo>
                  <a:pt x="-5266" y="271321"/>
                  <a:pt x="-58227" y="560552"/>
                  <a:pt x="1" y="1080000"/>
                </a:cubicBezTo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2588848963">
                  <a:prstGeom prst="lin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F3A98E0-593C-2F45-8222-49D78DEF7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1437" y="2107897"/>
            <a:ext cx="540000" cy="54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741D46-F435-7249-8A22-0535D6FFF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46" y="5910534"/>
            <a:ext cx="540000" cy="54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111585-A3B9-1545-BE43-4A9032E9D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48" y="369000"/>
            <a:ext cx="540000" cy="54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8DCED8-0B04-EC44-A825-D8142C2795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2952" y="5910534"/>
            <a:ext cx="540000" cy="54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6BFB93-19DE-1449-875C-AFCEF21BF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2952" y="369000"/>
            <a:ext cx="540000" cy="5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69EB9D-B6A1-B545-A0E5-8563B94802B8}"/>
              </a:ext>
            </a:extLst>
          </p:cNvPr>
          <p:cNvSpPr txBox="1"/>
          <p:nvPr/>
        </p:nvSpPr>
        <p:spPr>
          <a:xfrm>
            <a:off x="1064883" y="331223"/>
            <a:ext cx="2410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Bewertung des Feedback Loop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DB1F75-C7CE-1B4C-9BAA-3B4533B53561}"/>
              </a:ext>
            </a:extLst>
          </p:cNvPr>
          <p:cNvSpPr txBox="1"/>
          <p:nvPr/>
        </p:nvSpPr>
        <p:spPr>
          <a:xfrm>
            <a:off x="9191138" y="369000"/>
            <a:ext cx="1935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Feedback differenzieren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DD33C9-7BE3-8646-B1D7-CECEBB8504F6}"/>
              </a:ext>
            </a:extLst>
          </p:cNvPr>
          <p:cNvSpPr txBox="1"/>
          <p:nvPr/>
        </p:nvSpPr>
        <p:spPr>
          <a:xfrm>
            <a:off x="8666492" y="6053383"/>
            <a:ext cx="24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Flight Level des Feedback Loop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A529C-46B6-A944-933E-78259AB636A6}"/>
              </a:ext>
            </a:extLst>
          </p:cNvPr>
          <p:cNvSpPr txBox="1"/>
          <p:nvPr/>
        </p:nvSpPr>
        <p:spPr>
          <a:xfrm>
            <a:off x="1099318" y="6049411"/>
            <a:ext cx="231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Zeitbezug des Feedback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CD7830-3325-4A4C-9B8A-9254B2C0676B}"/>
              </a:ext>
            </a:extLst>
          </p:cNvPr>
          <p:cNvSpPr txBox="1"/>
          <p:nvPr/>
        </p:nvSpPr>
        <p:spPr>
          <a:xfrm>
            <a:off x="5271437" y="2107897"/>
            <a:ext cx="105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Gegenstand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0B2012-B2AE-BC40-A902-15FBCD67EE27}"/>
              </a:ext>
            </a:extLst>
          </p:cNvPr>
          <p:cNvSpPr/>
          <p:nvPr/>
        </p:nvSpPr>
        <p:spPr>
          <a:xfrm>
            <a:off x="3047999" y="6357188"/>
            <a:ext cx="6096000" cy="5078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de-DE" sz="900" dirty="0"/>
              <a:t>Dieses Werk ist unter einer Creative </a:t>
            </a:r>
            <a:r>
              <a:rPr lang="de-DE" sz="900" dirty="0" err="1"/>
              <a:t>Commons</a:t>
            </a:r>
            <a:r>
              <a:rPr lang="de-DE" sz="900" dirty="0"/>
              <a:t> Lizenz vom Typ Namensnennung - Weitergabe unter gleichen Bedingungen 4.0 International zugänglich. Um eine Kopie dieser Lizenz einzusehen, konsultieren Sie http://</a:t>
            </a:r>
            <a:r>
              <a:rPr lang="de-DE" sz="900" dirty="0" err="1"/>
              <a:t>creativecommons.org</a:t>
            </a:r>
            <a:r>
              <a:rPr lang="de-DE" sz="900" dirty="0"/>
              <a:t>/</a:t>
            </a:r>
            <a:r>
              <a:rPr lang="de-DE" sz="900" dirty="0" err="1"/>
              <a:t>licenses</a:t>
            </a:r>
            <a:r>
              <a:rPr lang="de-DE" sz="900" dirty="0"/>
              <a:t>/</a:t>
            </a:r>
            <a:r>
              <a:rPr lang="de-DE" sz="900" dirty="0" err="1"/>
              <a:t>by-sa</a:t>
            </a:r>
            <a:r>
              <a:rPr lang="de-DE" sz="900" dirty="0"/>
              <a:t>/4.0/ oder wenden Sie sich brieflich an Creative </a:t>
            </a:r>
            <a:r>
              <a:rPr lang="de-DE" sz="900" dirty="0" err="1"/>
              <a:t>Commons</a:t>
            </a:r>
            <a:r>
              <a:rPr lang="de-DE" sz="900" dirty="0"/>
              <a:t>, Postfach 1866, Mountain View, California, 94042, USA.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6F603756-44D8-3F48-9BA8-0FAF45B815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66" y="6455300"/>
            <a:ext cx="1143000" cy="3937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8E7A816-660A-894D-B7C9-972BA419EA81}"/>
              </a:ext>
            </a:extLst>
          </p:cNvPr>
          <p:cNvSpPr/>
          <p:nvPr/>
        </p:nvSpPr>
        <p:spPr>
          <a:xfrm>
            <a:off x="10184036" y="6599754"/>
            <a:ext cx="199559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900" dirty="0"/>
              <a:t>@</a:t>
            </a:r>
            <a:r>
              <a:rPr lang="de-DE" sz="900" dirty="0" err="1"/>
              <a:t>gerritbeine</a:t>
            </a:r>
            <a:r>
              <a:rPr lang="de-DE" sz="900" dirty="0"/>
              <a:t> - https://</a:t>
            </a:r>
            <a:r>
              <a:rPr lang="de-DE" sz="900" dirty="0" err="1"/>
              <a:t>gerritbeine.de</a:t>
            </a:r>
            <a:r>
              <a:rPr lang="de-DE" sz="900" dirty="0"/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37D0E-B76B-7B49-AE5B-F8ADCC16E465}"/>
              </a:ext>
            </a:extLst>
          </p:cNvPr>
          <p:cNvSpPr txBox="1"/>
          <p:nvPr/>
        </p:nvSpPr>
        <p:spPr>
          <a:xfrm>
            <a:off x="699464" y="3998284"/>
            <a:ext cx="31148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Beispiele: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Sprint Review: Kadenz 2 Wochen;</a:t>
            </a:r>
            <a:br>
              <a:rPr lang="de-DE" sz="1400" dirty="0"/>
            </a:br>
            <a:r>
              <a:rPr lang="de-DE" sz="1400" dirty="0"/>
              <a:t>Latenz: unmittelbar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Software-Rollout: Kadenz 3 Monate;</a:t>
            </a:r>
            <a:br>
              <a:rPr lang="de-DE" sz="1400" dirty="0"/>
            </a:br>
            <a:r>
              <a:rPr lang="de-DE" sz="1400" dirty="0"/>
              <a:t>Latenz 4-5 Monate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A/B-</a:t>
            </a:r>
            <a:r>
              <a:rPr lang="de-DE" sz="1400" dirty="0" err="1"/>
              <a:t>Testing</a:t>
            </a:r>
            <a:r>
              <a:rPr lang="de-DE" sz="1400" dirty="0"/>
              <a:t>: Kadenz pro Commit;</a:t>
            </a:r>
            <a:br>
              <a:rPr lang="de-DE" sz="1400" dirty="0"/>
            </a:br>
            <a:r>
              <a:rPr lang="de-DE" sz="1400" dirty="0"/>
              <a:t>Latenz Minuten bis Tage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1F332-70F5-E247-A1BA-C343540B4D75}"/>
              </a:ext>
            </a:extLst>
          </p:cNvPr>
          <p:cNvSpPr txBox="1"/>
          <p:nvPr/>
        </p:nvSpPr>
        <p:spPr>
          <a:xfrm>
            <a:off x="8436279" y="3965284"/>
            <a:ext cx="3198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Beispiele: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Trägt mein Business Model (mit</a:t>
            </a:r>
            <a:br>
              <a:rPr lang="de-DE" sz="1400" dirty="0"/>
            </a:br>
            <a:r>
              <a:rPr lang="de-DE" sz="1400" dirty="0"/>
              <a:t>VC-Gebern, strategisch)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Will ich Studierende als Kunden</a:t>
            </a:r>
            <a:br>
              <a:rPr lang="de-DE" sz="1400" dirty="0"/>
            </a:br>
            <a:r>
              <a:rPr lang="de-DE" sz="1400" dirty="0"/>
              <a:t>(mit Kunden, strategisch)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Passt das Feature zu den anderen</a:t>
            </a:r>
            <a:br>
              <a:rPr lang="de-DE" sz="1400" dirty="0"/>
            </a:br>
            <a:r>
              <a:rPr lang="de-DE" sz="1400" dirty="0"/>
              <a:t>(mit Nutzern, taktisch)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Erfüllen wir das Qualitätsmerkmal</a:t>
            </a:r>
            <a:br>
              <a:rPr lang="de-DE" sz="1400" dirty="0"/>
            </a:br>
            <a:r>
              <a:rPr lang="de-DE" sz="1400" dirty="0"/>
              <a:t>Wartbarkeit (mit </a:t>
            </a:r>
            <a:r>
              <a:rPr lang="de-DE" sz="1400" dirty="0" err="1"/>
              <a:t>Dev</a:t>
            </a:r>
            <a:r>
              <a:rPr lang="de-DE" sz="1400" dirty="0"/>
              <a:t>-Team, operativ)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662992-5EE8-854C-90B2-C7CEA2F904B2}"/>
              </a:ext>
            </a:extLst>
          </p:cNvPr>
          <p:cNvSpPr txBox="1"/>
          <p:nvPr/>
        </p:nvSpPr>
        <p:spPr>
          <a:xfrm>
            <a:off x="699464" y="1072981"/>
            <a:ext cx="38043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Beispiele: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Nutzerbefragung: Erkenntnisgewinn, einmalig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Sprint Review: Erkenntnisgewinn, dauerhaft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Business Plan Bewertung:</a:t>
            </a:r>
            <a:br>
              <a:rPr lang="de-DE" sz="1400" dirty="0"/>
            </a:br>
            <a:r>
              <a:rPr lang="de-DE" sz="1400" dirty="0"/>
              <a:t>nächste Finanzierungsrunde, einmalig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96ED88-1378-554C-8ADA-6683EE2CF2ED}"/>
              </a:ext>
            </a:extLst>
          </p:cNvPr>
          <p:cNvSpPr txBox="1"/>
          <p:nvPr/>
        </p:nvSpPr>
        <p:spPr>
          <a:xfrm>
            <a:off x="8051625" y="1037356"/>
            <a:ext cx="34367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Beispiele: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Für Präsentation </a:t>
            </a:r>
            <a:r>
              <a:rPr lang="de-DE" sz="1400" dirty="0" err="1"/>
              <a:t>ggü</a:t>
            </a:r>
            <a:r>
              <a:rPr lang="de-DE" sz="1400" dirty="0"/>
              <a:t> VC-Gebern:</a:t>
            </a:r>
            <a:br>
              <a:rPr lang="de-DE" sz="1400" dirty="0"/>
            </a:br>
            <a:r>
              <a:rPr lang="de-DE" sz="1400" dirty="0" err="1"/>
              <a:t>Conversion</a:t>
            </a:r>
            <a:r>
              <a:rPr lang="de-DE" sz="1400" dirty="0"/>
              <a:t> Rate </a:t>
            </a:r>
            <a:r>
              <a:rPr lang="de-DE" sz="1400" dirty="0" err="1"/>
              <a:t>Freemium</a:t>
            </a:r>
            <a:r>
              <a:rPr lang="de-DE" sz="1400" dirty="0"/>
              <a:t>-Premium</a:t>
            </a:r>
            <a:br>
              <a:rPr lang="de-DE" sz="1400" dirty="0"/>
            </a:br>
            <a:r>
              <a:rPr lang="de-DE" sz="1400" dirty="0"/>
              <a:t>Rauschen: NPV, Nutzerzufriedenheit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Für Usability-Verbesserungen:</a:t>
            </a:r>
            <a:br>
              <a:rPr lang="de-DE" sz="1400" dirty="0"/>
            </a:br>
            <a:r>
              <a:rPr lang="de-DE" sz="1400" dirty="0"/>
              <a:t>Nutzerzufriedenheit, Nutzungshäufigkeit</a:t>
            </a:r>
            <a:br>
              <a:rPr lang="de-DE" sz="1400" dirty="0"/>
            </a:br>
            <a:r>
              <a:rPr lang="de-DE" sz="1400" dirty="0"/>
              <a:t>Rauschen: BWL-Kennzahlen,</a:t>
            </a:r>
            <a:br>
              <a:rPr lang="de-DE" sz="1400" dirty="0"/>
            </a:br>
            <a:r>
              <a:rPr lang="de-DE" sz="1400" dirty="0"/>
              <a:t>Häufigkeit von Feature </a:t>
            </a:r>
            <a:r>
              <a:rPr lang="de-DE" sz="1400" dirty="0" err="1"/>
              <a:t>Requests</a:t>
            </a:r>
            <a:endParaRPr lang="de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376FBF-8248-2D47-BB71-02EF252130AC}"/>
              </a:ext>
            </a:extLst>
          </p:cNvPr>
          <p:cNvSpPr txBox="1"/>
          <p:nvPr/>
        </p:nvSpPr>
        <p:spPr>
          <a:xfrm>
            <a:off x="4197347" y="2723351"/>
            <a:ext cx="38968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Beispiele: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Das </a:t>
            </a:r>
            <a:r>
              <a:rPr lang="de-DE" sz="1400" dirty="0" err="1"/>
              <a:t>Product</a:t>
            </a:r>
            <a:r>
              <a:rPr lang="de-DE" sz="1400" dirty="0"/>
              <a:t> </a:t>
            </a:r>
            <a:r>
              <a:rPr lang="de-DE" sz="1400" dirty="0" err="1"/>
              <a:t>Increment</a:t>
            </a:r>
            <a:r>
              <a:rPr lang="de-DE" sz="1400" dirty="0"/>
              <a:t> am Ende eines Sprints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 bestimmtes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Aspekte meines Business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Mein gesamtes Business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Eine Lösung für eine bestimmte Kundengruppe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 Paper-Prototyp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Unsere Lieferfähigkeit</a:t>
            </a:r>
          </a:p>
        </p:txBody>
      </p:sp>
    </p:spTree>
    <p:extLst>
      <p:ext uri="{BB962C8B-B14F-4D97-AF65-F5344CB8AC3E}">
        <p14:creationId xmlns:p14="http://schemas.microsoft.com/office/powerpoint/2010/main" val="399664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A51F8B4-A13F-A141-ADC4-0DA206820D8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A51F8B4-A13F-A141-ADC4-0DA206820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F1DE96-4727-7B4D-9A6E-99684B73C28E}"/>
              </a:ext>
            </a:extLst>
          </p:cNvPr>
          <p:cNvSpPr>
            <a:spLocks noChangeAspect="1"/>
          </p:cNvSpPr>
          <p:nvPr/>
        </p:nvSpPr>
        <p:spPr>
          <a:xfrm>
            <a:off x="336000" y="189000"/>
            <a:ext cx="11520000" cy="6480000"/>
          </a:xfrm>
          <a:custGeom>
            <a:avLst/>
            <a:gdLst>
              <a:gd name="connsiteX0" fmla="*/ 0 w 11520000"/>
              <a:gd name="connsiteY0" fmla="*/ 0 h 6480000"/>
              <a:gd name="connsiteX1" fmla="*/ 11520000 w 11520000"/>
              <a:gd name="connsiteY1" fmla="*/ 0 h 6480000"/>
              <a:gd name="connsiteX2" fmla="*/ 11520000 w 11520000"/>
              <a:gd name="connsiteY2" fmla="*/ 6480000 h 6480000"/>
              <a:gd name="connsiteX3" fmla="*/ 0 w 11520000"/>
              <a:gd name="connsiteY3" fmla="*/ 6480000 h 6480000"/>
              <a:gd name="connsiteX4" fmla="*/ 0 w 11520000"/>
              <a:gd name="connsiteY4" fmla="*/ 0 h 64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0000" h="6480000" extrusionOk="0">
                <a:moveTo>
                  <a:pt x="0" y="0"/>
                </a:moveTo>
                <a:cubicBezTo>
                  <a:pt x="2764884" y="118645"/>
                  <a:pt x="10068867" y="116012"/>
                  <a:pt x="11520000" y="0"/>
                </a:cubicBezTo>
                <a:cubicBezTo>
                  <a:pt x="11387118" y="2944479"/>
                  <a:pt x="11604951" y="5574309"/>
                  <a:pt x="11520000" y="6480000"/>
                </a:cubicBezTo>
                <a:cubicBezTo>
                  <a:pt x="8807710" y="6614600"/>
                  <a:pt x="2288315" y="6322804"/>
                  <a:pt x="0" y="6480000"/>
                </a:cubicBezTo>
                <a:cubicBezTo>
                  <a:pt x="-20187" y="3525552"/>
                  <a:pt x="-152480" y="1035374"/>
                  <a:pt x="0" y="0"/>
                </a:cubicBezTo>
                <a:close/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A6F0FE-CF3B-0F47-B942-CE2FE70CA6E7}"/>
              </a:ext>
            </a:extLst>
          </p:cNvPr>
          <p:cNvSpPr>
            <a:spLocks noChangeAspect="1"/>
          </p:cNvSpPr>
          <p:nvPr/>
        </p:nvSpPr>
        <p:spPr>
          <a:xfrm>
            <a:off x="3936000" y="1269000"/>
            <a:ext cx="4320000" cy="4320000"/>
          </a:xfrm>
          <a:custGeom>
            <a:avLst/>
            <a:gdLst>
              <a:gd name="connsiteX0" fmla="*/ 0 w 4320000"/>
              <a:gd name="connsiteY0" fmla="*/ 2160000 h 4320000"/>
              <a:gd name="connsiteX1" fmla="*/ 2160000 w 4320000"/>
              <a:gd name="connsiteY1" fmla="*/ 0 h 4320000"/>
              <a:gd name="connsiteX2" fmla="*/ 4320000 w 4320000"/>
              <a:gd name="connsiteY2" fmla="*/ 2160000 h 4320000"/>
              <a:gd name="connsiteX3" fmla="*/ 2160000 w 4320000"/>
              <a:gd name="connsiteY3" fmla="*/ 4320000 h 4320000"/>
              <a:gd name="connsiteX4" fmla="*/ 0 w 4320000"/>
              <a:gd name="connsiteY4" fmla="*/ 216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4320000" extrusionOk="0">
                <a:moveTo>
                  <a:pt x="0" y="2160000"/>
                </a:moveTo>
                <a:cubicBezTo>
                  <a:pt x="-62552" y="825342"/>
                  <a:pt x="1033004" y="-5716"/>
                  <a:pt x="2160000" y="0"/>
                </a:cubicBezTo>
                <a:cubicBezTo>
                  <a:pt x="3337786" y="33920"/>
                  <a:pt x="4257611" y="1064950"/>
                  <a:pt x="4320000" y="2160000"/>
                </a:cubicBezTo>
                <a:cubicBezTo>
                  <a:pt x="4151368" y="3234718"/>
                  <a:pt x="3283044" y="4406472"/>
                  <a:pt x="2160000" y="4320000"/>
                </a:cubicBezTo>
                <a:cubicBezTo>
                  <a:pt x="891593" y="4139959"/>
                  <a:pt x="-27687" y="3198264"/>
                  <a:pt x="0" y="2160000"/>
                </a:cubicBezTo>
                <a:close/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413890005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58D4B2-D6F4-0D42-AA42-AFE02BBE52D0}"/>
              </a:ext>
            </a:extLst>
          </p:cNvPr>
          <p:cNvCxnSpPr>
            <a:cxnSpLocks noChangeAspect="1"/>
            <a:stCxn id="6" idx="6"/>
            <a:endCxn id="5" idx="3"/>
          </p:cNvCxnSpPr>
          <p:nvPr/>
        </p:nvCxnSpPr>
        <p:spPr>
          <a:xfrm>
            <a:off x="8256000" y="3429000"/>
            <a:ext cx="3600000" cy="0"/>
          </a:xfrm>
          <a:prstGeom prst="line">
            <a:avLst/>
          </a:pr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57D0E-A56E-2C4B-8758-74A67B42E340}"/>
              </a:ext>
            </a:extLst>
          </p:cNvPr>
          <p:cNvCxnSpPr>
            <a:cxnSpLocks noChangeAspect="1"/>
            <a:stCxn id="5" idx="1"/>
            <a:endCxn id="6" idx="2"/>
          </p:cNvCxnSpPr>
          <p:nvPr/>
        </p:nvCxnSpPr>
        <p:spPr>
          <a:xfrm>
            <a:off x="336000" y="3429000"/>
            <a:ext cx="3600000" cy="0"/>
          </a:xfrm>
          <a:custGeom>
            <a:avLst/>
            <a:gdLst>
              <a:gd name="connsiteX0" fmla="*/ 0 w 3600000"/>
              <a:gd name="connsiteY0" fmla="*/ 0 h 0"/>
              <a:gd name="connsiteX1" fmla="*/ 3600000 w 3600000"/>
              <a:gd name="connsiteY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0000" extrusionOk="0">
                <a:moveTo>
                  <a:pt x="0" y="0"/>
                </a:moveTo>
                <a:cubicBezTo>
                  <a:pt x="526716" y="137266"/>
                  <a:pt x="2834299" y="-144971"/>
                  <a:pt x="3600000" y="1"/>
                </a:cubicBezTo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2588848963">
                  <a:prstGeom prst="lin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EC6E6-4E78-354A-9043-E481FE4213CD}"/>
              </a:ext>
            </a:extLst>
          </p:cNvPr>
          <p:cNvCxnSpPr>
            <a:cxnSpLocks noChangeAspect="1"/>
            <a:stCxn id="5" idx="0"/>
            <a:endCxn id="6" idx="0"/>
          </p:cNvCxnSpPr>
          <p:nvPr/>
        </p:nvCxnSpPr>
        <p:spPr>
          <a:xfrm>
            <a:off x="6096000" y="189000"/>
            <a:ext cx="0" cy="1080000"/>
          </a:xfrm>
          <a:custGeom>
            <a:avLst/>
            <a:gdLst>
              <a:gd name="connsiteX0" fmla="*/ 0 w 0"/>
              <a:gd name="connsiteY0" fmla="*/ 0 h 1080000"/>
              <a:gd name="connsiteX1" fmla="*/ 1 w 0"/>
              <a:gd name="connsiteY1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80000" extrusionOk="0">
                <a:moveTo>
                  <a:pt x="0" y="0"/>
                </a:moveTo>
                <a:cubicBezTo>
                  <a:pt x="-5266" y="271321"/>
                  <a:pt x="-58227" y="560552"/>
                  <a:pt x="1" y="1080000"/>
                </a:cubicBezTo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2588848963">
                  <a:prstGeom prst="lin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7A4BB0-6641-BE45-B3F1-791A6D86CE7B}"/>
              </a:ext>
            </a:extLst>
          </p:cNvPr>
          <p:cNvCxnSpPr>
            <a:cxnSpLocks noChangeAspect="1"/>
            <a:stCxn id="5" idx="2"/>
            <a:endCxn id="6" idx="4"/>
          </p:cNvCxnSpPr>
          <p:nvPr/>
        </p:nvCxnSpPr>
        <p:spPr>
          <a:xfrm flipV="1">
            <a:off x="6096000" y="5589000"/>
            <a:ext cx="0" cy="1080000"/>
          </a:xfrm>
          <a:custGeom>
            <a:avLst/>
            <a:gdLst>
              <a:gd name="connsiteX0" fmla="*/ 0 w 0"/>
              <a:gd name="connsiteY0" fmla="*/ 0 h 1080000"/>
              <a:gd name="connsiteX1" fmla="*/ 1 w 0"/>
              <a:gd name="connsiteY1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80000" extrusionOk="0">
                <a:moveTo>
                  <a:pt x="0" y="0"/>
                </a:moveTo>
                <a:cubicBezTo>
                  <a:pt x="-5266" y="271321"/>
                  <a:pt x="-58227" y="560552"/>
                  <a:pt x="1" y="1080000"/>
                </a:cubicBezTo>
              </a:path>
            </a:pathLst>
          </a:custGeom>
          <a:noFill/>
          <a:ln w="63500">
            <a:solidFill>
              <a:srgbClr val="001C2D"/>
            </a:solidFill>
            <a:extLst>
              <a:ext uri="{C807C97D-BFC1-408E-A445-0C87EB9F89A2}">
                <ask:lineSketchStyleProps xmlns:ask="http://schemas.microsoft.com/office/drawing/2018/sketchyshapes" sd="2588848963">
                  <a:prstGeom prst="lin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F3A98E0-593C-2F45-8222-49D78DEF7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1437" y="2107897"/>
            <a:ext cx="540000" cy="54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741D46-F435-7249-8A22-0535D6FFF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46" y="5910534"/>
            <a:ext cx="540000" cy="54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111585-A3B9-1545-BE43-4A9032E9D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48" y="369000"/>
            <a:ext cx="540000" cy="54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8DCED8-0B04-EC44-A825-D8142C2795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2952" y="5910534"/>
            <a:ext cx="540000" cy="54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6BFB93-19DE-1449-875C-AFCEF21BF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2952" y="369000"/>
            <a:ext cx="540000" cy="5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69EB9D-B6A1-B545-A0E5-8563B94802B8}"/>
              </a:ext>
            </a:extLst>
          </p:cNvPr>
          <p:cNvSpPr txBox="1"/>
          <p:nvPr/>
        </p:nvSpPr>
        <p:spPr>
          <a:xfrm>
            <a:off x="1064883" y="331223"/>
            <a:ext cx="2410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Bewertung des Feedback Loop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DB1F75-C7CE-1B4C-9BAA-3B4533B53561}"/>
              </a:ext>
            </a:extLst>
          </p:cNvPr>
          <p:cNvSpPr txBox="1"/>
          <p:nvPr/>
        </p:nvSpPr>
        <p:spPr>
          <a:xfrm>
            <a:off x="9191138" y="369000"/>
            <a:ext cx="1935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Feedback differenzieren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DD33C9-7BE3-8646-B1D7-CECEBB8504F6}"/>
              </a:ext>
            </a:extLst>
          </p:cNvPr>
          <p:cNvSpPr txBox="1"/>
          <p:nvPr/>
        </p:nvSpPr>
        <p:spPr>
          <a:xfrm>
            <a:off x="8666492" y="6053383"/>
            <a:ext cx="24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Flight Level des Feedback Loop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A529C-46B6-A944-933E-78259AB636A6}"/>
              </a:ext>
            </a:extLst>
          </p:cNvPr>
          <p:cNvSpPr txBox="1"/>
          <p:nvPr/>
        </p:nvSpPr>
        <p:spPr>
          <a:xfrm>
            <a:off x="1099318" y="6049411"/>
            <a:ext cx="231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Zeitbezug des Feedback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CD7830-3325-4A4C-9B8A-9254B2C0676B}"/>
              </a:ext>
            </a:extLst>
          </p:cNvPr>
          <p:cNvSpPr txBox="1"/>
          <p:nvPr/>
        </p:nvSpPr>
        <p:spPr>
          <a:xfrm>
            <a:off x="5271437" y="2107897"/>
            <a:ext cx="105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Gegenstand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0B2012-B2AE-BC40-A902-15FBCD67EE27}"/>
              </a:ext>
            </a:extLst>
          </p:cNvPr>
          <p:cNvSpPr/>
          <p:nvPr/>
        </p:nvSpPr>
        <p:spPr>
          <a:xfrm>
            <a:off x="3047999" y="6357188"/>
            <a:ext cx="6096000" cy="5078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de-DE" sz="900" dirty="0"/>
              <a:t>Dieses Werk ist unter einer Creative </a:t>
            </a:r>
            <a:r>
              <a:rPr lang="de-DE" sz="900" dirty="0" err="1"/>
              <a:t>Commons</a:t>
            </a:r>
            <a:r>
              <a:rPr lang="de-DE" sz="900" dirty="0"/>
              <a:t> Lizenz vom Typ Namensnennung - Weitergabe unter gleichen Bedingungen 4.0 International zugänglich. Um eine Kopie dieser Lizenz einzusehen, konsultieren Sie http://</a:t>
            </a:r>
            <a:r>
              <a:rPr lang="de-DE" sz="900" dirty="0" err="1"/>
              <a:t>creativecommons.org</a:t>
            </a:r>
            <a:r>
              <a:rPr lang="de-DE" sz="900" dirty="0"/>
              <a:t>/</a:t>
            </a:r>
            <a:r>
              <a:rPr lang="de-DE" sz="900" dirty="0" err="1"/>
              <a:t>licenses</a:t>
            </a:r>
            <a:r>
              <a:rPr lang="de-DE" sz="900" dirty="0"/>
              <a:t>/</a:t>
            </a:r>
            <a:r>
              <a:rPr lang="de-DE" sz="900" dirty="0" err="1"/>
              <a:t>by-sa</a:t>
            </a:r>
            <a:r>
              <a:rPr lang="de-DE" sz="900" dirty="0"/>
              <a:t>/4.0/ oder wenden Sie sich brieflich an Creative </a:t>
            </a:r>
            <a:r>
              <a:rPr lang="de-DE" sz="900" dirty="0" err="1"/>
              <a:t>Commons</a:t>
            </a:r>
            <a:r>
              <a:rPr lang="de-DE" sz="900" dirty="0"/>
              <a:t>, Postfach 1866, Mountain View, California, 94042, USA.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6F603756-44D8-3F48-9BA8-0FAF45B815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66" y="6455300"/>
            <a:ext cx="1143000" cy="3937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8E7A816-660A-894D-B7C9-972BA419EA81}"/>
              </a:ext>
            </a:extLst>
          </p:cNvPr>
          <p:cNvSpPr/>
          <p:nvPr/>
        </p:nvSpPr>
        <p:spPr>
          <a:xfrm>
            <a:off x="10184036" y="6599754"/>
            <a:ext cx="199559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900" dirty="0"/>
              <a:t>@</a:t>
            </a:r>
            <a:r>
              <a:rPr lang="de-DE" sz="900" dirty="0" err="1"/>
              <a:t>gerritbeine</a:t>
            </a:r>
            <a:r>
              <a:rPr lang="de-DE" sz="900" dirty="0"/>
              <a:t> - https://</a:t>
            </a:r>
            <a:r>
              <a:rPr lang="de-DE" sz="900" dirty="0" err="1"/>
              <a:t>gerritbeine.de</a:t>
            </a:r>
            <a:r>
              <a:rPr lang="de-DE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88283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CrrwTfWPAzSEnH2yfi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521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Gerrit Beine</dc:creator>
  <cp:lastModifiedBy>Gerrit Beine</cp:lastModifiedBy>
  <cp:revision>5</cp:revision>
  <dcterms:created xsi:type="dcterms:W3CDTF">2020-07-21T13:03:10Z</dcterms:created>
  <dcterms:modified xsi:type="dcterms:W3CDTF">2020-07-21T13:48:46Z</dcterms:modified>
</cp:coreProperties>
</file>