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559675" cy="10691813"/>
  <p:custDataLst>
    <p:tags r:id="rId5"/>
  </p:custDataLst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577AACD3-49BE-A74A-A8D6-729F44D486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6269821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7" imgW="7772400" imgH="10058400" progId="TCLayout.ActiveDocument.1">
                  <p:embed/>
                </p:oleObj>
              </mc:Choice>
              <mc:Fallback>
                <p:oleObj name="think-cell Slide" r:id="rId17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F7BDD190-92A1-9149-84D2-32DDEFE21E4C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6000" b="0" i="0" baseline="0" dirty="0">
              <a:latin typeface="Calibri Light" panose="020F0302020204030204" pitchFamily="34" charset="0"/>
              <a:ea typeface="DejaVu Sans" panose="020B0603030804020204" pitchFamily="34" charset="0"/>
              <a:sym typeface="Calibri Light" panose="020F030202020403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19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9" name="CustomShape 1" hidden="1"/>
          <p:cNvSpPr/>
          <p:nvPr/>
        </p:nvSpPr>
        <p:spPr>
          <a:xfrm>
            <a:off x="0" y="0"/>
            <a:ext cx="158400" cy="158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9406CA8-E8AB-4C40-92F7-214B42E18BCD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27.07.20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5B854F2-6516-40F9-A4AE-8809A38858F7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  <p:pic>
        <p:nvPicPr>
          <p:cNvPr id="6" name="Picture 5"/>
          <p:cNvPicPr/>
          <p:nvPr/>
        </p:nvPicPr>
        <p:blipFill>
          <a:blip r:embed="rId19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wmf"/><Relationship Id="rId12" Type="http://schemas.openxmlformats.org/officeDocument/2006/relationships/image" Target="../media/image9.w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image" Target="../media/image8.png"/><Relationship Id="rId5" Type="http://schemas.openxmlformats.org/officeDocument/2006/relationships/image" Target="../media/image10.emf"/><Relationship Id="rId10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wmf"/><Relationship Id="rId12" Type="http://schemas.openxmlformats.org/officeDocument/2006/relationships/image" Target="../media/image9.w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image" Target="../media/image8.png"/><Relationship Id="rId5" Type="http://schemas.openxmlformats.org/officeDocument/2006/relationships/image" Target="../media/image11.emf"/><Relationship Id="rId10" Type="http://schemas.openxmlformats.org/officeDocument/2006/relationships/image" Target="../media/image7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35880" y="189000"/>
            <a:ext cx="11519640" cy="6479640"/>
          </a:xfrm>
          <a:custGeom>
            <a:avLst/>
            <a:gdLst/>
            <a:ahLst/>
            <a:cxnLst/>
            <a:rect l="l" t="t" r="r" b="b"/>
            <a:pathLst>
              <a:path w="11520000" h="6480000">
                <a:moveTo>
                  <a:pt x="0" y="0"/>
                </a:moveTo>
                <a:cubicBezTo>
                  <a:pt x="2764884" y="118645"/>
                  <a:pt x="10068867" y="116012"/>
                  <a:pt x="11520000" y="0"/>
                </a:cubicBezTo>
                <a:cubicBezTo>
                  <a:pt x="11387118" y="2944479"/>
                  <a:pt x="11604951" y="5574309"/>
                  <a:pt x="11520000" y="6480000"/>
                </a:cubicBezTo>
                <a:cubicBezTo>
                  <a:pt x="8807710" y="6614600"/>
                  <a:pt x="2288315" y="6322804"/>
                  <a:pt x="0" y="6480000"/>
                </a:cubicBezTo>
                <a:cubicBezTo>
                  <a:pt x="-20187" y="3525552"/>
                  <a:pt x="-152480" y="1035374"/>
                  <a:pt x="0" y="0"/>
                </a:cubicBezTo>
                <a:close/>
              </a:path>
            </a:pathLst>
          </a:custGeom>
          <a:noFill/>
          <a:ln w="63360">
            <a:solidFill>
              <a:srgbClr val="001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 dirty="0"/>
          </a:p>
        </p:txBody>
      </p:sp>
      <p:sp>
        <p:nvSpPr>
          <p:cNvPr id="45" name="CustomShape 2"/>
          <p:cNvSpPr/>
          <p:nvPr/>
        </p:nvSpPr>
        <p:spPr>
          <a:xfrm>
            <a:off x="3935880" y="1269000"/>
            <a:ext cx="4319640" cy="4319640"/>
          </a:xfrm>
          <a:custGeom>
            <a:avLst/>
            <a:gdLst/>
            <a:ahLst/>
            <a:cxnLst/>
            <a:rect l="l" t="t" r="r" b="b"/>
            <a:pathLst>
              <a:path w="4320000" h="4320000">
                <a:moveTo>
                  <a:pt x="0" y="2160000"/>
                </a:moveTo>
                <a:cubicBezTo>
                  <a:pt x="-62552" y="825342"/>
                  <a:pt x="1033004" y="-5716"/>
                  <a:pt x="2160000" y="0"/>
                </a:cubicBezTo>
                <a:cubicBezTo>
                  <a:pt x="3337786" y="33920"/>
                  <a:pt x="4257611" y="1064950"/>
                  <a:pt x="4320000" y="2160000"/>
                </a:cubicBezTo>
                <a:cubicBezTo>
                  <a:pt x="4151368" y="3234718"/>
                  <a:pt x="3283044" y="4406472"/>
                  <a:pt x="2160000" y="4320000"/>
                </a:cubicBezTo>
                <a:cubicBezTo>
                  <a:pt x="891593" y="4139959"/>
                  <a:pt x="-27687" y="3198264"/>
                  <a:pt x="0" y="2160000"/>
                </a:cubicBezTo>
                <a:close/>
              </a:path>
            </a:pathLst>
          </a:custGeom>
          <a:noFill/>
          <a:ln w="63360">
            <a:solidFill>
              <a:srgbClr val="001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6" name="Line 3"/>
          <p:cNvSpPr/>
          <p:nvPr/>
        </p:nvSpPr>
        <p:spPr>
          <a:xfrm>
            <a:off x="8255880" y="3429000"/>
            <a:ext cx="3600000" cy="0"/>
          </a:xfrm>
          <a:prstGeom prst="line">
            <a:avLst/>
          </a:prstGeom>
          <a:ln w="63360">
            <a:solidFill>
              <a:srgbClr val="001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  <p:cxnSp>
        <p:nvCxnSpPr>
          <p:cNvPr id="47" name="Line 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63360">
            <a:solidFill>
              <a:srgbClr val="001C2D"/>
            </a:solidFill>
          </a:ln>
        </p:spPr>
      </p:cxnSp>
      <p:cxnSp>
        <p:nvCxnSpPr>
          <p:cNvPr id="48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63360">
            <a:solidFill>
              <a:srgbClr val="001C2D"/>
            </a:solidFill>
          </a:ln>
        </p:spPr>
      </p:cxnSp>
      <p:cxnSp>
        <p:nvCxnSpPr>
          <p:cNvPr id="49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63360">
            <a:solidFill>
              <a:srgbClr val="001C2D"/>
            </a:solidFill>
          </a:ln>
        </p:spPr>
      </p:cxnSp>
      <p:pic>
        <p:nvPicPr>
          <p:cNvPr id="50" name="Picture 21"/>
          <p:cNvPicPr/>
          <p:nvPr/>
        </p:nvPicPr>
        <p:blipFill>
          <a:blip r:embed="rId2"/>
          <a:stretch/>
        </p:blipFill>
        <p:spPr>
          <a:xfrm>
            <a:off x="5195880" y="2529000"/>
            <a:ext cx="1799640" cy="1799640"/>
          </a:xfrm>
          <a:prstGeom prst="rect">
            <a:avLst/>
          </a:prstGeom>
          <a:ln>
            <a:noFill/>
          </a:ln>
        </p:spPr>
      </p:pic>
      <p:pic>
        <p:nvPicPr>
          <p:cNvPr id="51" name="Picture 23"/>
          <p:cNvPicPr/>
          <p:nvPr/>
        </p:nvPicPr>
        <p:blipFill>
          <a:blip r:embed="rId3"/>
          <a:stretch/>
        </p:blipFill>
        <p:spPr>
          <a:xfrm>
            <a:off x="510840" y="4689000"/>
            <a:ext cx="1799640" cy="1799640"/>
          </a:xfrm>
          <a:prstGeom prst="rect">
            <a:avLst/>
          </a:prstGeom>
          <a:ln>
            <a:noFill/>
          </a:ln>
        </p:spPr>
      </p:pic>
      <p:pic>
        <p:nvPicPr>
          <p:cNvPr id="52" name="Picture 25"/>
          <p:cNvPicPr/>
          <p:nvPr/>
        </p:nvPicPr>
        <p:blipFill>
          <a:blip r:embed="rId4"/>
          <a:stretch/>
        </p:blipFill>
        <p:spPr>
          <a:xfrm>
            <a:off x="488880" y="369000"/>
            <a:ext cx="1799640" cy="1799640"/>
          </a:xfrm>
          <a:prstGeom prst="rect">
            <a:avLst/>
          </a:prstGeom>
          <a:ln>
            <a:noFill/>
          </a:ln>
        </p:spPr>
      </p:pic>
      <p:pic>
        <p:nvPicPr>
          <p:cNvPr id="53" name="Picture 27"/>
          <p:cNvPicPr/>
          <p:nvPr/>
        </p:nvPicPr>
        <p:blipFill>
          <a:blip r:embed="rId5"/>
          <a:stretch/>
        </p:blipFill>
        <p:spPr>
          <a:xfrm>
            <a:off x="9902880" y="4869000"/>
            <a:ext cx="1799640" cy="1799640"/>
          </a:xfrm>
          <a:prstGeom prst="rect">
            <a:avLst/>
          </a:prstGeom>
          <a:ln>
            <a:noFill/>
          </a:ln>
        </p:spPr>
      </p:pic>
      <p:pic>
        <p:nvPicPr>
          <p:cNvPr id="54" name="Picture 29"/>
          <p:cNvPicPr/>
          <p:nvPr/>
        </p:nvPicPr>
        <p:blipFill>
          <a:blip r:embed="rId6"/>
          <a:stretch/>
        </p:blipFill>
        <p:spPr>
          <a:xfrm>
            <a:off x="9902880" y="369000"/>
            <a:ext cx="1799640" cy="1799640"/>
          </a:xfrm>
          <a:prstGeom prst="rect">
            <a:avLst/>
          </a:prstGeom>
          <a:ln>
            <a:noFill/>
          </a:ln>
        </p:spPr>
      </p:pic>
      <p:sp>
        <p:nvSpPr>
          <p:cNvPr id="55" name="CustomShape 7"/>
          <p:cNvSpPr/>
          <p:nvPr/>
        </p:nvSpPr>
        <p:spPr>
          <a:xfrm>
            <a:off x="504360" y="2169000"/>
            <a:ext cx="245880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Bewertung des Feedback Loop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Welchen Nutzen erhalte ich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aus dem Feedback Loop?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Wann benötige ich den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Feedback Loop nicht mehr?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56" name="CustomShape 8"/>
          <p:cNvSpPr/>
          <p:nvPr/>
        </p:nvSpPr>
        <p:spPr>
          <a:xfrm>
            <a:off x="9334800" y="2169000"/>
            <a:ext cx="235224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Feedback differenzieren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Welches Feedback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benötige ich?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Wodurch unterscheide ich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Feedback von Rauschen?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57" name="CustomShape 9"/>
          <p:cNvSpPr/>
          <p:nvPr/>
        </p:nvSpPr>
        <p:spPr>
          <a:xfrm>
            <a:off x="8857440" y="3634200"/>
            <a:ext cx="304236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Flight Level des Feedback Loop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Ist der Feedback Loop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strategisch, taktisch oder operativ?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Von welchen Stakeholdern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erhalte ich das relevante Feedback?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58" name="CustomShape 10"/>
          <p:cNvSpPr/>
          <p:nvPr/>
        </p:nvSpPr>
        <p:spPr>
          <a:xfrm>
            <a:off x="507600" y="3634200"/>
            <a:ext cx="255636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Zeitbezug des Feedback Loop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Latenz: Wie lange dauert es,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bis ich das Feedback habe?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Kadenz: Wie oft kann ich den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Feedback-Loop triggern?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59" name="CustomShape 11"/>
          <p:cNvSpPr/>
          <p:nvPr/>
        </p:nvSpPr>
        <p:spPr>
          <a:xfrm>
            <a:off x="5016600" y="4480200"/>
            <a:ext cx="215856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Gegenstand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Für welches Objekt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benötige ich Feedback?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60" name="CustomShape 12"/>
          <p:cNvSpPr/>
          <p:nvPr/>
        </p:nvSpPr>
        <p:spPr>
          <a:xfrm>
            <a:off x="3048120" y="6357240"/>
            <a:ext cx="6095520" cy="50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000000"/>
                </a:solidFill>
                <a:latin typeface="Calibri"/>
              </a:rPr>
              <a:t>Dieses Werk ist unter einer Creative Commons Lizenz vom Typ Namensnennung - Weitergabe unter gleichen Bedingungen 4.0 International zugänglich. Um eine Kopie dieser Lizenz einzusehen, konsultieren Sie http://creativecommons.org/licenses/by-sa/4.0/ oder wenden Sie sich brieflich an Creative Commons, Postfach 1866, Mountain View, California, 94042, USA.</a:t>
            </a:r>
            <a:endParaRPr lang="en-GB" sz="900" b="0" strike="noStrike" spc="-1">
              <a:latin typeface="Arial"/>
            </a:endParaRPr>
          </a:p>
        </p:txBody>
      </p:sp>
      <p:pic>
        <p:nvPicPr>
          <p:cNvPr id="61" name="Graphic 37"/>
          <p:cNvPicPr/>
          <p:nvPr/>
        </p:nvPicPr>
        <p:blipFill>
          <a:blip r:embed="rId7"/>
          <a:stretch/>
        </p:blipFill>
        <p:spPr>
          <a:xfrm>
            <a:off x="12240" y="6455160"/>
            <a:ext cx="1142640" cy="393480"/>
          </a:xfrm>
          <a:prstGeom prst="rect">
            <a:avLst/>
          </a:prstGeom>
          <a:ln>
            <a:noFill/>
          </a:ln>
        </p:spPr>
      </p:pic>
      <p:sp>
        <p:nvSpPr>
          <p:cNvPr id="62" name="CustomShape 13"/>
          <p:cNvSpPr/>
          <p:nvPr/>
        </p:nvSpPr>
        <p:spPr>
          <a:xfrm>
            <a:off x="10184040" y="6599880"/>
            <a:ext cx="1995120" cy="22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000000"/>
                </a:solidFill>
                <a:latin typeface="Calibri"/>
              </a:rPr>
              <a:t>@gerritbeine - https://gerritbeine.de/</a:t>
            </a:r>
            <a:endParaRPr lang="en-GB" sz="900" b="0" strike="noStrike" spc="-1">
              <a:latin typeface="Arial"/>
            </a:endParaRPr>
          </a:p>
        </p:txBody>
      </p:sp>
      <p:pic>
        <p:nvPicPr>
          <p:cNvPr id="63" name="Picture 62"/>
          <p:cNvPicPr/>
          <p:nvPr/>
        </p:nvPicPr>
        <p:blipFill>
          <a:blip r:embed="rId8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22" name="Line 3">
            <a:extLst>
              <a:ext uri="{FF2B5EF4-FFF2-40B4-BE49-F238E27FC236}">
                <a16:creationId xmlns:a16="http://schemas.microsoft.com/office/drawing/2014/main" id="{306122DE-B686-0D43-8296-A4D5495A585F}"/>
              </a:ext>
            </a:extLst>
          </p:cNvPr>
          <p:cNvSpPr/>
          <p:nvPr/>
        </p:nvSpPr>
        <p:spPr>
          <a:xfrm flipV="1">
            <a:off x="6096000" y="273269"/>
            <a:ext cx="0" cy="995731"/>
          </a:xfrm>
          <a:prstGeom prst="line">
            <a:avLst/>
          </a:prstGeom>
          <a:ln w="63360">
            <a:solidFill>
              <a:srgbClr val="001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Line 3">
            <a:extLst>
              <a:ext uri="{FF2B5EF4-FFF2-40B4-BE49-F238E27FC236}">
                <a16:creationId xmlns:a16="http://schemas.microsoft.com/office/drawing/2014/main" id="{9021CAAC-044B-A44F-81F9-0B6B5C6A41E1}"/>
              </a:ext>
            </a:extLst>
          </p:cNvPr>
          <p:cNvSpPr/>
          <p:nvPr/>
        </p:nvSpPr>
        <p:spPr>
          <a:xfrm flipH="1" flipV="1">
            <a:off x="6095999" y="5588638"/>
            <a:ext cx="1" cy="1080001"/>
          </a:xfrm>
          <a:prstGeom prst="line">
            <a:avLst/>
          </a:prstGeom>
          <a:ln w="63360">
            <a:solidFill>
              <a:srgbClr val="001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Line 3">
            <a:extLst>
              <a:ext uri="{FF2B5EF4-FFF2-40B4-BE49-F238E27FC236}">
                <a16:creationId xmlns:a16="http://schemas.microsoft.com/office/drawing/2014/main" id="{DFABA1E8-FEC1-4441-820E-E6D6997D0840}"/>
              </a:ext>
            </a:extLst>
          </p:cNvPr>
          <p:cNvSpPr/>
          <p:nvPr/>
        </p:nvSpPr>
        <p:spPr>
          <a:xfrm flipH="1" flipV="1">
            <a:off x="291600" y="3428997"/>
            <a:ext cx="3643920" cy="2"/>
          </a:xfrm>
          <a:prstGeom prst="line">
            <a:avLst/>
          </a:prstGeom>
          <a:ln w="63360">
            <a:solidFill>
              <a:srgbClr val="001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7229B27-0ED3-FA49-9026-D4A46A0383C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119824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3">
            <a:extLst>
              <a:ext uri="{FF2B5EF4-FFF2-40B4-BE49-F238E27FC236}">
                <a16:creationId xmlns:a16="http://schemas.microsoft.com/office/drawing/2014/main" id="{CD7BFE1E-1797-DC45-A7A0-7729A1161150}"/>
              </a:ext>
            </a:extLst>
          </p:cNvPr>
          <p:cNvSpPr/>
          <p:nvPr/>
        </p:nvSpPr>
        <p:spPr>
          <a:xfrm flipH="1" flipV="1">
            <a:off x="6095999" y="5588638"/>
            <a:ext cx="1" cy="1080001"/>
          </a:xfrm>
          <a:prstGeom prst="line">
            <a:avLst/>
          </a:prstGeom>
          <a:ln w="63360">
            <a:solidFill>
              <a:srgbClr val="001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4" name="CustomShape 1"/>
          <p:cNvSpPr/>
          <p:nvPr/>
        </p:nvSpPr>
        <p:spPr>
          <a:xfrm>
            <a:off x="335880" y="189000"/>
            <a:ext cx="11519640" cy="6479640"/>
          </a:xfrm>
          <a:custGeom>
            <a:avLst/>
            <a:gdLst/>
            <a:ahLst/>
            <a:cxnLst/>
            <a:rect l="l" t="t" r="r" b="b"/>
            <a:pathLst>
              <a:path w="11520000" h="6480000">
                <a:moveTo>
                  <a:pt x="0" y="0"/>
                </a:moveTo>
                <a:cubicBezTo>
                  <a:pt x="2764884" y="118645"/>
                  <a:pt x="10068867" y="116012"/>
                  <a:pt x="11520000" y="0"/>
                </a:cubicBezTo>
                <a:cubicBezTo>
                  <a:pt x="11387118" y="2944479"/>
                  <a:pt x="11604951" y="5574309"/>
                  <a:pt x="11520000" y="6480000"/>
                </a:cubicBezTo>
                <a:cubicBezTo>
                  <a:pt x="8807710" y="6614600"/>
                  <a:pt x="2288315" y="6322804"/>
                  <a:pt x="0" y="6480000"/>
                </a:cubicBezTo>
                <a:cubicBezTo>
                  <a:pt x="-20187" y="3525552"/>
                  <a:pt x="-152480" y="1035374"/>
                  <a:pt x="0" y="0"/>
                </a:cubicBezTo>
                <a:close/>
              </a:path>
            </a:pathLst>
          </a:custGeom>
          <a:noFill/>
          <a:ln w="63360">
            <a:solidFill>
              <a:srgbClr val="001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5" name="CustomShape 2"/>
          <p:cNvSpPr/>
          <p:nvPr/>
        </p:nvSpPr>
        <p:spPr>
          <a:xfrm>
            <a:off x="3935880" y="1269000"/>
            <a:ext cx="4319640" cy="4319640"/>
          </a:xfrm>
          <a:custGeom>
            <a:avLst/>
            <a:gdLst/>
            <a:ahLst/>
            <a:cxnLst/>
            <a:rect l="l" t="t" r="r" b="b"/>
            <a:pathLst>
              <a:path w="4320000" h="4320000">
                <a:moveTo>
                  <a:pt x="0" y="2160000"/>
                </a:moveTo>
                <a:cubicBezTo>
                  <a:pt x="-62552" y="825342"/>
                  <a:pt x="1033004" y="-5716"/>
                  <a:pt x="2160000" y="0"/>
                </a:cubicBezTo>
                <a:cubicBezTo>
                  <a:pt x="3337786" y="33920"/>
                  <a:pt x="4257611" y="1064950"/>
                  <a:pt x="4320000" y="2160000"/>
                </a:cubicBezTo>
                <a:cubicBezTo>
                  <a:pt x="4151368" y="3234718"/>
                  <a:pt x="3283044" y="4406472"/>
                  <a:pt x="2160000" y="4320000"/>
                </a:cubicBezTo>
                <a:cubicBezTo>
                  <a:pt x="891593" y="4139959"/>
                  <a:pt x="-27687" y="3198264"/>
                  <a:pt x="0" y="2160000"/>
                </a:cubicBezTo>
                <a:close/>
              </a:path>
            </a:pathLst>
          </a:custGeom>
          <a:noFill/>
          <a:ln w="63360">
            <a:solidFill>
              <a:srgbClr val="001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6" name="Line 3"/>
          <p:cNvSpPr/>
          <p:nvPr/>
        </p:nvSpPr>
        <p:spPr>
          <a:xfrm>
            <a:off x="8255880" y="3429000"/>
            <a:ext cx="3600000" cy="0"/>
          </a:xfrm>
          <a:prstGeom prst="line">
            <a:avLst/>
          </a:prstGeom>
          <a:ln w="63360">
            <a:solidFill>
              <a:srgbClr val="001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  <p:cxnSp>
        <p:nvCxnSpPr>
          <p:cNvPr id="67" name="Line 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63360">
            <a:solidFill>
              <a:srgbClr val="001C2D"/>
            </a:solidFill>
          </a:ln>
        </p:spPr>
      </p:cxnSp>
      <p:cxnSp>
        <p:nvCxnSpPr>
          <p:cNvPr id="68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63360">
            <a:solidFill>
              <a:srgbClr val="001C2D"/>
            </a:solidFill>
          </a:ln>
        </p:spPr>
      </p:cxnSp>
      <p:cxnSp>
        <p:nvCxnSpPr>
          <p:cNvPr id="69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63360">
            <a:solidFill>
              <a:srgbClr val="001C2D"/>
            </a:solidFill>
          </a:ln>
        </p:spPr>
      </p:cxnSp>
      <p:pic>
        <p:nvPicPr>
          <p:cNvPr id="70" name="Picture 21"/>
          <p:cNvPicPr/>
          <p:nvPr/>
        </p:nvPicPr>
        <p:blipFill>
          <a:blip r:embed="rId6"/>
          <a:stretch/>
        </p:blipFill>
        <p:spPr>
          <a:xfrm>
            <a:off x="4731480" y="2107800"/>
            <a:ext cx="539640" cy="539640"/>
          </a:xfrm>
          <a:prstGeom prst="rect">
            <a:avLst/>
          </a:prstGeom>
          <a:ln>
            <a:noFill/>
          </a:ln>
        </p:spPr>
      </p:pic>
      <p:pic>
        <p:nvPicPr>
          <p:cNvPr id="71" name="Picture 23"/>
          <p:cNvPicPr/>
          <p:nvPr/>
        </p:nvPicPr>
        <p:blipFill>
          <a:blip r:embed="rId7"/>
          <a:stretch/>
        </p:blipFill>
        <p:spPr>
          <a:xfrm>
            <a:off x="488880" y="5910480"/>
            <a:ext cx="539640" cy="539640"/>
          </a:xfrm>
          <a:prstGeom prst="rect">
            <a:avLst/>
          </a:prstGeom>
          <a:ln>
            <a:noFill/>
          </a:ln>
        </p:spPr>
      </p:pic>
      <p:pic>
        <p:nvPicPr>
          <p:cNvPr id="72" name="Picture 25"/>
          <p:cNvPicPr/>
          <p:nvPr/>
        </p:nvPicPr>
        <p:blipFill>
          <a:blip r:embed="rId8"/>
          <a:stretch/>
        </p:blipFill>
        <p:spPr>
          <a:xfrm>
            <a:off x="488880" y="369000"/>
            <a:ext cx="539640" cy="539640"/>
          </a:xfrm>
          <a:prstGeom prst="rect">
            <a:avLst/>
          </a:prstGeom>
          <a:ln>
            <a:noFill/>
          </a:ln>
        </p:spPr>
      </p:pic>
      <p:pic>
        <p:nvPicPr>
          <p:cNvPr id="73" name="Picture 27"/>
          <p:cNvPicPr/>
          <p:nvPr/>
        </p:nvPicPr>
        <p:blipFill>
          <a:blip r:embed="rId9"/>
          <a:stretch/>
        </p:blipFill>
        <p:spPr>
          <a:xfrm>
            <a:off x="11162880" y="5910480"/>
            <a:ext cx="539640" cy="539640"/>
          </a:xfrm>
          <a:prstGeom prst="rect">
            <a:avLst/>
          </a:prstGeom>
          <a:ln>
            <a:noFill/>
          </a:ln>
        </p:spPr>
      </p:pic>
      <p:pic>
        <p:nvPicPr>
          <p:cNvPr id="74" name="Picture 29"/>
          <p:cNvPicPr/>
          <p:nvPr/>
        </p:nvPicPr>
        <p:blipFill>
          <a:blip r:embed="rId10"/>
          <a:stretch/>
        </p:blipFill>
        <p:spPr>
          <a:xfrm>
            <a:off x="11162880" y="369000"/>
            <a:ext cx="539640" cy="539640"/>
          </a:xfrm>
          <a:prstGeom prst="rect">
            <a:avLst/>
          </a:prstGeom>
          <a:ln>
            <a:noFill/>
          </a:ln>
        </p:spPr>
      </p:pic>
      <p:sp>
        <p:nvSpPr>
          <p:cNvPr id="75" name="CustomShape 7"/>
          <p:cNvSpPr/>
          <p:nvPr/>
        </p:nvSpPr>
        <p:spPr>
          <a:xfrm>
            <a:off x="1078560" y="331200"/>
            <a:ext cx="23832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Bewertung des Feedback Loop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76" name="CustomShape 8"/>
          <p:cNvSpPr/>
          <p:nvPr/>
        </p:nvSpPr>
        <p:spPr>
          <a:xfrm>
            <a:off x="9205920" y="369000"/>
            <a:ext cx="19062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Feedback differenzieren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77" name="CustomShape 9"/>
          <p:cNvSpPr/>
          <p:nvPr/>
        </p:nvSpPr>
        <p:spPr>
          <a:xfrm>
            <a:off x="8680680" y="6053400"/>
            <a:ext cx="24015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Flight Level des Feedback Loop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78" name="CustomShape 10"/>
          <p:cNvSpPr/>
          <p:nvPr/>
        </p:nvSpPr>
        <p:spPr>
          <a:xfrm>
            <a:off x="1113120" y="6049440"/>
            <a:ext cx="228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Zeitbezug des Feedback Loop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79" name="CustomShape 11"/>
          <p:cNvSpPr/>
          <p:nvPr/>
        </p:nvSpPr>
        <p:spPr>
          <a:xfrm>
            <a:off x="5279760" y="2107800"/>
            <a:ext cx="10422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Gegenstand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80" name="CustomShape 12"/>
          <p:cNvSpPr/>
          <p:nvPr/>
        </p:nvSpPr>
        <p:spPr>
          <a:xfrm>
            <a:off x="3048120" y="6357240"/>
            <a:ext cx="6095520" cy="50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000000"/>
                </a:solidFill>
                <a:latin typeface="Calibri"/>
              </a:rPr>
              <a:t>Dieses Werk ist unter einer Creative Commons Lizenz vom Typ Namensnennung - Weitergabe unter gleichen Bedingungen 4.0 International zugänglich. Um eine Kopie dieser Lizenz einzusehen, konsultieren Sie http://creativecommons.org/licenses/by-sa/4.0/ oder wenden Sie sich brieflich an Creative Commons, Postfach 1866, Mountain View, California, 94042, USA.</a:t>
            </a:r>
            <a:endParaRPr lang="en-GB" sz="900" b="0" strike="noStrike" spc="-1">
              <a:latin typeface="Arial"/>
            </a:endParaRPr>
          </a:p>
        </p:txBody>
      </p:sp>
      <p:pic>
        <p:nvPicPr>
          <p:cNvPr id="81" name="Graphic 37"/>
          <p:cNvPicPr/>
          <p:nvPr/>
        </p:nvPicPr>
        <p:blipFill>
          <a:blip r:embed="rId11"/>
          <a:stretch/>
        </p:blipFill>
        <p:spPr>
          <a:xfrm>
            <a:off x="12240" y="6455160"/>
            <a:ext cx="1142640" cy="393480"/>
          </a:xfrm>
          <a:prstGeom prst="rect">
            <a:avLst/>
          </a:prstGeom>
          <a:ln>
            <a:noFill/>
          </a:ln>
        </p:spPr>
      </p:pic>
      <p:sp>
        <p:nvSpPr>
          <p:cNvPr id="82" name="CustomShape 13"/>
          <p:cNvSpPr/>
          <p:nvPr/>
        </p:nvSpPr>
        <p:spPr>
          <a:xfrm>
            <a:off x="10184040" y="6599880"/>
            <a:ext cx="1995120" cy="22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000000"/>
                </a:solidFill>
                <a:latin typeface="Calibri"/>
              </a:rPr>
              <a:t>@gerritbeine - https://gerritbeine.de/</a:t>
            </a:r>
            <a:endParaRPr lang="en-GB" sz="900" b="0" strike="noStrike" spc="-1">
              <a:latin typeface="Arial"/>
            </a:endParaRPr>
          </a:p>
        </p:txBody>
      </p:sp>
      <p:sp>
        <p:nvSpPr>
          <p:cNvPr id="83" name="CustomShape 14"/>
          <p:cNvSpPr/>
          <p:nvPr/>
        </p:nvSpPr>
        <p:spPr>
          <a:xfrm>
            <a:off x="718560" y="3998160"/>
            <a:ext cx="3075840" cy="15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Beispiele: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Sprint Review: Kadenz 2 Wochen;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Latenz: unmittelbar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Software-Rollout: Kadenz 3 Monate;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Latenz 4-5 Monate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A/B-Testing: Kadenz pro Commit;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Latenz Minuten bis Tage 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84" name="CustomShape 15"/>
          <p:cNvSpPr/>
          <p:nvPr/>
        </p:nvSpPr>
        <p:spPr>
          <a:xfrm>
            <a:off x="8456760" y="3965400"/>
            <a:ext cx="3156840" cy="200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Beispiele: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Trägt mein Business Model (mit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VC-Gebern, strategisch)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Will ich Studierende als Kunden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(mit Kunden, strategisch)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Passt das Feature zu den anderen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(mit Nutzern, taktisch)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Erfüllen wir das Qualitätsmerkmal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Wartbarkeit (mit Dev-Team, operativ)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85" name="CustomShape 16"/>
          <p:cNvSpPr/>
          <p:nvPr/>
        </p:nvSpPr>
        <p:spPr>
          <a:xfrm>
            <a:off x="722880" y="1073160"/>
            <a:ext cx="375732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Beispiele: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Nutzerbefragung: Erkenntnisgewinn, einmalig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Sprint Review: Erkenntnisgewinn, dauerhaft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Business Plan Bewertung: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nächste Finanzierungsrunde, einmalig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86" name="CustomShape 17"/>
          <p:cNvSpPr/>
          <p:nvPr/>
        </p:nvSpPr>
        <p:spPr>
          <a:xfrm>
            <a:off x="8072640" y="1037520"/>
            <a:ext cx="3394440" cy="17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Beispiele: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Für Präsentation ggü VC-Gebern: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Conversion Rate Freemium-Premium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Rauschen: NPV, Nutzerzufriedenheit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Für Usability-Verbesserungen: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Nutzerzufriedenheit, Nutzungshäufigkeit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Rauschen: BWL-Kennzahlen,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Häufigkeit von Feature Requests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87" name="CustomShape 18"/>
          <p:cNvSpPr/>
          <p:nvPr/>
        </p:nvSpPr>
        <p:spPr>
          <a:xfrm>
            <a:off x="4223520" y="2723400"/>
            <a:ext cx="3844080" cy="17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Beispiele: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Das Product Increment am Ende eines Sprints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Ein bestimmtes Feature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Aspekte meines Business Model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Mein gesamtes Business Model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Eine Lösung für eine bestimmte Kundengruppe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Ein Paper-Prototyp</a:t>
            </a:r>
            <a:endParaRPr lang="en-GB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Unsere Lieferfähigkeit</a:t>
            </a:r>
            <a:endParaRPr lang="en-GB" sz="1400" b="0" strike="noStrike" spc="-1">
              <a:latin typeface="Arial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1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27" name="Line 3">
            <a:extLst>
              <a:ext uri="{FF2B5EF4-FFF2-40B4-BE49-F238E27FC236}">
                <a16:creationId xmlns:a16="http://schemas.microsoft.com/office/drawing/2014/main" id="{9D6EBFBB-1AA4-D648-83AB-4ED465B0EDDF}"/>
              </a:ext>
            </a:extLst>
          </p:cNvPr>
          <p:cNvSpPr/>
          <p:nvPr/>
        </p:nvSpPr>
        <p:spPr>
          <a:xfrm flipV="1">
            <a:off x="6096000" y="273269"/>
            <a:ext cx="0" cy="995731"/>
          </a:xfrm>
          <a:prstGeom prst="line">
            <a:avLst/>
          </a:prstGeom>
          <a:ln w="63360">
            <a:solidFill>
              <a:srgbClr val="001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Line 3">
            <a:extLst>
              <a:ext uri="{FF2B5EF4-FFF2-40B4-BE49-F238E27FC236}">
                <a16:creationId xmlns:a16="http://schemas.microsoft.com/office/drawing/2014/main" id="{7DDF3562-5460-5749-81B3-5199DD5A12B6}"/>
              </a:ext>
            </a:extLst>
          </p:cNvPr>
          <p:cNvSpPr/>
          <p:nvPr/>
        </p:nvSpPr>
        <p:spPr>
          <a:xfrm flipH="1" flipV="1">
            <a:off x="291600" y="3428997"/>
            <a:ext cx="3643920" cy="2"/>
          </a:xfrm>
          <a:prstGeom prst="line">
            <a:avLst/>
          </a:prstGeom>
          <a:ln w="63360">
            <a:solidFill>
              <a:srgbClr val="001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28BD5DE-C313-3E49-AA0A-9AF64050163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320753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3">
            <a:extLst>
              <a:ext uri="{FF2B5EF4-FFF2-40B4-BE49-F238E27FC236}">
                <a16:creationId xmlns:a16="http://schemas.microsoft.com/office/drawing/2014/main" id="{F50B6442-A604-7343-B520-93E588969E0B}"/>
              </a:ext>
            </a:extLst>
          </p:cNvPr>
          <p:cNvSpPr/>
          <p:nvPr/>
        </p:nvSpPr>
        <p:spPr>
          <a:xfrm flipH="1" flipV="1">
            <a:off x="6095999" y="5588638"/>
            <a:ext cx="1" cy="1080001"/>
          </a:xfrm>
          <a:prstGeom prst="line">
            <a:avLst/>
          </a:prstGeom>
          <a:ln w="63360">
            <a:solidFill>
              <a:srgbClr val="001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Line 3">
            <a:extLst>
              <a:ext uri="{FF2B5EF4-FFF2-40B4-BE49-F238E27FC236}">
                <a16:creationId xmlns:a16="http://schemas.microsoft.com/office/drawing/2014/main" id="{B71966C8-BE3E-724A-A4B8-646011C3EED0}"/>
              </a:ext>
            </a:extLst>
          </p:cNvPr>
          <p:cNvSpPr/>
          <p:nvPr/>
        </p:nvSpPr>
        <p:spPr>
          <a:xfrm flipH="1" flipV="1">
            <a:off x="6095999" y="5588640"/>
            <a:ext cx="1" cy="1080001"/>
          </a:xfrm>
          <a:prstGeom prst="line">
            <a:avLst/>
          </a:prstGeom>
          <a:ln w="63360">
            <a:solidFill>
              <a:srgbClr val="001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9" name="CustomShape 1"/>
          <p:cNvSpPr/>
          <p:nvPr/>
        </p:nvSpPr>
        <p:spPr>
          <a:xfrm>
            <a:off x="335880" y="189000"/>
            <a:ext cx="11519640" cy="6479640"/>
          </a:xfrm>
          <a:custGeom>
            <a:avLst/>
            <a:gdLst/>
            <a:ahLst/>
            <a:cxnLst/>
            <a:rect l="l" t="t" r="r" b="b"/>
            <a:pathLst>
              <a:path w="11520000" h="6480000">
                <a:moveTo>
                  <a:pt x="0" y="0"/>
                </a:moveTo>
                <a:cubicBezTo>
                  <a:pt x="2764884" y="118645"/>
                  <a:pt x="10068867" y="116012"/>
                  <a:pt x="11520000" y="0"/>
                </a:cubicBezTo>
                <a:cubicBezTo>
                  <a:pt x="11387118" y="2944479"/>
                  <a:pt x="11604951" y="5574309"/>
                  <a:pt x="11520000" y="6480000"/>
                </a:cubicBezTo>
                <a:cubicBezTo>
                  <a:pt x="8807710" y="6614600"/>
                  <a:pt x="2288315" y="6322804"/>
                  <a:pt x="0" y="6480000"/>
                </a:cubicBezTo>
                <a:cubicBezTo>
                  <a:pt x="-20187" y="3525552"/>
                  <a:pt x="-152480" y="1035374"/>
                  <a:pt x="0" y="0"/>
                </a:cubicBezTo>
                <a:close/>
              </a:path>
            </a:pathLst>
          </a:custGeom>
          <a:noFill/>
          <a:ln w="63360">
            <a:solidFill>
              <a:srgbClr val="001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0" name="CustomShape 2"/>
          <p:cNvSpPr/>
          <p:nvPr/>
        </p:nvSpPr>
        <p:spPr>
          <a:xfrm>
            <a:off x="3935880" y="1269000"/>
            <a:ext cx="4319640" cy="4319640"/>
          </a:xfrm>
          <a:custGeom>
            <a:avLst/>
            <a:gdLst/>
            <a:ahLst/>
            <a:cxnLst/>
            <a:rect l="l" t="t" r="r" b="b"/>
            <a:pathLst>
              <a:path w="4320000" h="4320000">
                <a:moveTo>
                  <a:pt x="0" y="2160000"/>
                </a:moveTo>
                <a:cubicBezTo>
                  <a:pt x="-62552" y="825342"/>
                  <a:pt x="1033004" y="-5716"/>
                  <a:pt x="2160000" y="0"/>
                </a:cubicBezTo>
                <a:cubicBezTo>
                  <a:pt x="3337786" y="33920"/>
                  <a:pt x="4257611" y="1064950"/>
                  <a:pt x="4320000" y="2160000"/>
                </a:cubicBezTo>
                <a:cubicBezTo>
                  <a:pt x="4151368" y="3234718"/>
                  <a:pt x="3283044" y="4406472"/>
                  <a:pt x="2160000" y="4320000"/>
                </a:cubicBezTo>
                <a:cubicBezTo>
                  <a:pt x="891593" y="4139959"/>
                  <a:pt x="-27687" y="3198264"/>
                  <a:pt x="0" y="2160000"/>
                </a:cubicBezTo>
                <a:close/>
              </a:path>
            </a:pathLst>
          </a:custGeom>
          <a:noFill/>
          <a:ln w="63360">
            <a:solidFill>
              <a:srgbClr val="001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1" name="Line 3"/>
          <p:cNvSpPr/>
          <p:nvPr/>
        </p:nvSpPr>
        <p:spPr>
          <a:xfrm>
            <a:off x="8255880" y="3429000"/>
            <a:ext cx="3600000" cy="0"/>
          </a:xfrm>
          <a:prstGeom prst="line">
            <a:avLst/>
          </a:prstGeom>
          <a:ln w="63360">
            <a:solidFill>
              <a:srgbClr val="001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  <p:cxnSp>
        <p:nvCxnSpPr>
          <p:cNvPr id="92" name="Line 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63360">
            <a:solidFill>
              <a:srgbClr val="001C2D"/>
            </a:solidFill>
          </a:ln>
        </p:spPr>
      </p:cxnSp>
      <p:cxnSp>
        <p:nvCxnSpPr>
          <p:cNvPr id="93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63360">
            <a:solidFill>
              <a:srgbClr val="001C2D"/>
            </a:solidFill>
          </a:ln>
        </p:spPr>
      </p:cxnSp>
      <p:cxnSp>
        <p:nvCxnSpPr>
          <p:cNvPr id="94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63360">
            <a:solidFill>
              <a:srgbClr val="001C2D"/>
            </a:solidFill>
          </a:ln>
        </p:spPr>
      </p:cxnSp>
      <p:pic>
        <p:nvPicPr>
          <p:cNvPr id="95" name="Picture 21"/>
          <p:cNvPicPr/>
          <p:nvPr/>
        </p:nvPicPr>
        <p:blipFill>
          <a:blip r:embed="rId6"/>
          <a:stretch/>
        </p:blipFill>
        <p:spPr>
          <a:xfrm>
            <a:off x="4731480" y="2107800"/>
            <a:ext cx="539640" cy="539640"/>
          </a:xfrm>
          <a:prstGeom prst="rect">
            <a:avLst/>
          </a:prstGeom>
          <a:ln>
            <a:noFill/>
          </a:ln>
        </p:spPr>
      </p:pic>
      <p:pic>
        <p:nvPicPr>
          <p:cNvPr id="96" name="Picture 23"/>
          <p:cNvPicPr/>
          <p:nvPr/>
        </p:nvPicPr>
        <p:blipFill>
          <a:blip r:embed="rId7"/>
          <a:stretch/>
        </p:blipFill>
        <p:spPr>
          <a:xfrm>
            <a:off x="488880" y="5910480"/>
            <a:ext cx="539640" cy="539640"/>
          </a:xfrm>
          <a:prstGeom prst="rect">
            <a:avLst/>
          </a:prstGeom>
          <a:ln>
            <a:noFill/>
          </a:ln>
        </p:spPr>
      </p:pic>
      <p:pic>
        <p:nvPicPr>
          <p:cNvPr id="97" name="Picture 25"/>
          <p:cNvPicPr/>
          <p:nvPr/>
        </p:nvPicPr>
        <p:blipFill>
          <a:blip r:embed="rId8"/>
          <a:stretch/>
        </p:blipFill>
        <p:spPr>
          <a:xfrm>
            <a:off x="488880" y="369000"/>
            <a:ext cx="539640" cy="539640"/>
          </a:xfrm>
          <a:prstGeom prst="rect">
            <a:avLst/>
          </a:prstGeom>
          <a:ln>
            <a:noFill/>
          </a:ln>
        </p:spPr>
      </p:pic>
      <p:pic>
        <p:nvPicPr>
          <p:cNvPr id="98" name="Picture 27"/>
          <p:cNvPicPr/>
          <p:nvPr/>
        </p:nvPicPr>
        <p:blipFill>
          <a:blip r:embed="rId9"/>
          <a:stretch/>
        </p:blipFill>
        <p:spPr>
          <a:xfrm>
            <a:off x="11162880" y="5910480"/>
            <a:ext cx="539640" cy="539640"/>
          </a:xfrm>
          <a:prstGeom prst="rect">
            <a:avLst/>
          </a:prstGeom>
          <a:ln>
            <a:noFill/>
          </a:ln>
        </p:spPr>
      </p:pic>
      <p:pic>
        <p:nvPicPr>
          <p:cNvPr id="99" name="Picture 29"/>
          <p:cNvPicPr/>
          <p:nvPr/>
        </p:nvPicPr>
        <p:blipFill>
          <a:blip r:embed="rId10"/>
          <a:stretch/>
        </p:blipFill>
        <p:spPr>
          <a:xfrm>
            <a:off x="11162880" y="369000"/>
            <a:ext cx="539640" cy="539640"/>
          </a:xfrm>
          <a:prstGeom prst="rect">
            <a:avLst/>
          </a:prstGeom>
          <a:ln>
            <a:noFill/>
          </a:ln>
        </p:spPr>
      </p:pic>
      <p:sp>
        <p:nvSpPr>
          <p:cNvPr id="100" name="CustomShape 7"/>
          <p:cNvSpPr/>
          <p:nvPr/>
        </p:nvSpPr>
        <p:spPr>
          <a:xfrm>
            <a:off x="1078560" y="331200"/>
            <a:ext cx="23832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Bewertung des Feedback Loop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9205920" y="369000"/>
            <a:ext cx="19062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Feedback differenzieren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8680680" y="6053400"/>
            <a:ext cx="24015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Flight Level des Feedback Loop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03" name="CustomShape 10"/>
          <p:cNvSpPr/>
          <p:nvPr/>
        </p:nvSpPr>
        <p:spPr>
          <a:xfrm>
            <a:off x="1113120" y="6049440"/>
            <a:ext cx="228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Zeitbezug des Feedback Loop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04" name="CustomShape 11"/>
          <p:cNvSpPr/>
          <p:nvPr/>
        </p:nvSpPr>
        <p:spPr>
          <a:xfrm>
            <a:off x="5279760" y="2107800"/>
            <a:ext cx="10422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Gegenstand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05" name="CustomShape 12"/>
          <p:cNvSpPr/>
          <p:nvPr/>
        </p:nvSpPr>
        <p:spPr>
          <a:xfrm>
            <a:off x="3048120" y="6357240"/>
            <a:ext cx="6095520" cy="50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000000"/>
                </a:solidFill>
                <a:latin typeface="Calibri"/>
              </a:rPr>
              <a:t>Dieses Werk ist unter einer Creative Commons Lizenz vom Typ Namensnennung - Weitergabe unter gleichen Bedingungen 4.0 International zugänglich. Um eine Kopie dieser Lizenz einzusehen, konsultieren Sie http://creativecommons.org/licenses/by-sa/4.0/ oder wenden Sie sich brieflich an Creative Commons, Postfach 1866, Mountain View, California, 94042, USA.</a:t>
            </a:r>
            <a:endParaRPr lang="en-GB" sz="900" b="0" strike="noStrike" spc="-1">
              <a:latin typeface="Arial"/>
            </a:endParaRPr>
          </a:p>
        </p:txBody>
      </p:sp>
      <p:pic>
        <p:nvPicPr>
          <p:cNvPr id="106" name="Graphic 37"/>
          <p:cNvPicPr/>
          <p:nvPr/>
        </p:nvPicPr>
        <p:blipFill>
          <a:blip r:embed="rId11"/>
          <a:stretch/>
        </p:blipFill>
        <p:spPr>
          <a:xfrm>
            <a:off x="12240" y="6455160"/>
            <a:ext cx="1142640" cy="393480"/>
          </a:xfrm>
          <a:prstGeom prst="rect">
            <a:avLst/>
          </a:prstGeom>
          <a:ln>
            <a:noFill/>
          </a:ln>
        </p:spPr>
      </p:pic>
      <p:sp>
        <p:nvSpPr>
          <p:cNvPr id="107" name="CustomShape 13"/>
          <p:cNvSpPr/>
          <p:nvPr/>
        </p:nvSpPr>
        <p:spPr>
          <a:xfrm>
            <a:off x="10184040" y="6599880"/>
            <a:ext cx="1995120" cy="22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000000"/>
                </a:solidFill>
                <a:latin typeface="Calibri"/>
              </a:rPr>
              <a:t>@gerritbeine - https://gerritbeine.de/</a:t>
            </a:r>
            <a:endParaRPr lang="en-GB" sz="900" b="0" strike="noStrike" spc="-1">
              <a:latin typeface="Arial"/>
            </a:endParaRPr>
          </a:p>
        </p:txBody>
      </p:sp>
      <p:pic>
        <p:nvPicPr>
          <p:cNvPr id="108" name="Picture 107"/>
          <p:cNvPicPr/>
          <p:nvPr/>
        </p:nvPicPr>
        <p:blipFill>
          <a:blip r:embed="rId1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22" name="Line 3">
            <a:extLst>
              <a:ext uri="{FF2B5EF4-FFF2-40B4-BE49-F238E27FC236}">
                <a16:creationId xmlns:a16="http://schemas.microsoft.com/office/drawing/2014/main" id="{EF30ADAE-800F-0B4F-80E4-6CDA5BF531FA}"/>
              </a:ext>
            </a:extLst>
          </p:cNvPr>
          <p:cNvSpPr/>
          <p:nvPr/>
        </p:nvSpPr>
        <p:spPr>
          <a:xfrm flipV="1">
            <a:off x="6096000" y="273269"/>
            <a:ext cx="0" cy="995731"/>
          </a:xfrm>
          <a:prstGeom prst="line">
            <a:avLst/>
          </a:prstGeom>
          <a:ln w="63360">
            <a:solidFill>
              <a:srgbClr val="001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Line 3">
            <a:extLst>
              <a:ext uri="{FF2B5EF4-FFF2-40B4-BE49-F238E27FC236}">
                <a16:creationId xmlns:a16="http://schemas.microsoft.com/office/drawing/2014/main" id="{56BAF6B4-A27D-5F4C-8C73-BF212C7EFB1D}"/>
              </a:ext>
            </a:extLst>
          </p:cNvPr>
          <p:cNvSpPr/>
          <p:nvPr/>
        </p:nvSpPr>
        <p:spPr>
          <a:xfrm flipH="1" flipV="1">
            <a:off x="291600" y="3428997"/>
            <a:ext cx="3643920" cy="2"/>
          </a:xfrm>
          <a:prstGeom prst="line">
            <a:avLst/>
          </a:prstGeom>
          <a:ln w="63360">
            <a:solidFill>
              <a:srgbClr val="001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nAQawZbDsYFc2mnnWXu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521</Words>
  <Application>Microsoft Macintosh PowerPoint</Application>
  <PresentationFormat>Widescreen</PresentationFormat>
  <Paragraphs>54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Gerrit Beine</dc:creator>
  <dc:description/>
  <cp:lastModifiedBy>Gerrit Beine</cp:lastModifiedBy>
  <cp:revision>7</cp:revision>
  <dcterms:created xsi:type="dcterms:W3CDTF">2020-07-21T13:03:10Z</dcterms:created>
  <dcterms:modified xsi:type="dcterms:W3CDTF">2020-07-27T12:18:09Z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