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8" r:id="rId6"/>
    <p:sldId id="260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63" r:id="rId17"/>
    <p:sldId id="265" r:id="rId18"/>
    <p:sldId id="289" r:id="rId19"/>
    <p:sldId id="290" r:id="rId20"/>
    <p:sldId id="291" r:id="rId21"/>
    <p:sldId id="292" r:id="rId22"/>
    <p:sldId id="288" r:id="rId23"/>
    <p:sldId id="277" r:id="rId24"/>
    <p:sldId id="268" r:id="rId25"/>
    <p:sldId id="293" r:id="rId26"/>
    <p:sldId id="294" r:id="rId27"/>
    <p:sldId id="295" r:id="rId28"/>
    <p:sldId id="296" r:id="rId29"/>
    <p:sldId id="276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1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538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3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23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5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420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20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62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49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76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9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1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7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ED9-1AB9-407A-8AE4-D159F369C800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BE010B-3292-4369-8F12-2D6EDB4804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9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28A6-C06A-4E88-8CD3-AD26EE474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/>
              <a:t>Practice 2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D0FAE-7F21-40F3-AA19-37A1747B4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112-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121671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B7E7AF-F27C-BF99-3010-CEADB362DA31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464193" cy="4569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									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將成績單所有科目的代碼、分數、等第和學分數印出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條件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1.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編號由上到下，數字由小到大印出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按照分數大小排列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，編號越小的分數越高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並依照分數去換算相對應的等第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(A+, B-, C ….)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4. 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更新科目時必須重新排列順序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5.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最下面必須印出總平均、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GPA(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舊制、新制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、實拿學分數、總學分數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6.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分數大於等於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才算進實拿學分數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7.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總平均四捨五入取小數點後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8.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GPA(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舊制、新制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四捨五入取小數點後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51F6B1-42F3-71ED-9F7F-96072038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23" y="1029309"/>
            <a:ext cx="4650177" cy="23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B7E7AF-F27C-BF99-3010-CEADB362DA31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464193" cy="456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									</a:t>
            </a: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print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print	</a:t>
            </a: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42BCF0-0456-2416-D60D-F612E729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99" y="1424564"/>
            <a:ext cx="360095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6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B7E7AF-F27C-BF99-3010-CEADB362DA31}"/>
              </a:ext>
            </a:extLst>
          </p:cNvPr>
          <p:cNvSpPr txBox="1">
            <a:spLocks/>
          </p:cNvSpPr>
          <p:nvPr/>
        </p:nvSpPr>
        <p:spPr>
          <a:xfrm>
            <a:off x="677333" y="1341439"/>
            <a:ext cx="9464193" cy="456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									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等第換算和新制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GPA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計算請參考下表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舊制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GPA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計算參考請參考下表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85BA4E-801D-A0CE-C433-2F0FE8E7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0" y="2504946"/>
            <a:ext cx="9707330" cy="9240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53C1F7C-1AFF-2E66-8DB5-E4E992326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0" y="4643357"/>
            <a:ext cx="48774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7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說明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									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總平均計算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採加權平均的計算方式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w: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學分數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x: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該科目的成績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𝒙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科目   分數 學分數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F7-001 95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F7-002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81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𝒙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𝟗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𝟓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𝟖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𝟏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den>
                      </m:f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𝟖𝟗</m:t>
                      </m:r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.</m:t>
                      </m:r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𝟒𝟎</m:t>
                      </m:r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  <a:blipFill>
                <a:blip r:embed="rId2"/>
                <a:stretch>
                  <a:fillRect l="-837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871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說明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									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舊制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GPA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採加權平均的計算方式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w: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學分數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y: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科目換算後的等第分數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𝒚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科目   分數 學分數  換算後的等第積分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F7-001 95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F7-002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75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𝒙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𝟒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den>
                      </m:f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𝟑</m:t>
                      </m:r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.</m:t>
                      </m:r>
                      <m:r>
                        <a:rPr lang="en-US" altLang="zh-TW" sz="2400" b="1" i="1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𝟔</m:t>
                      </m:r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  <a:blipFill>
                <a:blip r:embed="rId2"/>
                <a:stretch>
                  <a:fillRect l="-837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12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說明</a:t>
                </a:r>
                <a:r>
                  <a:rPr lang="en-US" altLang="zh-TW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									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新制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GPA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採加權平均的計算方式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w: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學分數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y: 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科目換算後的等第分數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𝒚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2400" b="1" i="1" smtClean="0">
                                  <a:solidFill>
                                    <a:srgbClr val="1F2328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TW" sz="2400" b="1" i="1" smtClean="0">
                                      <a:solidFill>
                                        <a:srgbClr val="1F2328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Ex.</a:t>
                </a:r>
              </a:p>
              <a:p>
                <a:pPr marL="0" indent="0">
                  <a:buNone/>
                </a:pP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科目   分數 學分數  換算後的等第積分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F7-001 95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4.3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F7-002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75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2</a:t>
                </a:r>
                <a:r>
                  <a:rPr lang="zh-TW" altLang="en-US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</a:t>
                </a:r>
                <a: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3.0</a:t>
                </a: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br>
                  <a:rPr lang="en-US" altLang="zh-TW" sz="2400" b="1" dirty="0">
                    <a:solidFill>
                      <a:srgbClr val="1F2328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&lt;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𝒙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&gt;=</m:t>
                      </m:r>
                      <m:f>
                        <m:fPr>
                          <m:ctrlP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fPr>
                        <m:num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𝟒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.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∗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.</m:t>
                          </m:r>
                          <m:r>
                            <a:rPr lang="en-US" altLang="zh-TW" sz="2400" b="1" i="1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𝟎</m:t>
                          </m:r>
                        </m:num>
                        <m:den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𝟑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a:rPr lang="en-US" altLang="zh-TW" sz="2400" b="1" i="1" smtClean="0">
                              <a:solidFill>
                                <a:srgbClr val="1F2328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𝟐</m:t>
                          </m:r>
                        </m:den>
                      </m:f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r>
                        <a:rPr lang="en-US" altLang="zh-TW" sz="2400" b="1" i="1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𝟑</m:t>
                      </m:r>
                      <m:r>
                        <a:rPr lang="en-US" altLang="zh-TW" sz="2400" b="1" i="0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.</m:t>
                      </m:r>
                      <m:r>
                        <a:rPr lang="en-US" altLang="zh-TW" sz="2400" b="1" i="1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𝟕</m:t>
                      </m:r>
                      <m:r>
                        <a:rPr lang="en-US" altLang="zh-TW" sz="2400" b="1" i="1" smtClean="0">
                          <a:solidFill>
                            <a:srgbClr val="1F2328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𝟖</m:t>
                      </m:r>
                    </m:oMath>
                  </m:oMathPara>
                </a14:m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en-US" altLang="zh-TW" sz="2400" b="1" dirty="0">
                  <a:solidFill>
                    <a:srgbClr val="1F2328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1CB7E7AF-F27C-BF99-3010-CEADB362D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341438"/>
                <a:ext cx="9464193" cy="4569834"/>
              </a:xfrm>
              <a:prstGeom prst="rect">
                <a:avLst/>
              </a:prstGeom>
              <a:blipFill>
                <a:blip r:embed="rId2"/>
                <a:stretch>
                  <a:fillRect l="-837" t="-1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7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退出選單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8"/>
            <a:ext cx="4018759" cy="3821111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退出選單並結束程式。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exit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exit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EEBD0C-3ED1-D1B2-BB97-D166B090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00" y="3983037"/>
            <a:ext cx="4586625" cy="25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3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輸入的指令不符合格式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指令格式不符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請重新輸入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E03E0B-A564-5212-C0CF-D38A0646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71701"/>
            <a:ext cx="2962688" cy="1590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78B97CE-5DFF-AEB7-52CD-18C30BD3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61" y="3066937"/>
            <a:ext cx="3629532" cy="1600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B30865-1E2C-44E7-FDB4-B487A3011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06" y="3066937"/>
            <a:ext cx="281979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輸入的分數不在正常範圍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(0~100)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成績分數異常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請重新輸入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83BD70-B7A8-AABB-52D4-F7E3930F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501453" cy="25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2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輸入的學分數不在正常範圍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(0~10)</a:t>
            </a: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學分數異常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請重新輸入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5026F7-E799-2626-DFAD-50440482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3" y="3303332"/>
            <a:ext cx="6069568" cy="25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FAEBE-AE42-42F5-9F9D-03622F2C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556557" cy="388077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  小歐是一個快樂的大學生，但同時也為這學期修的視窗程式設計感到些許擔憂，他害怕自己無法順利通過這門課程，因此請你們能夠設計一個程式來協助他計算與追蹤各學期的總成績，以便小歐能掌握自己的學習進度。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2-1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成績計算器</a:t>
            </a:r>
            <a:endParaRPr lang="zh-TW" altLang="en-US" sz="3200" b="1" dirty="0"/>
          </a:p>
        </p:txBody>
      </p:sp>
      <p:pic>
        <p:nvPicPr>
          <p:cNvPr id="1028" name="Picture 4" descr="真正聪明的人，都是这样读书的| 读书技巧类书单推荐- 知乎">
            <a:extLst>
              <a:ext uri="{FF2B5EF4-FFF2-40B4-BE49-F238E27FC236}">
                <a16:creationId xmlns:a16="http://schemas.microsoft.com/office/drawing/2014/main" id="{774F4B4D-9AED-5AA7-2E05-00D86D8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32" y="4355139"/>
            <a:ext cx="3766568" cy="25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在氣頭上的雙子，不願認錯而失去重要的人，讓自己事後後悔懊惱- StarPark-星座公園">
            <a:extLst>
              <a:ext uri="{FF2B5EF4-FFF2-40B4-BE49-F238E27FC236}">
                <a16:creationId xmlns:a16="http://schemas.microsoft.com/office/drawing/2014/main" id="{DB16D476-2D43-0D40-430A-ECDF5F13A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14" y="4355139"/>
            <a:ext cx="3827318" cy="251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33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輸入的成績和學分數同時發生異常則優先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成績分數異常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請重新輸入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155219-0E66-F3E9-7FF4-730217DF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03" y="3192787"/>
            <a:ext cx="6613877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1649412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更新成績時，若該科目不存在於成績表但發生成績分數或學分數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異常，則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優先處理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成績分數或學分數的異常情況。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1CD53A-1074-1C07-5910-15F50759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32" y="3167849"/>
            <a:ext cx="392484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評分事項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248241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科目代碼皆會按照格式輸入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輸入成績皆為整數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輸入學分數皆為整數</a:t>
            </a:r>
            <a:endParaRPr lang="en-US" altLang="zh-TW" sz="2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68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DEC5A7E8-3AA5-48ED-A309-85FF2548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3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2-2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躲鬼遊戲</a:t>
            </a:r>
            <a:endParaRPr lang="zh-TW" altLang="en-US" sz="3200" b="1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BDAA03E-DBF6-4BFD-EB56-9B7343E1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540" cy="3979065"/>
          </a:xfrm>
        </p:spPr>
        <p:txBody>
          <a:bodyPr/>
          <a:lstStyle/>
          <a:p>
            <a:r>
              <a:rPr lang="zh-TW" altLang="en-US" sz="28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8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當夜幕低垂，月光灑落，你發現你來到一個空無一人的黑暗空間，這裡鬼影幢幢，你現在必須躲避所有潛藏在這裡的鬼。</a:t>
            </a:r>
            <a:b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請撰寫一個簡易的小遊戲。</a:t>
            </a:r>
            <a:endParaRPr lang="zh-TW" altLang="en-US" dirty="0"/>
          </a:p>
        </p:txBody>
      </p:sp>
      <p:pic>
        <p:nvPicPr>
          <p:cNvPr id="1034" name="Picture 10" descr="万圣节在墓地里放着南瓜还有一个布里奇矢量图片素材-万圣节墓地素材-jpg图片格式-mac天空素材下载">
            <a:extLst>
              <a:ext uri="{FF2B5EF4-FFF2-40B4-BE49-F238E27FC236}">
                <a16:creationId xmlns:a16="http://schemas.microsoft.com/office/drawing/2014/main" id="{FD8B7478-D1AF-F620-1D2D-C9A37E493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255" y="3468255"/>
            <a:ext cx="3389746" cy="3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3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1727200"/>
            <a:ext cx="8596668" cy="481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輸入空間大小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(M,N)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輸入鬼的數量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將這些鬼隨機放入到空間中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開始遊戲</a:t>
            </a:r>
          </a:p>
          <a:p>
            <a:pPr lvl="1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每輪玩家選擇一個位置查看</a:t>
            </a:r>
          </a:p>
          <a:p>
            <a:pPr lvl="1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查看的位置會顯示鄰近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格鬼的數量</a:t>
            </a:r>
          </a:p>
          <a:p>
            <a:pPr lvl="1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若該位置是鬼則用字母 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X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</a:p>
          <a:p>
            <a:pPr lvl="1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若翻到鬼則直接結束遊戲並輸出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你被鬼抓到了</a:t>
            </a:r>
          </a:p>
          <a:p>
            <a:pPr lvl="1"/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查看完所有不是鬼的位置則輸出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你成功躲避所有的鬼了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4458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輸入遊戲參數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1727200"/>
            <a:ext cx="8596668" cy="48162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輸入空間大小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M,N  (M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皆為整數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5,5</a:t>
            </a: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輸入鬼的數量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M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10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輸入完之後，進入遊戲。</a:t>
            </a:r>
            <a:b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清空剛剛顯示的訊息  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hint: </a:t>
            </a:r>
            <a:r>
              <a:rPr lang="en-US" altLang="zh-TW" sz="2000" b="1" dirty="0" err="1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Console.Clear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 )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53479-D3FC-2A0F-9B99-1B4445EFA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52" y="1727200"/>
            <a:ext cx="4665686" cy="1320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F986A5-8D76-72CD-106C-23067452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74" y="3692392"/>
            <a:ext cx="310558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查看位置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1727200"/>
            <a:ext cx="8596668" cy="48162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確認該格的狀態，若是鬼則顯示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，不是鬼則顯示周圍躲藏的鬼的數量。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N,X  (N: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整數 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X:</a:t>
            </a: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大寫字母</a:t>
            </a: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(A,B,C))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0,C</a:t>
            </a:r>
          </a:p>
          <a:p>
            <a:pPr marL="0" indent="0">
              <a:buNone/>
            </a:pPr>
            <a:endParaRPr lang="en-US" altLang="zh-TW" sz="20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輸入完之後，清空之前顯示的訊息，並列印當前空間的狀態。</a:t>
            </a:r>
            <a:endParaRPr lang="en-US" altLang="zh-TW" sz="20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E56F7E-9885-6F3C-B51D-5876D0CA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88" y="2958274"/>
            <a:ext cx="232442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1727200"/>
            <a:ext cx="9280908" cy="48162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若查看到鬼，則顯示所有格子的狀態，並輸出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遊戲結束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你被鬼抓到了，且立刻結束程式。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523BD2-346E-4035-8580-9A9F9CDD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84348"/>
            <a:ext cx="25625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6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17754-B82B-432E-B1F3-1D8D7BF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F35D0-B33E-46FF-8AAE-2070894E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2" y="1727200"/>
            <a:ext cx="9280908" cy="4816257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若查看完鬼以外的所有格子，則輸出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!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你成功躲避所有的鬼了，顯示鬼所在的位置並結束遊戲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281A3E-8CE5-6F5B-0249-A4D0FDD4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5" y="3508178"/>
            <a:ext cx="281026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6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9276290" cy="490696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若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空間的大小少於或等於鬼的數量，輸出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遊戲參數錯誤，並結束程式。</a:t>
            </a:r>
          </a:p>
          <a:p>
            <a:pPr marL="0" indent="0">
              <a:buNone/>
            </a:pPr>
            <a:endParaRPr lang="en-US" altLang="zh-TW" sz="2400" b="1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4D846A-1CE5-7E6D-157C-DDE605AC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7" y="2999469"/>
            <a:ext cx="309605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82E0A-8F4B-4EEF-8FFA-D9ACE2EC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成績計算器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D3DD2-9AA1-4782-9C5F-C5DC680A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86" y="1690689"/>
            <a:ext cx="4124241" cy="455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實作以下功能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新增科目</a:t>
            </a:r>
            <a:r>
              <a:rPr lang="en-US" altLang="zh-TW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刪除科目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更新科目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列印成績單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退出選單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科目代碼格式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XX-XXX</a:t>
            </a:r>
            <a:b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Ex. F7-001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29BE8D3-E45E-D018-A2AC-B97218F0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49" y="1270000"/>
            <a:ext cx="524900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Exception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8"/>
            <a:ext cx="9276290" cy="4906961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若輸入的位置超出範圍，或是查看過重複的位置則輸出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i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無效輸的入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，請再試一次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不用清除先前輸入過的訊息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3E5D47-542A-FE1B-D980-859A3985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31" y="2878417"/>
            <a:ext cx="228631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評分事項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1439"/>
            <a:ext cx="9276290" cy="248241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需要同時輸入兩個參數時皆要用逗號分隔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(Ex.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2,F)</a:t>
            </a: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輸入的皆為數字或大寫字母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第一次的查看不能翻到鬼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5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新增科目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在成績單上新增一筆科目的資料，包含該科的科目代碼、分數和學分數。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create 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科目代碼 分數 學分數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create F7-001 82 2</a:t>
            </a: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E269F4-F53D-A26C-5913-57BF44E7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43" y="4189250"/>
            <a:ext cx="6002326" cy="2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新增科目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EB75A-6EA1-49AA-8290-140CCFF7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8596668" cy="388077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若該科目已存在於成績單中，請輸出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科目已存在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create F7-001 82 2</a:t>
            </a: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5E020A-99E4-280A-5876-5DC8C17E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6" y="4180614"/>
            <a:ext cx="6048504" cy="2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刪除科目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B7E7AF-F27C-BF99-3010-CEADB362DA31}"/>
              </a:ext>
            </a:extLst>
          </p:cNvPr>
          <p:cNvSpPr txBox="1">
            <a:spLocks/>
          </p:cNvSpPr>
          <p:nvPr/>
        </p:nvSpPr>
        <p:spPr>
          <a:xfrm>
            <a:off x="677334" y="134143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在成績單上刪除一筆科目的資料。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delete 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科目代碼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delete F7-001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FAA86E-1DA1-7BB0-A455-976FDB046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19" y="3953972"/>
            <a:ext cx="5359962" cy="24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刪除科目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5852-4506-32A4-84AC-4129723D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8596668" cy="388077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若該科目不存在於成績單中，請輸出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科目不存在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delete F7-001</a:t>
            </a: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B53D61-0008-8390-412C-0F0FA139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3" y="3631604"/>
            <a:ext cx="5682868" cy="26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更新科目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CB7E7AF-F27C-BF99-3010-CEADB362DA31}"/>
              </a:ext>
            </a:extLst>
          </p:cNvPr>
          <p:cNvSpPr txBox="1">
            <a:spLocks/>
          </p:cNvSpPr>
          <p:nvPr/>
        </p:nvSpPr>
        <p:spPr>
          <a:xfrm>
            <a:off x="677334" y="134143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								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更新前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在成績單上更新某個科目的資料。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輸入格式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update 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科目代碼 成績 學分數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update F7-001 75 4				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更新後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D478EC-9775-FD02-0D25-2F36B3F2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99" y="4087590"/>
            <a:ext cx="4972466" cy="21608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C81366-9BB2-E2CC-C65F-D98A5A91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38" y="1341437"/>
            <a:ext cx="3581900" cy="128605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87A96B-A986-F1C1-AD70-C6C6088FD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338" y="3310710"/>
            <a:ext cx="3486637" cy="126700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806D1A4-85C8-CD1D-9683-569850A8D4F2}"/>
              </a:ext>
            </a:extLst>
          </p:cNvPr>
          <p:cNvSpPr txBox="1">
            <a:spLocks/>
          </p:cNvSpPr>
          <p:nvPr/>
        </p:nvSpPr>
        <p:spPr>
          <a:xfrm>
            <a:off x="2945355" y="134143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92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64BDD-9F4C-48BA-9089-7AEC1393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839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更新科目</a:t>
            </a:r>
            <a:b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825852-4506-32A4-84AC-4129723D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439"/>
            <a:ext cx="8596668" cy="3880773"/>
          </a:xfrm>
        </p:spPr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 algn="l">
              <a:buNone/>
            </a:pP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若該科目不存在於成績單中，請輸出</a:t>
            </a: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科目不存在</a:t>
            </a: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r>
              <a:rPr lang="en-US" altLang="zh-TW" sz="2400" b="1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Ex. update F7-002 45 2</a:t>
            </a: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l">
              <a:buNone/>
            </a:pPr>
            <a:endParaRPr lang="en-US" altLang="zh-TW" sz="2400" b="1" dirty="0">
              <a:solidFill>
                <a:srgbClr val="1F2328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F5FC3E-84B8-11FD-53F4-B083B5A2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07" y="3429000"/>
            <a:ext cx="6406957" cy="2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556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879</TotalTime>
  <Words>1387</Words>
  <Application>Microsoft Office PowerPoint</Application>
  <PresentationFormat>寬螢幕</PresentationFormat>
  <Paragraphs>168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標楷體</vt:lpstr>
      <vt:lpstr>Arial</vt:lpstr>
      <vt:lpstr>Cambria Math</vt:lpstr>
      <vt:lpstr>Trebuchet MS</vt:lpstr>
      <vt:lpstr>Wingdings 3</vt:lpstr>
      <vt:lpstr>多面向</vt:lpstr>
      <vt:lpstr>Practice 2</vt:lpstr>
      <vt:lpstr>Practice 2-1 成績計算器</vt:lpstr>
      <vt:lpstr>成績計算器</vt:lpstr>
      <vt:lpstr>1.新增科目</vt:lpstr>
      <vt:lpstr>1.新增科目</vt:lpstr>
      <vt:lpstr>2.刪除科目 </vt:lpstr>
      <vt:lpstr>2.刪除科目 </vt:lpstr>
      <vt:lpstr>3.更新科目 </vt:lpstr>
      <vt:lpstr>3.更新科目 </vt:lpstr>
      <vt:lpstr>4.列印成績單 </vt:lpstr>
      <vt:lpstr>4.列印成績單 </vt:lpstr>
      <vt:lpstr>4.列印成績單 </vt:lpstr>
      <vt:lpstr>4.列印成績單 </vt:lpstr>
      <vt:lpstr>4.列印成績單 </vt:lpstr>
      <vt:lpstr>4.列印成績單 </vt:lpstr>
      <vt:lpstr>5.退出選單</vt:lpstr>
      <vt:lpstr>Exception</vt:lpstr>
      <vt:lpstr>Exception</vt:lpstr>
      <vt:lpstr>Exception</vt:lpstr>
      <vt:lpstr>Exception</vt:lpstr>
      <vt:lpstr>Exception</vt:lpstr>
      <vt:lpstr>評分事項</vt:lpstr>
      <vt:lpstr>Practice 2-2 躲鬼遊戲</vt:lpstr>
      <vt:lpstr>流程</vt:lpstr>
      <vt:lpstr>輸入遊戲參數</vt:lpstr>
      <vt:lpstr>查看位置</vt:lpstr>
      <vt:lpstr>遊戲結束</vt:lpstr>
      <vt:lpstr>遊戲結束</vt:lpstr>
      <vt:lpstr>Exception</vt:lpstr>
      <vt:lpstr>Exception</vt:lpstr>
      <vt:lpstr>評分事項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辰凱 張</dc:creator>
  <cp:lastModifiedBy>歐長諺 Ou Chang Yan</cp:lastModifiedBy>
  <cp:revision>25</cp:revision>
  <dcterms:created xsi:type="dcterms:W3CDTF">2023-09-07T14:57:21Z</dcterms:created>
  <dcterms:modified xsi:type="dcterms:W3CDTF">2023-09-16T18:22:12Z</dcterms:modified>
</cp:coreProperties>
</file>