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embeddedFontLst>
    <p:embeddedFont>
      <p:font typeface="Libre Franklin" pitchFamily="2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7" roundtripDataSignature="AMtx7mj1+IzeQ1SyiqzbEzopidFNG2Nfe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customschemas.google.com/relationships/presentationmetadata" Target="meta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標題投影片" type="title">
  <p:cSld name="TITLE">
    <p:bg>
      <p:bgPr>
        <a:solidFill>
          <a:schemeClr val="lt2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0"/>
          <p:cNvSpPr txBox="1"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Libre Franklin"/>
              <a:buNone/>
              <a:defRPr sz="7200" cap="none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30"/>
          <p:cNvSpPr txBox="1"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  <a:defRPr sz="2300"/>
            </a:lvl1pPr>
            <a:lvl2pPr lvl="1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/>
            </a:lvl2pPr>
            <a:lvl3pPr lvl="2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3pPr>
            <a:lvl4pPr lvl="3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4pPr>
            <a:lvl5pPr lvl="4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5pPr>
            <a:lvl6pPr lvl="5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6pPr>
            <a:lvl7pPr lvl="6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7pPr>
            <a:lvl8pPr lvl="7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8pPr>
            <a:lvl9pPr lvl="8" algn="ctr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5" name="Google Shape;15;p30"/>
          <p:cNvSpPr txBox="1">
            <a:spLocks noGrp="1"/>
          </p:cNvSpPr>
          <p:nvPr>
            <p:ph type="dt" idx="10"/>
          </p:nvPr>
        </p:nvSpPr>
        <p:spPr>
          <a:xfrm>
            <a:off x="752858" y="6453386"/>
            <a:ext cx="1607944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0"/>
          <p:cNvSpPr txBox="1">
            <a:spLocks noGrp="1"/>
          </p:cNvSpPr>
          <p:nvPr>
            <p:ph type="ftr" idx="11"/>
          </p:nvPr>
        </p:nvSpPr>
        <p:spPr>
          <a:xfrm>
            <a:off x="2584054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0"/>
          <p:cNvSpPr txBox="1">
            <a:spLocks noGrp="1"/>
          </p:cNvSpPr>
          <p:nvPr>
            <p:ph type="sldNum" idx="12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grpSp>
        <p:nvGrpSpPr>
          <p:cNvPr id="18" name="Google Shape;18;p30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9" name="Google Shape;19;p30"/>
            <p:cNvSpPr/>
            <p:nvPr/>
          </p:nvSpPr>
          <p:spPr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 extrusionOk="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20" name="Google Shape;20;p30"/>
            <p:cNvSpPr/>
            <p:nvPr/>
          </p:nvSpPr>
          <p:spPr>
            <a:xfrm rot="10800000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 extrusionOk="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9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9"/>
          <p:cNvSpPr txBox="1">
            <a:spLocks noGrp="1"/>
          </p:cNvSpPr>
          <p:nvPr>
            <p:ph type="body" idx="1"/>
          </p:nvPr>
        </p:nvSpPr>
        <p:spPr>
          <a:xfrm rot="5400000">
            <a:off x="4386263" y="-719137"/>
            <a:ext cx="3571875" cy="9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marL="914400" lvl="1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80" name="Google Shape;80;p39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9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9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0"/>
          <p:cNvSpPr txBox="1">
            <a:spLocks noGrp="1"/>
          </p:cNvSpPr>
          <p:nvPr>
            <p:ph type="title"/>
          </p:nvPr>
        </p:nvSpPr>
        <p:spPr>
          <a:xfrm rot="5400000">
            <a:off x="7757822" y="2462895"/>
            <a:ext cx="5243244" cy="1565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40"/>
          <p:cNvSpPr txBox="1">
            <a:spLocks noGrp="1"/>
          </p:cNvSpPr>
          <p:nvPr>
            <p:ph type="body" idx="1"/>
          </p:nvPr>
        </p:nvSpPr>
        <p:spPr>
          <a:xfrm rot="5400000">
            <a:off x="2839799" y="-844042"/>
            <a:ext cx="5243244" cy="8179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marL="914400" lvl="1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86" name="Google Shape;86;p40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40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40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內容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1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1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marL="914400" lvl="1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31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1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1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章節標題" type="secHead">
  <p:cSld name="SECTION_HEADER">
    <p:bg>
      <p:bgPr>
        <a:solidFill>
          <a:schemeClr val="dk2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2"/>
          <p:cNvSpPr txBox="1"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Libre Franklin"/>
              <a:buNone/>
              <a:defRPr sz="7200" cap="none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2"/>
          <p:cNvSpPr txBox="1"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1pPr>
            <a:lvl2pPr marL="914400" lvl="1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32"/>
          <p:cNvSpPr txBox="1">
            <a:spLocks noGrp="1"/>
          </p:cNvSpPr>
          <p:nvPr>
            <p:ph type="dt" idx="10"/>
          </p:nvPr>
        </p:nvSpPr>
        <p:spPr>
          <a:xfrm>
            <a:off x="738908" y="6453386"/>
            <a:ext cx="1622409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2"/>
          <p:cNvSpPr txBox="1">
            <a:spLocks noGrp="1"/>
          </p:cNvSpPr>
          <p:nvPr>
            <p:ph type="ftr" idx="11"/>
          </p:nvPr>
        </p:nvSpPr>
        <p:spPr>
          <a:xfrm>
            <a:off x="2584312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2"/>
          <p:cNvSpPr txBox="1">
            <a:spLocks noGrp="1"/>
          </p:cNvSpPr>
          <p:nvPr>
            <p:ph type="sldNum" idx="12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33" name="Google Shape;33;p32" title="Crop Mark"/>
          <p:cNvSpPr/>
          <p:nvPr/>
        </p:nvSpPr>
        <p:spPr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4125" h="5554" extrusionOk="0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個內容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3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3"/>
          <p:cNvSpPr txBox="1">
            <a:spLocks noGrp="1"/>
          </p:cNvSpPr>
          <p:nvPr>
            <p:ph type="body" idx="1"/>
          </p:nvPr>
        </p:nvSpPr>
        <p:spPr>
          <a:xfrm>
            <a:off x="1371600" y="2285999"/>
            <a:ext cx="4447786" cy="3581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marL="91440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33"/>
          <p:cNvSpPr txBox="1">
            <a:spLocks noGrp="1"/>
          </p:cNvSpPr>
          <p:nvPr>
            <p:ph type="body" idx="2"/>
          </p:nvPr>
        </p:nvSpPr>
        <p:spPr>
          <a:xfrm>
            <a:off x="6525403" y="2285999"/>
            <a:ext cx="4447786" cy="3581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marL="91440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33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3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3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4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4"/>
          <p:cNvSpPr txBox="1"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 b="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34"/>
          <p:cNvSpPr txBox="1">
            <a:spLocks noGrp="1"/>
          </p:cNvSpPr>
          <p:nvPr>
            <p:ph type="body" idx="2"/>
          </p:nvPr>
        </p:nvSpPr>
        <p:spPr>
          <a:xfrm>
            <a:off x="1371600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marL="91440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34"/>
          <p:cNvSpPr txBox="1">
            <a:spLocks noGrp="1"/>
          </p:cNvSpPr>
          <p:nvPr>
            <p:ph type="body" idx="3"/>
          </p:nvPr>
        </p:nvSpPr>
        <p:spPr>
          <a:xfrm>
            <a:off x="6525014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 b="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34"/>
          <p:cNvSpPr txBox="1">
            <a:spLocks noGrp="1"/>
          </p:cNvSpPr>
          <p:nvPr>
            <p:ph type="body" idx="4"/>
          </p:nvPr>
        </p:nvSpPr>
        <p:spPr>
          <a:xfrm>
            <a:off x="6525014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marL="91440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34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4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4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5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5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5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5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6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6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6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含輔助字幕的內容" type="objTx">
  <p:cSld name="OBJECT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37"/>
          <p:cNvSpPr txBox="1"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ibre Franklin"/>
              <a:buNone/>
              <a:defRPr sz="4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37"/>
          <p:cNvSpPr txBox="1">
            <a:spLocks noGrp="1"/>
          </p:cNvSpPr>
          <p:nvPr>
            <p:ph type="body" idx="1"/>
          </p:nvPr>
        </p:nvSpPr>
        <p:spPr>
          <a:xfrm>
            <a:off x="6256020" y="685801"/>
            <a:ext cx="5212080" cy="5175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 sz="2000"/>
            </a:lvl1pPr>
            <a:lvl2pPr marL="91440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/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 sz="1800"/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/>
            </a:lvl5pPr>
            <a:lvl6pPr marL="2743200" lvl="5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–"/>
              <a:defRPr sz="1600"/>
            </a:lvl6pPr>
            <a:lvl7pPr marL="3200400" lvl="6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/>
            </a:lvl7pPr>
            <a:lvl8pPr marL="3657600" lvl="7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–"/>
              <a:defRPr sz="1600"/>
            </a:lvl8pPr>
            <a:lvl9pPr marL="4114800" lvl="8" indent="-3302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63" name="Google Shape;63;p37"/>
          <p:cNvSpPr txBox="1">
            <a:spLocks noGrp="1"/>
          </p:cNvSpPr>
          <p:nvPr>
            <p:ph type="body" idx="2"/>
          </p:nvPr>
        </p:nvSpPr>
        <p:spPr>
          <a:xfrm>
            <a:off x="723900" y="2856344"/>
            <a:ext cx="3855720" cy="3011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4" name="Google Shape;64;p37"/>
          <p:cNvSpPr txBox="1">
            <a:spLocks noGrp="1"/>
          </p:cNvSpPr>
          <p:nvPr>
            <p:ph type="dt" idx="10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7"/>
          <p:cNvSpPr txBox="1">
            <a:spLocks noGrp="1"/>
          </p:cNvSpPr>
          <p:nvPr>
            <p:ph type="ftr" idx="11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7"/>
          <p:cNvSpPr txBox="1">
            <a:spLocks noGrp="1"/>
          </p:cNvSpPr>
          <p:nvPr>
            <p:ph type="sldNum" idx="12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67" name="Google Shape;67;p37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含輔助字幕的圖片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8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38"/>
          <p:cNvSpPr txBox="1"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ibre Franklin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8"/>
          <p:cNvSpPr>
            <a:spLocks noGrp="1"/>
          </p:cNvSpPr>
          <p:nvPr>
            <p:ph type="pic" idx="2"/>
          </p:nvPr>
        </p:nvSpPr>
        <p:spPr>
          <a:xfrm>
            <a:off x="5532120" y="0"/>
            <a:ext cx="6659880" cy="6857999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38"/>
          <p:cNvSpPr txBox="1">
            <a:spLocks noGrp="1"/>
          </p:cNvSpPr>
          <p:nvPr>
            <p:ph type="body" idx="1"/>
          </p:nvPr>
        </p:nvSpPr>
        <p:spPr>
          <a:xfrm>
            <a:off x="723900" y="2855968"/>
            <a:ext cx="3855720" cy="3011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3" name="Google Shape;73;p38"/>
          <p:cNvSpPr txBox="1">
            <a:spLocks noGrp="1"/>
          </p:cNvSpPr>
          <p:nvPr>
            <p:ph type="dt" idx="10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8"/>
          <p:cNvSpPr txBox="1">
            <a:spLocks noGrp="1"/>
          </p:cNvSpPr>
          <p:nvPr>
            <p:ph type="ftr" idx="11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8"/>
          <p:cNvSpPr txBox="1">
            <a:spLocks noGrp="1"/>
          </p:cNvSpPr>
          <p:nvPr>
            <p:ph type="sldNum" idx="12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76" name="Google Shape;76;p3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9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 sz="4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9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5600" algn="l" rtl="0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■"/>
              <a:defRPr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55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–"/>
              <a:defRPr sz="20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sz="1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sz="18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302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Char char="■"/>
              <a:defRPr sz="1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302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Char char="–"/>
              <a:defRPr sz="16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175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175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–"/>
              <a:defRPr sz="14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17500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8" name="Google Shape;8;p29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" name="Google Shape;9;p29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0" name="Google Shape;10;p29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1" name="Google Shape;11;p29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"/>
          <p:cNvSpPr txBox="1">
            <a:spLocks noGrp="1"/>
          </p:cNvSpPr>
          <p:nvPr>
            <p:ph type="subTitle" idx="1"/>
          </p:nvPr>
        </p:nvSpPr>
        <p:spPr>
          <a:xfrm>
            <a:off x="2592442" y="2572752"/>
            <a:ext cx="6831673" cy="1086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</a:pPr>
            <a:r>
              <a:rPr lang="zh-TW" sz="8000">
                <a:latin typeface="Libre Franklin"/>
                <a:ea typeface="Libre Franklin"/>
                <a:cs typeface="Libre Franklin"/>
                <a:sym typeface="Libre Franklin"/>
              </a:rPr>
              <a:t>Practice 6</a:t>
            </a:r>
            <a:endParaRPr sz="800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53012" y="2947308"/>
            <a:ext cx="7163800" cy="386769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0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737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ibre Franklin"/>
              <a:buNone/>
            </a:pPr>
            <a:r>
              <a:rPr lang="zh-TW"/>
              <a:t>3. Start Game (Calculate Game Time and Movement Steps)</a:t>
            </a:r>
            <a:br>
              <a:rPr lang="zh-TW"/>
            </a:br>
            <a:endParaRPr/>
          </a:p>
        </p:txBody>
      </p:sp>
      <p:sp>
        <p:nvSpPr>
          <p:cNvPr id="166" name="Google Shape;166;p10"/>
          <p:cNvSpPr txBox="1">
            <a:spLocks noGrp="1"/>
          </p:cNvSpPr>
          <p:nvPr>
            <p:ph type="body" idx="1"/>
          </p:nvPr>
        </p:nvSpPr>
        <p:spPr>
          <a:xfrm>
            <a:off x="1496112" y="1793019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84048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zh-TW"/>
              <a:t>Instructions:</a:t>
            </a:r>
            <a:endParaRPr/>
          </a:p>
          <a:p>
            <a:pPr marL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zh-TW"/>
              <a:t>Calculate the elapsed time in the game (since the draw button is clicked) and the movement steps (the number of times a puzzle is moved) and show it on the game screen.</a:t>
            </a:r>
            <a:endParaRPr/>
          </a:p>
        </p:txBody>
      </p:sp>
      <p:sp>
        <p:nvSpPr>
          <p:cNvPr id="167" name="Google Shape;167;p10"/>
          <p:cNvSpPr/>
          <p:nvPr/>
        </p:nvSpPr>
        <p:spPr>
          <a:xfrm>
            <a:off x="5706291" y="3583719"/>
            <a:ext cx="931817" cy="766354"/>
          </a:xfrm>
          <a:prstGeom prst="rect">
            <a:avLst/>
          </a:prstGeom>
          <a:noFill/>
          <a:ln w="349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1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10820400" cy="7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ibre Franklin"/>
              <a:buNone/>
            </a:pPr>
            <a:r>
              <a:rPr lang="zh-TW"/>
              <a:t>4. Game Over (Show Game Time and Movement Steps)</a:t>
            </a:r>
            <a:br>
              <a:rPr lang="zh-TW"/>
            </a:br>
            <a:endParaRPr/>
          </a:p>
        </p:txBody>
      </p:sp>
      <p:sp>
        <p:nvSpPr>
          <p:cNvPr id="173" name="Google Shape;173;p11"/>
          <p:cNvSpPr txBox="1">
            <a:spLocks noGrp="1"/>
          </p:cNvSpPr>
          <p:nvPr>
            <p:ph type="body" idx="1"/>
          </p:nvPr>
        </p:nvSpPr>
        <p:spPr>
          <a:xfrm>
            <a:off x="1496112" y="1793019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84048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zh-TW"/>
              <a:t>Instructions:</a:t>
            </a:r>
            <a:endParaRPr/>
          </a:p>
          <a:p>
            <a:pPr marL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zh-TW"/>
              <a:t>If the player reassembles the puzzle successfully, the game ends and shows game time and movement steps.</a:t>
            </a:r>
            <a:endParaRPr/>
          </a:p>
        </p:txBody>
      </p:sp>
      <p:pic>
        <p:nvPicPr>
          <p:cNvPr id="174" name="Google Shape;174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28374" y="2928676"/>
            <a:ext cx="7182853" cy="3743847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1"/>
          <p:cNvSpPr txBox="1"/>
          <p:nvPr/>
        </p:nvSpPr>
        <p:spPr>
          <a:xfrm>
            <a:off x="6316263" y="4765950"/>
            <a:ext cx="2177400" cy="2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You won!</a:t>
            </a:r>
            <a:br>
              <a:rPr lang="zh-TW" sz="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lang="zh-TW" sz="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Time of completion</a:t>
            </a:r>
            <a:br>
              <a:rPr lang="zh-TW" sz="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lang="zh-TW" sz="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Movement steps</a:t>
            </a:r>
            <a:endParaRPr sz="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2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737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zh-TW"/>
              <a:t>4. Game Over (Lock the Puzzle)</a:t>
            </a:r>
            <a:endParaRPr/>
          </a:p>
        </p:txBody>
      </p:sp>
      <p:sp>
        <p:nvSpPr>
          <p:cNvPr id="181" name="Google Shape;181;p12"/>
          <p:cNvSpPr txBox="1">
            <a:spLocks noGrp="1"/>
          </p:cNvSpPr>
          <p:nvPr>
            <p:ph type="body" idx="1"/>
          </p:nvPr>
        </p:nvSpPr>
        <p:spPr>
          <a:xfrm>
            <a:off x="1496112" y="1793019"/>
            <a:ext cx="9999202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84048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zh-TW"/>
              <a:t>Instructions:</a:t>
            </a:r>
            <a:endParaRPr/>
          </a:p>
          <a:p>
            <a:pPr marL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zh-TW"/>
              <a:t>After the game is over, prevent the player from moving the puzzle board until they press “Draw puzzle board” to start a new round of the game.</a:t>
            </a:r>
            <a:endParaRPr/>
          </a:p>
        </p:txBody>
      </p:sp>
      <p:pic>
        <p:nvPicPr>
          <p:cNvPr id="182" name="Google Shape;182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18857" y="2939282"/>
            <a:ext cx="7154274" cy="37914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3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737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ibre Franklin"/>
              <a:buNone/>
            </a:pPr>
            <a:r>
              <a:rPr lang="zh-TW"/>
              <a:t>Supplementary</a:t>
            </a:r>
            <a:br>
              <a:rPr lang="zh-TW"/>
            </a:br>
            <a:endParaRPr/>
          </a:p>
        </p:txBody>
      </p:sp>
      <p:sp>
        <p:nvSpPr>
          <p:cNvPr id="188" name="Google Shape;188;p13"/>
          <p:cNvSpPr txBox="1">
            <a:spLocks noGrp="1"/>
          </p:cNvSpPr>
          <p:nvPr>
            <p:ph type="body" idx="1"/>
          </p:nvPr>
        </p:nvSpPr>
        <p:spPr>
          <a:xfrm>
            <a:off x="1530946" y="182118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84048" lvl="0" indent="-396748" algn="l" rtl="0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zh-TW"/>
              <a:t>Instructions:</a:t>
            </a:r>
            <a:endParaRPr/>
          </a:p>
          <a:p>
            <a:pPr marL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zh-TW"/>
              <a:t>If “Draw puzzle board” was clicked during the game, refresh the entire area and resest game time and movement steps.</a:t>
            </a:r>
            <a:endParaRPr/>
          </a:p>
        </p:txBody>
      </p:sp>
      <p:pic>
        <p:nvPicPr>
          <p:cNvPr id="189" name="Google Shape;189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09337" y="2961747"/>
            <a:ext cx="7173326" cy="37438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4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737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ibre Franklin"/>
              <a:buNone/>
            </a:pPr>
            <a:r>
              <a:rPr lang="zh-TW"/>
              <a:t>Grading</a:t>
            </a:r>
            <a:br>
              <a:rPr lang="zh-TW"/>
            </a:br>
            <a:endParaRPr/>
          </a:p>
        </p:txBody>
      </p:sp>
      <p:sp>
        <p:nvSpPr>
          <p:cNvPr id="195" name="Google Shape;195;p14"/>
          <p:cNvSpPr txBox="1">
            <a:spLocks noGrp="1"/>
          </p:cNvSpPr>
          <p:nvPr>
            <p:ph type="body" idx="1"/>
          </p:nvPr>
        </p:nvSpPr>
        <p:spPr>
          <a:xfrm>
            <a:off x="1496100" y="1793025"/>
            <a:ext cx="9393000" cy="3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84048" lvl="0" indent="-37769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SzPts val="1700"/>
              <a:buChar char="■"/>
            </a:pPr>
            <a:r>
              <a:rPr lang="zh-TW" sz="1900"/>
              <a:t>Able to read images properly (5%)</a:t>
            </a:r>
            <a:endParaRPr sz="1900"/>
          </a:p>
          <a:p>
            <a:pPr marL="384048" lvl="0" indent="-36499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SzPts val="1700"/>
              <a:buChar char="■"/>
            </a:pPr>
            <a:r>
              <a:rPr lang="zh-TW" sz="1900"/>
              <a:t>Showing  and hiding images (5%)</a:t>
            </a:r>
            <a:endParaRPr sz="1900"/>
          </a:p>
          <a:p>
            <a:pPr marL="384048" lvl="0" indent="-36499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SzPts val="1700"/>
              <a:buChar char="■"/>
            </a:pPr>
            <a:r>
              <a:rPr lang="zh-TW" sz="1900"/>
              <a:t>Dividing the image into 9 blocks (20%)</a:t>
            </a:r>
            <a:endParaRPr sz="1900"/>
          </a:p>
          <a:p>
            <a:pPr marL="384048" lvl="0" indent="-36499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SzPts val="1700"/>
              <a:buChar char="■"/>
            </a:pPr>
            <a:r>
              <a:rPr lang="zh-TW" sz="1900"/>
              <a:t>Showing  time and steps (10%)</a:t>
            </a:r>
            <a:endParaRPr sz="1900"/>
          </a:p>
          <a:p>
            <a:pPr marL="384048" lvl="0" indent="-36499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SzPts val="1700"/>
              <a:buChar char="■"/>
            </a:pPr>
            <a:r>
              <a:rPr lang="zh-TW" sz="1900"/>
              <a:t>Able to move the puzzle board (30%)</a:t>
            </a:r>
            <a:endParaRPr sz="1900"/>
          </a:p>
          <a:p>
            <a:pPr marL="384048" lvl="0" indent="-36499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SzPts val="1700"/>
              <a:buChar char="■"/>
            </a:pPr>
            <a:r>
              <a:rPr lang="zh-TW" sz="1900"/>
              <a:t>Calculations and locking the board at the end of the game (10%)</a:t>
            </a:r>
            <a:endParaRPr sz="1900"/>
          </a:p>
          <a:p>
            <a:pPr marL="384048" lvl="0" indent="-36499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SzPts val="1700"/>
              <a:buChar char="■"/>
            </a:pPr>
            <a:r>
              <a:rPr lang="zh-TW" sz="1900"/>
              <a:t>Able  to change the image for a new round of the game (10%)</a:t>
            </a:r>
            <a:endParaRPr sz="1900"/>
          </a:p>
          <a:p>
            <a:pPr marL="384048" lvl="0" indent="-36499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SzPts val="1700"/>
              <a:buChar char="■"/>
            </a:pPr>
            <a:r>
              <a:rPr lang="zh-TW" sz="1900"/>
              <a:t>Others (10%)</a:t>
            </a:r>
            <a:endParaRPr sz="19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5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737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ibre Franklin"/>
              <a:buNone/>
            </a:pPr>
            <a:r>
              <a:rPr lang="zh-TW"/>
              <a:t>Hint</a:t>
            </a:r>
            <a:br>
              <a:rPr lang="zh-TW"/>
            </a:br>
            <a:endParaRPr/>
          </a:p>
        </p:txBody>
      </p:sp>
      <p:sp>
        <p:nvSpPr>
          <p:cNvPr id="201" name="Google Shape;201;p15"/>
          <p:cNvSpPr txBox="1">
            <a:spLocks noGrp="1"/>
          </p:cNvSpPr>
          <p:nvPr>
            <p:ph type="body" idx="1"/>
          </p:nvPr>
        </p:nvSpPr>
        <p:spPr>
          <a:xfrm>
            <a:off x="1496112" y="1793019"/>
            <a:ext cx="9999202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84048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zh-TW"/>
              <a:t>It is suggested to use Bitmap to divide the image</a:t>
            </a:r>
            <a:endParaRPr/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zh-TW"/>
              <a:t>The suggested image resize is 270x270</a:t>
            </a:r>
            <a:endParaRPr/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zh-TW"/>
              <a:t>Record the sequence number of each area</a:t>
            </a:r>
            <a:endParaRPr/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zh-TW"/>
              <a:t>Whether to show or not has nothing to do with drawing the puzzle board</a:t>
            </a:r>
            <a:endParaRPr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9B1C219D-4542-0B53-06CD-C4CE3F157A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8364" y="3735616"/>
            <a:ext cx="8754697" cy="2915057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6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737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ibre Franklin"/>
              <a:buNone/>
            </a:pPr>
            <a:r>
              <a:rPr lang="zh-TW"/>
              <a:t>Practice 6-2  Digital Clock</a:t>
            </a:r>
            <a:br>
              <a:rPr lang="zh-TW"/>
            </a:br>
            <a:endParaRPr/>
          </a:p>
        </p:txBody>
      </p:sp>
      <p:sp>
        <p:nvSpPr>
          <p:cNvPr id="207" name="Google Shape;207;p16"/>
          <p:cNvSpPr txBox="1">
            <a:spLocks noGrp="1"/>
          </p:cNvSpPr>
          <p:nvPr>
            <p:ph type="body" idx="1"/>
          </p:nvPr>
        </p:nvSpPr>
        <p:spPr>
          <a:xfrm>
            <a:off x="1371600" y="1553055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zh-TW"/>
              <a:t>Create the functionalities:</a:t>
            </a:r>
            <a:endParaRPr/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zh-TW"/>
              <a:t>Electronic display board</a:t>
            </a:r>
            <a:endParaRPr/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SzPts val="2000"/>
              <a:buChar char="■"/>
            </a:pPr>
            <a:r>
              <a:rPr lang="zh-TW"/>
              <a:t>Alarm setting</a:t>
            </a:r>
            <a:endParaRPr/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SzPts val="2000"/>
              <a:buChar char="■"/>
            </a:pPr>
            <a:r>
              <a:rPr lang="zh-TW"/>
              <a:t>Customize alarm ringtone</a:t>
            </a:r>
            <a:endParaRPr/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SzPts val="2000"/>
              <a:buChar char="■"/>
            </a:pPr>
            <a:r>
              <a:rPr lang="zh-TW"/>
              <a:t>Log record</a:t>
            </a:r>
            <a:endParaRPr/>
          </a:p>
        </p:txBody>
      </p:sp>
      <p:pic>
        <p:nvPicPr>
          <p:cNvPr id="208" name="Google Shape;20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99515" y="4000091"/>
            <a:ext cx="9333179" cy="22826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7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737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ibre Franklin"/>
              <a:buNone/>
            </a:pPr>
            <a:r>
              <a:rPr lang="zh-TW"/>
              <a:t>1. Electronic Display Board</a:t>
            </a:r>
            <a:endParaRPr/>
          </a:p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endParaRPr/>
          </a:p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ibre Franklin"/>
              <a:buNone/>
            </a:pPr>
            <a:br>
              <a:rPr lang="zh-TW"/>
            </a:br>
            <a:endParaRPr/>
          </a:p>
        </p:txBody>
      </p:sp>
      <p:sp>
        <p:nvSpPr>
          <p:cNvPr id="214" name="Google Shape;214;p17"/>
          <p:cNvSpPr txBox="1">
            <a:spLocks noGrp="1"/>
          </p:cNvSpPr>
          <p:nvPr>
            <p:ph type="body" idx="1"/>
          </p:nvPr>
        </p:nvSpPr>
        <p:spPr>
          <a:xfrm>
            <a:off x="1496112" y="1793019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84048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zh-TW"/>
              <a:t>Instructions:</a:t>
            </a:r>
            <a:endParaRPr/>
          </a:p>
          <a:p>
            <a:pPr marL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zh-TW"/>
              <a:t>Display the current time on the electronic display board according to Taiwan’s time (GMT+8). From left to right, indicating hour, minute, second (e.g., 11:50:12). Use the </a:t>
            </a:r>
            <a:r>
              <a:rPr lang="zh-TW">
                <a:solidFill>
                  <a:srgbClr val="FF0000"/>
                </a:solidFill>
              </a:rPr>
              <a:t>twelve-hour clock format</a:t>
            </a:r>
            <a:r>
              <a:rPr lang="zh-TW"/>
              <a:t> for the hour and display "AM" or "PM" in the bottom right corner of the display board.</a:t>
            </a:r>
            <a:endParaRPr/>
          </a:p>
        </p:txBody>
      </p:sp>
      <p:pic>
        <p:nvPicPr>
          <p:cNvPr id="215" name="Google Shape;215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71599" y="3726185"/>
            <a:ext cx="9850225" cy="19147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8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737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ibre Franklin"/>
              <a:buNone/>
            </a:pPr>
            <a:r>
              <a:rPr lang="zh-TW"/>
              <a:t>1. Electronic Display Board</a:t>
            </a:r>
            <a:endParaRPr/>
          </a:p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ibre Franklin"/>
              <a:buNone/>
            </a:pPr>
            <a:br>
              <a:rPr lang="zh-TW"/>
            </a:br>
            <a:endParaRPr/>
          </a:p>
        </p:txBody>
      </p:sp>
      <p:sp>
        <p:nvSpPr>
          <p:cNvPr id="221" name="Google Shape;221;p18"/>
          <p:cNvSpPr txBox="1">
            <a:spLocks noGrp="1"/>
          </p:cNvSpPr>
          <p:nvPr>
            <p:ph type="body" idx="1"/>
          </p:nvPr>
        </p:nvSpPr>
        <p:spPr>
          <a:xfrm>
            <a:off x="1496112" y="1495425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84048" lvl="0" indent="-396748" algn="l" rtl="0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zh-TW" dirty="0"/>
              <a:t>Instructions:</a:t>
            </a:r>
            <a:endParaRPr dirty="0"/>
          </a:p>
          <a:p>
            <a:pPr marL="0" indent="0">
              <a:spcBef>
                <a:spcPts val="1200"/>
              </a:spcBef>
              <a:buSzPts val="2000"/>
              <a:buNone/>
            </a:pPr>
            <a:r>
              <a:rPr lang="zh-TW" dirty="0"/>
              <a:t>Each display is represented using a grid of 7 units in length and 5 units in width. The display of numbers must adhere to the following format.</a:t>
            </a:r>
            <a:r>
              <a:rPr lang="en-US" altLang="zh-TW" dirty="0"/>
              <a:t> Hint: </a:t>
            </a:r>
            <a:r>
              <a:rPr lang="en-US" altLang="zh-TW" dirty="0" err="1"/>
              <a:t>System.Drawing.Color.Blue</a:t>
            </a:r>
            <a:endParaRPr lang="en-US" altLang="zh-TW" dirty="0"/>
          </a:p>
          <a:p>
            <a:pPr marL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endParaRPr dirty="0"/>
          </a:p>
        </p:txBody>
      </p:sp>
      <p:pic>
        <p:nvPicPr>
          <p:cNvPr id="222" name="Google Shape;222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92183" y="2952777"/>
            <a:ext cx="1267002" cy="1695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15658" y="2968828"/>
            <a:ext cx="1247949" cy="1695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492562" y="2962435"/>
            <a:ext cx="1267002" cy="17433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1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584891" y="2924198"/>
            <a:ext cx="1286054" cy="1724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1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615658" y="4987717"/>
            <a:ext cx="1314633" cy="1705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18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715325" y="2900931"/>
            <a:ext cx="1276528" cy="1705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18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492183" y="4975880"/>
            <a:ext cx="1276528" cy="1705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18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623330" y="4966354"/>
            <a:ext cx="1305107" cy="17147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18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9715325" y="4975880"/>
            <a:ext cx="1295581" cy="1705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18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5502089" y="5017798"/>
            <a:ext cx="1257475" cy="17147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9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737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ibre Franklin"/>
              <a:buNone/>
            </a:pPr>
            <a:r>
              <a:rPr lang="zh-TW"/>
              <a:t>2. Alarm setting</a:t>
            </a:r>
            <a:br>
              <a:rPr lang="zh-TW"/>
            </a:br>
            <a:endParaRPr/>
          </a:p>
        </p:txBody>
      </p:sp>
      <p:sp>
        <p:nvSpPr>
          <p:cNvPr id="237" name="Google Shape;237;p19"/>
          <p:cNvSpPr txBox="1">
            <a:spLocks noGrp="1"/>
          </p:cNvSpPr>
          <p:nvPr>
            <p:ph type="body" idx="1"/>
          </p:nvPr>
        </p:nvSpPr>
        <p:spPr>
          <a:xfrm>
            <a:off x="1496112" y="1793019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84048" lvl="0" indent="-396748" algn="l" rtl="0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zh-TW"/>
              <a:t>Instructions:</a:t>
            </a:r>
            <a:endParaRPr/>
          </a:p>
          <a:p>
            <a:pPr marL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zh-TW"/>
              <a:t>The user can set the alarm, and it goes off accordingly. The time setting only allows: morning, afternoon, hour, and minute. Also, record the messages for setting and turning off the alarm in the log. Switch the button state after done setting.</a:t>
            </a:r>
            <a:endParaRPr/>
          </a:p>
        </p:txBody>
      </p:sp>
      <p:pic>
        <p:nvPicPr>
          <p:cNvPr id="238" name="Google Shape;238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23370" y="4632180"/>
            <a:ext cx="2993364" cy="4953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23370" y="4138232"/>
            <a:ext cx="2886478" cy="4763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1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597560" y="4407547"/>
            <a:ext cx="3349573" cy="476315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19"/>
          <p:cNvSpPr txBox="1"/>
          <p:nvPr/>
        </p:nvSpPr>
        <p:spPr>
          <a:xfrm>
            <a:off x="8696350" y="4331350"/>
            <a:ext cx="2177400" cy="2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alarm clock set</a:t>
            </a:r>
            <a:endParaRPr sz="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42" name="Google Shape;242;p19"/>
          <p:cNvSpPr txBox="1"/>
          <p:nvPr/>
        </p:nvSpPr>
        <p:spPr>
          <a:xfrm>
            <a:off x="8696350" y="4559950"/>
            <a:ext cx="2177400" cy="2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alarm clock turned off</a:t>
            </a:r>
            <a:endParaRPr sz="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43" name="Google Shape;243;p19"/>
          <p:cNvSpPr txBox="1"/>
          <p:nvPr/>
        </p:nvSpPr>
        <p:spPr>
          <a:xfrm>
            <a:off x="3776975" y="4407550"/>
            <a:ext cx="2177400" cy="2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activate</a:t>
            </a:r>
            <a:endParaRPr sz="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44" name="Google Shape;244;p19"/>
          <p:cNvSpPr txBox="1"/>
          <p:nvPr/>
        </p:nvSpPr>
        <p:spPr>
          <a:xfrm>
            <a:off x="3905325" y="4883850"/>
            <a:ext cx="2177400" cy="2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stop</a:t>
            </a:r>
            <a:endParaRPr sz="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zh-TW"/>
              <a:t>Practice 6-1  Puzzle Game</a:t>
            </a:r>
            <a:br>
              <a:rPr lang="zh-TW"/>
            </a:br>
            <a:endParaRPr/>
          </a:p>
        </p:txBody>
      </p:sp>
      <p:pic>
        <p:nvPicPr>
          <p:cNvPr id="99" name="Google Shape;9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95063" y="1888001"/>
            <a:ext cx="7154273" cy="3743847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"/>
          <p:cNvSpPr txBox="1"/>
          <p:nvPr/>
        </p:nvSpPr>
        <p:spPr>
          <a:xfrm>
            <a:off x="3570375" y="5348950"/>
            <a:ext cx="1447200" cy="1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>
                <a:latin typeface="Libre Franklin"/>
                <a:ea typeface="Libre Franklin"/>
                <a:cs typeface="Libre Franklin"/>
                <a:sym typeface="Libre Franklin"/>
              </a:rPr>
              <a:t>Draw puzzle board</a:t>
            </a:r>
            <a:endParaRPr sz="80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01" name="Google Shape;101;p2"/>
          <p:cNvSpPr txBox="1"/>
          <p:nvPr/>
        </p:nvSpPr>
        <p:spPr>
          <a:xfrm>
            <a:off x="6558125" y="5340250"/>
            <a:ext cx="3000000" cy="3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select an image</a:t>
            </a:r>
            <a:endParaRPr sz="800"/>
          </a:p>
        </p:txBody>
      </p:sp>
      <p:sp>
        <p:nvSpPr>
          <p:cNvPr id="102" name="Google Shape;102;p2"/>
          <p:cNvSpPr txBox="1"/>
          <p:nvPr/>
        </p:nvSpPr>
        <p:spPr>
          <a:xfrm>
            <a:off x="4596000" y="3109350"/>
            <a:ext cx="3000000" cy="3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movement steps</a:t>
            </a:r>
            <a:endParaRPr sz="800"/>
          </a:p>
        </p:txBody>
      </p:sp>
      <p:sp>
        <p:nvSpPr>
          <p:cNvPr id="103" name="Google Shape;103;p2"/>
          <p:cNvSpPr txBox="1"/>
          <p:nvPr/>
        </p:nvSpPr>
        <p:spPr>
          <a:xfrm>
            <a:off x="5621950" y="4982750"/>
            <a:ext cx="3000000" cy="3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Do not show</a:t>
            </a:r>
            <a:endParaRPr sz="800"/>
          </a:p>
        </p:txBody>
      </p:sp>
      <p:sp>
        <p:nvSpPr>
          <p:cNvPr id="104" name="Google Shape;104;p2"/>
          <p:cNvSpPr txBox="1"/>
          <p:nvPr/>
        </p:nvSpPr>
        <p:spPr>
          <a:xfrm>
            <a:off x="7380050" y="4972450"/>
            <a:ext cx="3000000" cy="3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show</a:t>
            </a:r>
            <a:endParaRPr sz="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0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737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ibre Franklin"/>
              <a:buNone/>
            </a:pPr>
            <a:r>
              <a:rPr lang="zh-TW"/>
              <a:t>3. Customize Alarm Ringtone</a:t>
            </a:r>
            <a:br>
              <a:rPr lang="zh-TW"/>
            </a:br>
            <a:endParaRPr/>
          </a:p>
        </p:txBody>
      </p:sp>
      <p:sp>
        <p:nvSpPr>
          <p:cNvPr id="250" name="Google Shape;250;p20"/>
          <p:cNvSpPr txBox="1">
            <a:spLocks noGrp="1"/>
          </p:cNvSpPr>
          <p:nvPr>
            <p:ph type="body" idx="1"/>
          </p:nvPr>
        </p:nvSpPr>
        <p:spPr>
          <a:xfrm>
            <a:off x="1496112" y="1793019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84048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zh-TW"/>
              <a:t>Instructions:</a:t>
            </a:r>
            <a:endParaRPr/>
          </a:p>
          <a:p>
            <a:pPr marL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zh-TW"/>
              <a:t>The user can set their own alarm ringtone, and </a:t>
            </a:r>
            <a:r>
              <a:rPr lang="zh-TW">
                <a:solidFill>
                  <a:srgbClr val="FF0000"/>
                </a:solidFill>
              </a:rPr>
              <a:t>it goes off when the time is reached.</a:t>
            </a:r>
            <a:r>
              <a:rPr lang="zh-TW"/>
              <a:t> If no alarm file was selected in setting, an error message will pop up: Please set the alarm first. Then, record this error message to the log.</a:t>
            </a:r>
            <a:endParaRPr/>
          </a:p>
        </p:txBody>
      </p:sp>
      <p:pic>
        <p:nvPicPr>
          <p:cNvPr id="251" name="Google Shape;251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57072" y="4194710"/>
            <a:ext cx="3458058" cy="6001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29027" y="3651953"/>
            <a:ext cx="1857634" cy="523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2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898342" y="3582285"/>
            <a:ext cx="3286584" cy="1638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2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427340" y="5734207"/>
            <a:ext cx="2019582" cy="304843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20"/>
          <p:cNvSpPr txBox="1"/>
          <p:nvPr/>
        </p:nvSpPr>
        <p:spPr>
          <a:xfrm>
            <a:off x="1371600" y="3954200"/>
            <a:ext cx="2177400" cy="2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select alarm rington</a:t>
            </a:r>
            <a:endParaRPr sz="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56" name="Google Shape;256;p20"/>
          <p:cNvSpPr txBox="1"/>
          <p:nvPr/>
        </p:nvSpPr>
        <p:spPr>
          <a:xfrm>
            <a:off x="3166800" y="3803075"/>
            <a:ext cx="2177400" cy="2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no file selected</a:t>
            </a:r>
            <a:endParaRPr sz="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57" name="Google Shape;257;p20"/>
          <p:cNvSpPr txBox="1"/>
          <p:nvPr/>
        </p:nvSpPr>
        <p:spPr>
          <a:xfrm>
            <a:off x="7556575" y="5924225"/>
            <a:ext cx="2177400" cy="2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error message</a:t>
            </a:r>
            <a:endParaRPr sz="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58" name="Google Shape;258;p20"/>
          <p:cNvSpPr txBox="1"/>
          <p:nvPr/>
        </p:nvSpPr>
        <p:spPr>
          <a:xfrm>
            <a:off x="6348438" y="4472950"/>
            <a:ext cx="2177400" cy="2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Please set the alarm clock first</a:t>
            </a:r>
            <a:endParaRPr sz="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59" name="Google Shape;259;p20"/>
          <p:cNvSpPr txBox="1"/>
          <p:nvPr/>
        </p:nvSpPr>
        <p:spPr>
          <a:xfrm>
            <a:off x="6985250" y="4922925"/>
            <a:ext cx="2177400" cy="2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confirm</a:t>
            </a:r>
            <a:endParaRPr sz="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1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737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ibre Franklin"/>
              <a:buNone/>
            </a:pPr>
            <a:r>
              <a:rPr lang="zh-TW"/>
              <a:t>3. Customize Alarm Ringtone</a:t>
            </a:r>
            <a:br>
              <a:rPr lang="zh-TW"/>
            </a:br>
            <a:endParaRPr/>
          </a:p>
        </p:txBody>
      </p:sp>
      <p:sp>
        <p:nvSpPr>
          <p:cNvPr id="265" name="Google Shape;265;p21"/>
          <p:cNvSpPr txBox="1">
            <a:spLocks noGrp="1"/>
          </p:cNvSpPr>
          <p:nvPr>
            <p:ph type="body" idx="1"/>
          </p:nvPr>
        </p:nvSpPr>
        <p:spPr>
          <a:xfrm>
            <a:off x="1496112" y="1793019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84048" lvl="0" indent="-396748" algn="l" rtl="0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zh-TW"/>
              <a:t>Instructions:</a:t>
            </a:r>
            <a:endParaRPr/>
          </a:p>
          <a:p>
            <a:pPr marL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zh-TW"/>
              <a:t>When selecting the alarm ringtone, the user can open the interface to choose a file. Restrict the file to only those with the extensions </a:t>
            </a:r>
            <a:r>
              <a:rPr lang="zh-TW">
                <a:solidFill>
                  <a:srgbClr val="FF0000"/>
                </a:solidFill>
              </a:rPr>
              <a:t>.mp3</a:t>
            </a:r>
            <a:r>
              <a:rPr lang="zh-TW"/>
              <a:t> or </a:t>
            </a:r>
            <a:r>
              <a:rPr lang="zh-TW">
                <a:solidFill>
                  <a:srgbClr val="FF0000"/>
                </a:solidFill>
              </a:rPr>
              <a:t>.wav</a:t>
            </a:r>
            <a:r>
              <a:rPr lang="zh-TW"/>
              <a:t>. Hint: openFileDialog.</a:t>
            </a:r>
            <a:endParaRPr/>
          </a:p>
        </p:txBody>
      </p:sp>
      <p:pic>
        <p:nvPicPr>
          <p:cNvPr id="266" name="Google Shape;266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22526" y="3405670"/>
            <a:ext cx="5409784" cy="306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2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737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ibre Franklin"/>
              <a:buNone/>
            </a:pPr>
            <a:r>
              <a:rPr lang="zh-TW"/>
              <a:t>3. Customize Alarm Ringtone</a:t>
            </a:r>
            <a:br>
              <a:rPr lang="zh-TW"/>
            </a:br>
            <a:endParaRPr/>
          </a:p>
        </p:txBody>
      </p:sp>
      <p:sp>
        <p:nvSpPr>
          <p:cNvPr id="272" name="Google Shape;272;p22"/>
          <p:cNvSpPr txBox="1">
            <a:spLocks noGrp="1"/>
          </p:cNvSpPr>
          <p:nvPr>
            <p:ph type="body" idx="1"/>
          </p:nvPr>
        </p:nvSpPr>
        <p:spPr>
          <a:xfrm>
            <a:off x="1496112" y="1793019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84048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zh-TW"/>
              <a:t>Instructions:</a:t>
            </a:r>
            <a:endParaRPr/>
          </a:p>
          <a:p>
            <a:pPr marL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zh-TW"/>
              <a:t>When the alarm time is reached, output the reminder and play the alarm ringtone </a:t>
            </a:r>
            <a:r>
              <a:rPr lang="zh-TW">
                <a:solidFill>
                  <a:srgbClr val="FF0000"/>
                </a:solidFill>
              </a:rPr>
              <a:t>until the stop button is clicked</a:t>
            </a:r>
            <a:r>
              <a:rPr lang="zh-TW"/>
              <a:t>.</a:t>
            </a:r>
            <a:endParaRPr/>
          </a:p>
        </p:txBody>
      </p:sp>
      <p:pic>
        <p:nvPicPr>
          <p:cNvPr id="273" name="Google Shape;273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69501" y="3141617"/>
            <a:ext cx="3429479" cy="2772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93021" y="3346433"/>
            <a:ext cx="2133898" cy="1181265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22"/>
          <p:cNvSpPr txBox="1"/>
          <p:nvPr/>
        </p:nvSpPr>
        <p:spPr>
          <a:xfrm>
            <a:off x="3025900" y="4306000"/>
            <a:ext cx="2177400" cy="2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Time’s up! Get up~</a:t>
            </a:r>
            <a:endParaRPr sz="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76" name="Google Shape;276;p22"/>
          <p:cNvSpPr txBox="1"/>
          <p:nvPr/>
        </p:nvSpPr>
        <p:spPr>
          <a:xfrm>
            <a:off x="4114863" y="5791200"/>
            <a:ext cx="2177400" cy="2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log file exported</a:t>
            </a:r>
            <a:endParaRPr sz="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77" name="Google Shape;277;p22"/>
          <p:cNvSpPr txBox="1"/>
          <p:nvPr/>
        </p:nvSpPr>
        <p:spPr>
          <a:xfrm>
            <a:off x="3521563" y="4835375"/>
            <a:ext cx="2177400" cy="2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confirm</a:t>
            </a:r>
            <a:endParaRPr sz="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3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737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ibre Franklin"/>
              <a:buNone/>
            </a:pPr>
            <a:r>
              <a:rPr lang="zh-TW"/>
              <a:t>4. Log Record</a:t>
            </a:r>
            <a:br>
              <a:rPr lang="zh-TW"/>
            </a:br>
            <a:endParaRPr/>
          </a:p>
        </p:txBody>
      </p:sp>
      <p:sp>
        <p:nvSpPr>
          <p:cNvPr id="283" name="Google Shape;283;p23"/>
          <p:cNvSpPr txBox="1">
            <a:spLocks noGrp="1"/>
          </p:cNvSpPr>
          <p:nvPr>
            <p:ph type="body" idx="1"/>
          </p:nvPr>
        </p:nvSpPr>
        <p:spPr>
          <a:xfrm>
            <a:off x="1496112" y="1793019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84048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zh-TW"/>
              <a:t>Instructions:</a:t>
            </a:r>
            <a:endParaRPr/>
          </a:p>
          <a:p>
            <a:pPr marL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zh-TW"/>
              <a:t>The log will be shown next to the electronic display board, recording the time of user actions and the actions, and providing a function to export the log. Allow the user to select a path through the interface and export the log as a .txt file (must be a .txt file.) Hint: saveFileDialog.Filter</a:t>
            </a:r>
            <a:endParaRPr/>
          </a:p>
          <a:p>
            <a:pPr marL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endParaRPr/>
          </a:p>
        </p:txBody>
      </p:sp>
      <p:pic>
        <p:nvPicPr>
          <p:cNvPr id="284" name="Google Shape;284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71600" y="3663419"/>
            <a:ext cx="2734057" cy="2772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56398" y="3687554"/>
            <a:ext cx="4866275" cy="27238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4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737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ibre Franklin"/>
              <a:buNone/>
            </a:pPr>
            <a:r>
              <a:rPr lang="zh-TW"/>
              <a:t>4. Log Record</a:t>
            </a:r>
            <a:br>
              <a:rPr lang="zh-TW"/>
            </a:br>
            <a:endParaRPr/>
          </a:p>
        </p:txBody>
      </p:sp>
      <p:sp>
        <p:nvSpPr>
          <p:cNvPr id="291" name="Google Shape;291;p24"/>
          <p:cNvSpPr txBox="1">
            <a:spLocks noGrp="1"/>
          </p:cNvSpPr>
          <p:nvPr>
            <p:ph type="body" idx="1"/>
          </p:nvPr>
        </p:nvSpPr>
        <p:spPr>
          <a:xfrm>
            <a:off x="1496112" y="1793019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84048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zh-TW"/>
              <a:t>Instructions:</a:t>
            </a:r>
            <a:endParaRPr/>
          </a:p>
          <a:p>
            <a:pPr marL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zh-TW"/>
              <a:t>After exporting, the file should be visible at the designated path. The content must record all information from the log, and the action must also be logged after completion.</a:t>
            </a:r>
            <a:endParaRPr/>
          </a:p>
        </p:txBody>
      </p:sp>
      <p:pic>
        <p:nvPicPr>
          <p:cNvPr id="292" name="Google Shape;292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8714" y="3505341"/>
            <a:ext cx="4824109" cy="27367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6104" y="3429000"/>
            <a:ext cx="3534268" cy="28102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2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513654" y="3429000"/>
            <a:ext cx="2191056" cy="12860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5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737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ibre Franklin"/>
              <a:buNone/>
            </a:pPr>
            <a:r>
              <a:rPr lang="zh-TW"/>
              <a:t>4. Log Record</a:t>
            </a:r>
            <a:br>
              <a:rPr lang="zh-TW"/>
            </a:br>
            <a:endParaRPr/>
          </a:p>
        </p:txBody>
      </p:sp>
      <p:sp>
        <p:nvSpPr>
          <p:cNvPr id="300" name="Google Shape;300;p25"/>
          <p:cNvSpPr txBox="1">
            <a:spLocks noGrp="1"/>
          </p:cNvSpPr>
          <p:nvPr>
            <p:ph type="body" idx="1"/>
          </p:nvPr>
        </p:nvSpPr>
        <p:spPr>
          <a:xfrm>
            <a:off x="1496112" y="1793019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84048" lvl="0" indent="-396748" algn="l" rtl="0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zh-TW"/>
              <a:t>Instructions:</a:t>
            </a:r>
            <a:endParaRPr/>
          </a:p>
          <a:p>
            <a:pPr marL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zh-TW"/>
              <a:t>The log must provide a </a:t>
            </a:r>
            <a:r>
              <a:rPr lang="zh-TW">
                <a:solidFill>
                  <a:srgbClr val="FF0000"/>
                </a:solidFill>
              </a:rPr>
              <a:t>scroll bar function</a:t>
            </a:r>
            <a:r>
              <a:rPr lang="zh-TW"/>
              <a:t>, allowing users to view all recorded information, and users cannot directly input information into the log.</a:t>
            </a:r>
            <a:endParaRPr/>
          </a:p>
        </p:txBody>
      </p:sp>
      <p:pic>
        <p:nvPicPr>
          <p:cNvPr id="301" name="Google Shape;301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49409" y="3251233"/>
            <a:ext cx="2657846" cy="2772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6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737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ibre Franklin"/>
              <a:buNone/>
            </a:pPr>
            <a:r>
              <a:rPr lang="zh-TW"/>
              <a:t>4. Log Record</a:t>
            </a:r>
            <a:br>
              <a:rPr lang="zh-TW"/>
            </a:br>
            <a:endParaRPr/>
          </a:p>
        </p:txBody>
      </p:sp>
      <p:sp>
        <p:nvSpPr>
          <p:cNvPr id="307" name="Google Shape;307;p26"/>
          <p:cNvSpPr txBox="1">
            <a:spLocks noGrp="1"/>
          </p:cNvSpPr>
          <p:nvPr>
            <p:ph type="body" idx="1"/>
          </p:nvPr>
        </p:nvSpPr>
        <p:spPr>
          <a:xfrm>
            <a:off x="1496112" y="1793019"/>
            <a:ext cx="9601200" cy="4494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84048" lvl="0" indent="-396748" algn="l" rtl="0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zh-TW"/>
              <a:t>Instructions:</a:t>
            </a:r>
            <a:endParaRPr/>
          </a:p>
          <a:p>
            <a:pPr marL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zh-TW"/>
              <a:t>The format record should be:  20XX/XX/XX afternoon XX:XX:XX: {message}  </a:t>
            </a:r>
            <a:endParaRPr/>
          </a:p>
          <a:p>
            <a:pPr marL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zh-TW"/>
              <a:t>Ex. 2023/10/18 afternoon 05:05:48: alarm clock set</a:t>
            </a:r>
            <a:br>
              <a:rPr lang="zh-TW"/>
            </a:br>
            <a:br>
              <a:rPr lang="zh-TW"/>
            </a:br>
            <a:r>
              <a:rPr lang="zh-TW"/>
              <a:t>There are five types of message records:</a:t>
            </a:r>
            <a:endParaRPr/>
          </a:p>
          <a:p>
            <a:pPr marL="457200" lvl="0" indent="-45720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AutoNum type="arabicPeriod"/>
            </a:pPr>
            <a:r>
              <a:rPr lang="zh-TW"/>
              <a:t> Error message!</a:t>
            </a:r>
            <a:endParaRPr/>
          </a:p>
          <a:p>
            <a:pPr marL="457200" lvl="0" indent="-45720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AutoNum type="arabicPeriod"/>
            </a:pPr>
            <a:r>
              <a:rPr lang="zh-TW"/>
              <a:t> Alarm ringtone set</a:t>
            </a:r>
            <a:endParaRPr/>
          </a:p>
          <a:p>
            <a:pPr marL="457200" lvl="0" indent="-45720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AutoNum type="arabicPeriod"/>
            </a:pPr>
            <a:r>
              <a:rPr lang="zh-TW"/>
              <a:t> Alarm clock set</a:t>
            </a:r>
            <a:endParaRPr/>
          </a:p>
          <a:p>
            <a:pPr marL="457200" lvl="0" indent="-45720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AutoNum type="arabicPeriod"/>
            </a:pPr>
            <a:r>
              <a:rPr lang="zh-TW"/>
              <a:t> Alarm clock turned off</a:t>
            </a:r>
            <a:endParaRPr/>
          </a:p>
          <a:p>
            <a:pPr marL="457200" lvl="0" indent="-45720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AutoNum type="arabicPeriod"/>
            </a:pPr>
            <a:r>
              <a:rPr lang="zh-TW"/>
              <a:t> Log file exported 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7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737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zh-TW"/>
              <a:t>Grading</a:t>
            </a:r>
            <a:endParaRPr/>
          </a:p>
        </p:txBody>
      </p:sp>
      <p:sp>
        <p:nvSpPr>
          <p:cNvPr id="313" name="Google Shape;313;p27"/>
          <p:cNvSpPr txBox="1">
            <a:spLocks noGrp="1"/>
          </p:cNvSpPr>
          <p:nvPr>
            <p:ph type="body" idx="1"/>
          </p:nvPr>
        </p:nvSpPr>
        <p:spPr>
          <a:xfrm>
            <a:off x="1496112" y="1793019"/>
            <a:ext cx="9999202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84048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zh-TW"/>
              <a:t>Electronic display board (30%)</a:t>
            </a:r>
            <a:endParaRPr/>
          </a:p>
          <a:p>
            <a:pPr marL="384048" lvl="0" indent="-3713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SzPts val="1800"/>
              <a:buChar char="■"/>
            </a:pPr>
            <a:r>
              <a:rPr lang="zh-TW"/>
              <a:t>Alarm setting (10%)</a:t>
            </a:r>
            <a:endParaRPr/>
          </a:p>
          <a:p>
            <a:pPr marL="384048" lvl="0" indent="-3713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SzPts val="1800"/>
              <a:buChar char="■"/>
            </a:pPr>
            <a:r>
              <a:rPr lang="zh-TW"/>
              <a:t>Alarm ringtone  setting (10%)</a:t>
            </a:r>
            <a:endParaRPr/>
          </a:p>
          <a:p>
            <a:pPr marL="384048" lvl="0" indent="-3713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SzPts val="1800"/>
              <a:buChar char="■"/>
            </a:pPr>
            <a:r>
              <a:rPr lang="zh-TW"/>
              <a:t>Proper functioning of the alarm (20%)</a:t>
            </a:r>
            <a:endParaRPr/>
          </a:p>
          <a:p>
            <a:pPr marL="384048" lvl="0" indent="-3713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SzPts val="1800"/>
              <a:buChar char="■"/>
            </a:pPr>
            <a:r>
              <a:rPr lang="zh-TW"/>
              <a:t>Message logging (15%)</a:t>
            </a:r>
            <a:endParaRPr/>
          </a:p>
          <a:p>
            <a:pPr marL="384048" lvl="0" indent="-3713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SzPts val="1800"/>
              <a:buChar char="■"/>
            </a:pPr>
            <a:r>
              <a:rPr lang="zh-TW"/>
              <a:t>Log export (5%)</a:t>
            </a:r>
            <a:endParaRPr/>
          </a:p>
          <a:p>
            <a:pPr marL="384048" lvl="0" indent="-3713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SzPts val="1800"/>
              <a:buChar char="■"/>
            </a:pPr>
            <a:r>
              <a:rPr lang="zh-TW"/>
              <a:t>Others (10%)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8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737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ibre Franklin"/>
              <a:buNone/>
            </a:pPr>
            <a:r>
              <a:rPr lang="zh-TW"/>
              <a:t>Hint</a:t>
            </a:r>
            <a:br>
              <a:rPr lang="zh-TW"/>
            </a:br>
            <a:endParaRPr/>
          </a:p>
        </p:txBody>
      </p:sp>
      <p:sp>
        <p:nvSpPr>
          <p:cNvPr id="319" name="Google Shape;319;p28"/>
          <p:cNvSpPr txBox="1">
            <a:spLocks noGrp="1"/>
          </p:cNvSpPr>
          <p:nvPr>
            <p:ph type="body" idx="1"/>
          </p:nvPr>
        </p:nvSpPr>
        <p:spPr>
          <a:xfrm>
            <a:off x="1496112" y="1793019"/>
            <a:ext cx="9601200" cy="4494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84048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zh-TW"/>
              <a:t>It is suggested to use pictureBox to create the display board.</a:t>
            </a:r>
            <a:endParaRPr/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zh-TW"/>
              <a:t>SaveFileDialog, OpenFileDialog</a:t>
            </a:r>
            <a:endParaRPr/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zh-TW"/>
              <a:t>Leverage Datetime to capture time-related information</a:t>
            </a:r>
            <a:endParaRPr/>
          </a:p>
          <a:p>
            <a:pPr marL="384048" lvl="0" indent="-257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endParaRPr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82C27AB-19DE-61EC-3384-E303D1E509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3714443"/>
            <a:ext cx="4058347" cy="234692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291A590E-B213-7894-C8C4-7B7EC7E80D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9839" y="3714443"/>
            <a:ext cx="3622197" cy="234450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737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ibre Franklin"/>
              <a:buNone/>
            </a:pPr>
            <a:r>
              <a:rPr lang="zh-TW"/>
              <a:t>Game Procedure</a:t>
            </a:r>
            <a:br>
              <a:rPr lang="zh-TW"/>
            </a:br>
            <a:endParaRPr/>
          </a:p>
        </p:txBody>
      </p:sp>
      <p:sp>
        <p:nvSpPr>
          <p:cNvPr id="110" name="Google Shape;110;p3"/>
          <p:cNvSpPr txBox="1">
            <a:spLocks noGrp="1"/>
          </p:cNvSpPr>
          <p:nvPr>
            <p:ph type="body" idx="1"/>
          </p:nvPr>
        </p:nvSpPr>
        <p:spPr>
          <a:xfrm>
            <a:off x="1496112" y="1793019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20000"/>
          </a:bodyPr>
          <a:lstStyle/>
          <a:p>
            <a:pPr marL="457200" lvl="0" indent="-45720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AutoNum type="arabicPeriod"/>
            </a:pPr>
            <a:r>
              <a:rPr lang="zh-TW"/>
              <a:t>Select an image</a:t>
            </a:r>
            <a:endParaRPr/>
          </a:p>
          <a:p>
            <a:pPr marL="457200" lvl="0" indent="-45720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AutoNum type="arabicPeriod"/>
            </a:pPr>
            <a:r>
              <a:rPr lang="zh-TW"/>
              <a:t>Create a puzzle board</a:t>
            </a:r>
            <a:endParaRPr/>
          </a:p>
          <a:p>
            <a:pPr marL="457200" lvl="0" indent="-45720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AutoNum type="arabicPeriod"/>
            </a:pPr>
            <a:r>
              <a:rPr lang="zh-TW"/>
              <a:t>Start game</a:t>
            </a:r>
            <a:endParaRPr/>
          </a:p>
          <a:p>
            <a:pPr marL="914400" lvl="1" indent="-384048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</a:pPr>
            <a:r>
              <a:rPr lang="zh-TW" i="0"/>
              <a:t>Move puzzle board</a:t>
            </a:r>
            <a:endParaRPr i="0"/>
          </a:p>
          <a:p>
            <a:pPr marL="914400" lvl="1" indent="-384048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</a:pPr>
            <a:r>
              <a:rPr lang="zh-TW" i="0"/>
              <a:t>Calculate game time and movement steps</a:t>
            </a:r>
            <a:endParaRPr/>
          </a:p>
          <a:p>
            <a:pPr marL="457200" lvl="0" indent="-45720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AutoNum type="arabicPeriod"/>
            </a:pPr>
            <a:r>
              <a:rPr lang="zh-TW"/>
              <a:t>Game over</a:t>
            </a:r>
            <a:endParaRPr/>
          </a:p>
          <a:p>
            <a:pPr marL="914400" lvl="1" indent="-384048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</a:pPr>
            <a:r>
              <a:rPr lang="zh-TW" i="0"/>
              <a:t>Show game time and movement steps</a:t>
            </a:r>
            <a:endParaRPr i="0"/>
          </a:p>
          <a:p>
            <a:pPr marL="914400" lvl="1" indent="-384048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</a:pPr>
            <a:r>
              <a:rPr lang="zh-TW" i="0"/>
              <a:t>Lock the puzzle</a:t>
            </a:r>
            <a:endParaRPr i="0"/>
          </a:p>
          <a:p>
            <a:pPr marL="914400" lvl="1" indent="-257048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endParaRPr i="0"/>
          </a:p>
          <a:p>
            <a:pPr marL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737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zh-TW"/>
              <a:t>Game Start Screen</a:t>
            </a:r>
            <a:endParaRPr/>
          </a:p>
        </p:txBody>
      </p:sp>
      <p:pic>
        <p:nvPicPr>
          <p:cNvPr id="116" name="Google Shape;116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18485" y="2908663"/>
            <a:ext cx="6317734" cy="3473902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4"/>
          <p:cNvSpPr txBox="1">
            <a:spLocks noGrp="1"/>
          </p:cNvSpPr>
          <p:nvPr>
            <p:ph type="body" idx="1"/>
          </p:nvPr>
        </p:nvSpPr>
        <p:spPr>
          <a:xfrm>
            <a:off x="1496112" y="1793019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84048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zh-TW"/>
              <a:t>Instructions:</a:t>
            </a:r>
            <a:endParaRPr/>
          </a:p>
          <a:p>
            <a:pPr marL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zh-TW"/>
              <a:t>Please create a </a:t>
            </a:r>
            <a:r>
              <a:rPr lang="zh-TW">
                <a:solidFill>
                  <a:srgbClr val="FF0000"/>
                </a:solidFill>
              </a:rPr>
              <a:t>3x3 grid of blank areas</a:t>
            </a:r>
            <a:r>
              <a:rPr lang="zh-TW"/>
              <a:t> and hide one of the blocks within it.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737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ibre Franklin"/>
              <a:buNone/>
            </a:pPr>
            <a:r>
              <a:rPr lang="zh-TW"/>
              <a:t>1. Select an Image</a:t>
            </a:r>
            <a:br>
              <a:rPr lang="zh-TW"/>
            </a:br>
            <a:endParaRPr/>
          </a:p>
        </p:txBody>
      </p:sp>
      <p:sp>
        <p:nvSpPr>
          <p:cNvPr id="123" name="Google Shape;123;p5"/>
          <p:cNvSpPr txBox="1">
            <a:spLocks noGrp="1"/>
          </p:cNvSpPr>
          <p:nvPr>
            <p:ph type="body" idx="1"/>
          </p:nvPr>
        </p:nvSpPr>
        <p:spPr>
          <a:xfrm>
            <a:off x="1496112" y="1793019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84048" lvl="0" indent="-396748" algn="l" rtl="0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zh-TW"/>
              <a:t>Instructions:</a:t>
            </a:r>
            <a:endParaRPr/>
          </a:p>
          <a:p>
            <a:pPr marL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zh-TW"/>
              <a:t>The player selects an image, and the image is shown on the right. Please resize the image to a fixed size and do not let the photo exceed the range.</a:t>
            </a:r>
            <a:endParaRPr/>
          </a:p>
        </p:txBody>
      </p:sp>
      <p:pic>
        <p:nvPicPr>
          <p:cNvPr id="124" name="Google Shape;124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71600" y="3429000"/>
            <a:ext cx="4436356" cy="2459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6367" y="3429000"/>
            <a:ext cx="4645125" cy="244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737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ibre Franklin"/>
              <a:buNone/>
            </a:pPr>
            <a:r>
              <a:rPr lang="zh-TW"/>
              <a:t>1. Select an Image</a:t>
            </a:r>
            <a:br>
              <a:rPr lang="zh-TW"/>
            </a:br>
            <a:endParaRPr/>
          </a:p>
        </p:txBody>
      </p:sp>
      <p:sp>
        <p:nvSpPr>
          <p:cNvPr id="131" name="Google Shape;131;p6"/>
          <p:cNvSpPr txBox="1">
            <a:spLocks noGrp="1"/>
          </p:cNvSpPr>
          <p:nvPr>
            <p:ph type="body" idx="1"/>
          </p:nvPr>
        </p:nvSpPr>
        <p:spPr>
          <a:xfrm>
            <a:off x="1496112" y="1793019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84048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zh-TW"/>
              <a:t>Instructions:</a:t>
            </a:r>
            <a:endParaRPr/>
          </a:p>
          <a:p>
            <a:pPr marL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zh-TW"/>
              <a:t>Must provide the functionality to display and hide images.</a:t>
            </a:r>
            <a:endParaRPr/>
          </a:p>
        </p:txBody>
      </p:sp>
      <p:pic>
        <p:nvPicPr>
          <p:cNvPr id="132" name="Google Shape;132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46367" y="3429000"/>
            <a:ext cx="4645125" cy="244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85825" y="3429000"/>
            <a:ext cx="4693632" cy="244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737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ibre Franklin"/>
              <a:buNone/>
            </a:pPr>
            <a:r>
              <a:rPr lang="zh-TW"/>
              <a:t>2. Create a Puzzle Board</a:t>
            </a:r>
            <a:br>
              <a:rPr lang="zh-TW"/>
            </a:br>
            <a:endParaRPr/>
          </a:p>
        </p:txBody>
      </p:sp>
      <p:sp>
        <p:nvSpPr>
          <p:cNvPr id="139" name="Google Shape;139;p7"/>
          <p:cNvSpPr txBox="1">
            <a:spLocks noGrp="1"/>
          </p:cNvSpPr>
          <p:nvPr>
            <p:ph type="body" idx="1"/>
          </p:nvPr>
        </p:nvSpPr>
        <p:spPr>
          <a:xfrm>
            <a:off x="1496112" y="1793019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84048" lvl="0" indent="-396748" algn="l" rtl="0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zh-TW"/>
              <a:t>Instructions:</a:t>
            </a:r>
            <a:endParaRPr/>
          </a:p>
          <a:p>
            <a:pPr marL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zh-TW"/>
              <a:t>After clicking the “Draw puzzle board”, divide the image into 9 blocks, hide one of them, and then randomly place the others on the puzzle board.</a:t>
            </a:r>
            <a:endParaRPr/>
          </a:p>
        </p:txBody>
      </p:sp>
      <p:pic>
        <p:nvPicPr>
          <p:cNvPr id="140" name="Google Shape;140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82727" y="3583717"/>
            <a:ext cx="4476827" cy="23452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47635" y="3583717"/>
            <a:ext cx="4448365" cy="23452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737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ibre Franklin"/>
              <a:buNone/>
            </a:pPr>
            <a:r>
              <a:rPr lang="zh-TW"/>
              <a:t>2. Create a Puzzle Board</a:t>
            </a:r>
            <a:br>
              <a:rPr lang="zh-TW"/>
            </a:br>
            <a:br>
              <a:rPr lang="zh-TW"/>
            </a:br>
            <a:endParaRPr/>
          </a:p>
        </p:txBody>
      </p:sp>
      <p:sp>
        <p:nvSpPr>
          <p:cNvPr id="147" name="Google Shape;147;p8"/>
          <p:cNvSpPr txBox="1">
            <a:spLocks noGrp="1"/>
          </p:cNvSpPr>
          <p:nvPr>
            <p:ph type="body" idx="1"/>
          </p:nvPr>
        </p:nvSpPr>
        <p:spPr>
          <a:xfrm>
            <a:off x="1496112" y="1793019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84048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zh-TW"/>
              <a:t>Instructions:</a:t>
            </a:r>
            <a:endParaRPr/>
          </a:p>
          <a:p>
            <a:pPr marL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zh-TW"/>
              <a:t>If no image was placed, output a warning: Please select an image first</a:t>
            </a:r>
            <a:endParaRPr/>
          </a:p>
        </p:txBody>
      </p:sp>
      <p:pic>
        <p:nvPicPr>
          <p:cNvPr id="148" name="Google Shape;148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01222" y="3090460"/>
            <a:ext cx="5772514" cy="30817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63613" y="3201227"/>
            <a:ext cx="4219381" cy="22413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34952" y="3201227"/>
            <a:ext cx="4425846" cy="2348649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9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737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ibre Franklin"/>
              <a:buNone/>
            </a:pPr>
            <a:r>
              <a:rPr lang="zh-TW"/>
              <a:t>3. Start Game (Move Puzzle Board)</a:t>
            </a:r>
            <a:br>
              <a:rPr lang="zh-TW"/>
            </a:br>
            <a:endParaRPr/>
          </a:p>
        </p:txBody>
      </p:sp>
      <p:sp>
        <p:nvSpPr>
          <p:cNvPr id="156" name="Google Shape;156;p9"/>
          <p:cNvSpPr txBox="1">
            <a:spLocks noGrp="1"/>
          </p:cNvSpPr>
          <p:nvPr>
            <p:ph type="body" idx="1"/>
          </p:nvPr>
        </p:nvSpPr>
        <p:spPr>
          <a:xfrm>
            <a:off x="1496112" y="1793019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84048" lvl="0" indent="-396748" algn="l" rtl="0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zh-TW"/>
              <a:t>Instructions:</a:t>
            </a:r>
            <a:endParaRPr/>
          </a:p>
          <a:p>
            <a:pPr marL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zh-TW"/>
              <a:t>Clicking on a certain block, move that block to the empty area.</a:t>
            </a:r>
            <a:endParaRPr/>
          </a:p>
        </p:txBody>
      </p:sp>
      <p:sp>
        <p:nvSpPr>
          <p:cNvPr id="157" name="Google Shape;157;p9"/>
          <p:cNvSpPr/>
          <p:nvPr/>
        </p:nvSpPr>
        <p:spPr>
          <a:xfrm>
            <a:off x="6096000" y="4098279"/>
            <a:ext cx="1332411" cy="63953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34925" cap="flat" cmpd="sng">
            <a:solidFill>
              <a:srgbClr val="3B3B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8" name="Google Shape;158;p9"/>
          <p:cNvSpPr/>
          <p:nvPr/>
        </p:nvSpPr>
        <p:spPr>
          <a:xfrm>
            <a:off x="1793967" y="4418049"/>
            <a:ext cx="661850" cy="598087"/>
          </a:xfrm>
          <a:prstGeom prst="rect">
            <a:avLst/>
          </a:prstGeom>
          <a:noFill/>
          <a:ln w="349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9" name="Google Shape;159;p9"/>
          <p:cNvSpPr/>
          <p:nvPr/>
        </p:nvSpPr>
        <p:spPr>
          <a:xfrm>
            <a:off x="8810268" y="4336453"/>
            <a:ext cx="586282" cy="592598"/>
          </a:xfrm>
          <a:prstGeom prst="rect">
            <a:avLst/>
          </a:prstGeom>
          <a:noFill/>
          <a:ln w="349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裁剪">
  <a:themeElements>
    <a:clrScheme name="Crop">
      <a:dk1>
        <a:srgbClr val="000000"/>
      </a:dk1>
      <a:lt1>
        <a:srgbClr val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1147</Words>
  <Application>Microsoft Office PowerPoint</Application>
  <PresentationFormat>寬螢幕</PresentationFormat>
  <Paragraphs>130</Paragraphs>
  <Slides>28</Slides>
  <Notes>28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31" baseType="lpstr">
      <vt:lpstr>Arial</vt:lpstr>
      <vt:lpstr>Libre Franklin</vt:lpstr>
      <vt:lpstr>裁剪</vt:lpstr>
      <vt:lpstr>PowerPoint 簡報</vt:lpstr>
      <vt:lpstr>Practice 6-1  Puzzle Game </vt:lpstr>
      <vt:lpstr>Game Procedure </vt:lpstr>
      <vt:lpstr>Game Start Screen</vt:lpstr>
      <vt:lpstr>1. Select an Image </vt:lpstr>
      <vt:lpstr>1. Select an Image </vt:lpstr>
      <vt:lpstr>2. Create a Puzzle Board </vt:lpstr>
      <vt:lpstr>2. Create a Puzzle Board  </vt:lpstr>
      <vt:lpstr>3. Start Game (Move Puzzle Board) </vt:lpstr>
      <vt:lpstr>3. Start Game (Calculate Game Time and Movement Steps) </vt:lpstr>
      <vt:lpstr>4. Game Over (Show Game Time and Movement Steps) </vt:lpstr>
      <vt:lpstr>4. Game Over (Lock the Puzzle)</vt:lpstr>
      <vt:lpstr>Supplementary </vt:lpstr>
      <vt:lpstr>Grading </vt:lpstr>
      <vt:lpstr>Hint </vt:lpstr>
      <vt:lpstr>Practice 6-2  Digital Clock </vt:lpstr>
      <vt:lpstr>1. Electronic Display Board   </vt:lpstr>
      <vt:lpstr>1. Electronic Display Board  </vt:lpstr>
      <vt:lpstr>2. Alarm setting </vt:lpstr>
      <vt:lpstr>3. Customize Alarm Ringtone </vt:lpstr>
      <vt:lpstr>3. Customize Alarm Ringtone </vt:lpstr>
      <vt:lpstr>3. Customize Alarm Ringtone </vt:lpstr>
      <vt:lpstr>4. Log Record </vt:lpstr>
      <vt:lpstr>4. Log Record </vt:lpstr>
      <vt:lpstr>4. Log Record </vt:lpstr>
      <vt:lpstr>4. Log Record </vt:lpstr>
      <vt:lpstr>Grading</vt:lpstr>
      <vt:lpstr>Hint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vic ou</dc:creator>
  <cp:lastModifiedBy>vic ou</cp:lastModifiedBy>
  <cp:revision>3</cp:revision>
  <dcterms:created xsi:type="dcterms:W3CDTF">2023-10-18T08:42:47Z</dcterms:created>
  <dcterms:modified xsi:type="dcterms:W3CDTF">2023-10-27T16:11:39Z</dcterms:modified>
</cp:coreProperties>
</file>