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notesMasterIdLst>
    <p:notesMasterId r:id="rId29"/>
  </p:notesMasterIdLst>
  <p:sldIdLst>
    <p:sldId id="256" r:id="rId2"/>
    <p:sldId id="258" r:id="rId3"/>
    <p:sldId id="266" r:id="rId4"/>
    <p:sldId id="277" r:id="rId5"/>
    <p:sldId id="306" r:id="rId6"/>
    <p:sldId id="307" r:id="rId7"/>
    <p:sldId id="268" r:id="rId8"/>
    <p:sldId id="289" r:id="rId9"/>
    <p:sldId id="294" r:id="rId10"/>
    <p:sldId id="284" r:id="rId11"/>
    <p:sldId id="288" r:id="rId12"/>
    <p:sldId id="290" r:id="rId13"/>
    <p:sldId id="264" r:id="rId14"/>
    <p:sldId id="295" r:id="rId15"/>
    <p:sldId id="298" r:id="rId16"/>
    <p:sldId id="304" r:id="rId17"/>
    <p:sldId id="305" r:id="rId18"/>
    <p:sldId id="270" r:id="rId19"/>
    <p:sldId id="280" r:id="rId20"/>
    <p:sldId id="279" r:id="rId21"/>
    <p:sldId id="271" r:id="rId22"/>
    <p:sldId id="281" r:id="rId23"/>
    <p:sldId id="282" r:id="rId24"/>
    <p:sldId id="273" r:id="rId25"/>
    <p:sldId id="272" r:id="rId26"/>
    <p:sldId id="283" r:id="rId27"/>
    <p:sldId id="275" r:id="rId2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DD73A-1CE7-E44A-AFA2-6F2C89DAD4CA}" v="33" dt="2025-10-20T09:07:15.8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820" autoAdjust="0"/>
  </p:normalViewPr>
  <p:slideViewPr>
    <p:cSldViewPr snapToGrid="0">
      <p:cViewPr varScale="1">
        <p:scale>
          <a:sx n="83" d="100"/>
          <a:sy n="83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13T09:57:32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18891 14897 16383 0 0,'5'0'0'0'0,"10"0"0"0"0,13 0 0 0 0,15 0 0 0 0,10 0 0 0 0,10 0 0 0 0,12 0 0 0 0,18 0 0 0 0,16 0 0 0 0,8 0 0 0 0,-2 0 0 0 0,-6 0 0 0 0,-8 0 0 0 0,-7 0 0 0 0,-5 0 0 0 0,-9 0 0 0 0,-8 0 0 0 0,-8 0 0 0 0,-9 0 0 0 0,-5 0 0 0 0,-2 0 0 0 0,1-5 0 0 0,1-1 0 0 0,-4 0 0 0 0,-4 2 0 0 0,-5 0 0 0 0,-4 2 0 0 0,-3 1 0 0 0,-2 0 0 0 0,-1 1 0 0 0,-5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13T09:57:32.7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24368 16219 16383 0 0,'5'0'0'0'0,"15"0"0"0"0,19 0 0 0 0,25 0 0 0 0,36 0 0 0 0,23 0 0 0 0,24 0 0 0 0,19 0 0 0 0,15 0 0 0 0,-1 0 0 0 0,-12 0 0 0 0,-15 0 0 0 0,-25 0 0 0 0,-25 0 0 0 0,-16 0 0 0 0,-13 0 0 0 0,-10 0 0 0 0,-7 0 0 0 0,-3 0 0 0 0,-2 0 0 0 0,-4 0 0 0 0,-7 0 0 0 0,-5 0 0 0 0,-4 0 0 0 0,2 0 0 0 0,-1 0 0 0 0,5 0 0 0 0,-1 0 0 0 0,-1 0 0 0 0,-3 0 0 0 0,-1 0 0 0 0,-3 0 0 0 0,0 0 0 0 0,-2 0 0 0 0,0 0 0 0 0,1 0 0 0 0,-1 0 0 0 0,0 0 0 0 0,5 0 0 0 0,1 0 0 0 0,0 0 0 0 0,0 0 0 0 0,-7 5 0 0 0,-3 1 0 0 0,0 0 0 0 0,0-1 0 0 0,1-2 0 0 0,2-1 0 0 0,0-1 0 0 0,0 0 0 0 0,2-1 0 0 0,-5 4 0 0 0,-2 2 0 0 0,1 0 0 0 0,1 3 0 0 0,1 0 0 0 0,1-1 0 0 0,2-2 0 0 0,0-2 0 0 0,-4-2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13T09:57:32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18891 17862 16383 0 0,'5'0'0'0'0,"15"-5"0"0"0,28-1 0 0 0,24-5 0 0 0,19 0 0 0 0,8 2 0 0 0,-4 2 0 0 0,-8 2 0 0 0,-5 3 0 0 0,2 1 0 0 0,1 0 0 0 0,-1 6 0 0 0,-4 2 0 0 0,-7 4 0 0 0,-1 0 0 0 0,0-1 0 0 0,-2-3 0 0 0,-4-2 0 0 0,-8-3 0 0 0,-10 0 0 0 0,-8-2 0 0 0,-6 0 0 0 0,-5-1 0 0 0,-1 1 0 0 0,2-1 0 0 0,2 1 0 0 0,0 0 0 0 0,-1-1 0 0 0,-1 1 0 0 0,-1 0 0 0 0,-1 0 0 0 0,0 0 0 0 0,-5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02D22-B5A0-4595-958C-C84E6079AC6B}" type="datetimeFigureOut">
              <a:t>22/10/2025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D6C45-177F-46E6-9621-2F7DCDF5450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06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The motivation of our study is the precise trajectory forecasting of vessel trajectories</a:t>
            </a:r>
          </a:p>
          <a:p>
            <a:r>
              <a:rPr lang="en-US" dirty="0">
                <a:ea typeface="Calibri"/>
                <a:cs typeface="Calibri"/>
              </a:rPr>
              <a:t>This task is fundamental for safe and efficient maritime traffic management: for example:::</a:t>
            </a:r>
          </a:p>
          <a:p>
            <a:r>
              <a:rPr lang="en-US" dirty="0"/>
              <a:t>port authorities and coastal surveillance systems depend on reliable predictions to prevent</a:t>
            </a:r>
            <a:r>
              <a:rPr lang="en-US" dirty="0">
                <a:ea typeface="Calibri"/>
                <a:cs typeface="Calibri"/>
              </a:rPr>
              <a:t> collisions and optimize traffic flow 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But it has to deal with major challenges concerning the maritime data that suffer from inherent errors and the forecasting task that is a known challenging task and especially if it has to be continued for hours</a:t>
            </a:r>
            <a:endParaRPr lang="en-US" dirty="0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581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Course is converted to radians and then mapped to sine-cosine components to avoid discontinuities at 0∘/360∘.</a:t>
            </a:r>
          </a:p>
          <a:p>
            <a:endParaRPr lang="en-US" dirty="0"/>
          </a:p>
          <a:p>
            <a:r>
              <a:rPr lang="en-US" dirty="0"/>
              <a:t>Sequential patterns are extracted via overlapping sliding windows of length T = 5 over each vessel’s trajectory.</a:t>
            </a:r>
          </a:p>
          <a:p>
            <a:endParaRPr lang="en-US" dirty="0"/>
          </a:p>
          <a:p>
            <a:r>
              <a:rPr lang="en-US" dirty="0"/>
              <a:t>Each window shares four points with the previous one, ensuring smooth transitions and maximal use of the trajectory data for predicting the immediate next point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89053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Θέση σημειώσεων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</a:t>
                </a:r>
                <a:r>
                  <a:rPr lang="en-US" dirty="0"/>
                  <a:t>=window length</a:t>
                </a:r>
              </a:p>
              <a:p>
                <a:r>
                  <a:rPr lang="en-US" b="1" dirty="0"/>
                  <a:t>H</a:t>
                </a:r>
                <a:r>
                  <a:rPr lang="en-US" dirty="0"/>
                  <a:t>=the entire GRU output sequence</a:t>
                </a:r>
              </a:p>
              <a:p>
                <a:r>
                  <a:rPr lang="en-US" b="1" dirty="0"/>
                  <a:t>Dk</a:t>
                </a:r>
                <a:r>
                  <a:rPr lang="en-US" dirty="0"/>
                  <a:t> = 128</a:t>
                </a:r>
              </a:p>
              <a:p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Attention Output (</a:t>
                </a:r>
                <a:r>
                  <a:rPr lang="en-US" b="1" dirty="0" err="1"/>
                  <a:t>AttOut</a:t>
                </a:r>
                <a:r>
                  <a:rPr lang="en-US" dirty="0"/>
                  <a:t>):</a:t>
                </a:r>
              </a:p>
              <a:p>
                <a:r>
                  <a:rPr lang="en-US" dirty="0"/>
                  <a:t>a </a:t>
                </a:r>
                <a:r>
                  <a:rPr lang="en-US" b="0" dirty="0"/>
                  <a:t>context-enhanced version </a:t>
                </a:r>
                <a:r>
                  <a:rPr lang="en-US" dirty="0"/>
                  <a:t>of the GRU sequence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Residual Connection and Layer Normalization (</a:t>
                </a:r>
                <a:r>
                  <a:rPr lang="en-US" b="1" dirty="0"/>
                  <a:t>Hout</a:t>
                </a:r>
                <a:r>
                  <a:rPr lang="en-US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    </a:t>
                </a:r>
                <a:r>
                  <a:rPr lang="en-US" b="0" dirty="0"/>
                  <a:t>Residual connection: </a:t>
                </a:r>
                <a:r>
                  <a:rPr lang="en-US" dirty="0"/>
                  <a:t>adds the original GRU output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𝐻</m:t>
                    </m:r>
                    <m:r>
                      <a:rPr lang="en-US" sz="1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dirty="0"/>
                  <a:t>back to the attention output. </a:t>
                </a:r>
                <a:br>
                  <a:rPr lang="en-US" dirty="0"/>
                </a:br>
                <a:r>
                  <a:rPr lang="en-US" dirty="0"/>
                  <a:t>    “Keep what the GRU already learned, and add the extra </a:t>
                </a:r>
                <a:r>
                  <a:rPr lang="en-US" u="sng" dirty="0"/>
                  <a:t>contextual refinement </a:t>
                </a:r>
                <a:r>
                  <a:rPr lang="en-US" dirty="0"/>
                  <a:t>from attention.”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/>
                  <a:t>    Layer normalization: stabilizes training and scales features evenly.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dirty="0"/>
              </a:p>
              <a:p>
                <a:r>
                  <a:rPr lang="en-US" b="0" dirty="0"/>
                  <a:t>    Bias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lang="ar-AE" sz="12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ar-AE" b="0" dirty="0"/>
                  <a:t>: </a:t>
                </a:r>
                <a:r>
                  <a:rPr lang="en-US" b="0" dirty="0"/>
                  <a:t>just an offset added after the projection.</a:t>
                </a:r>
              </a:p>
              <a:p>
                <a:endParaRPr lang="en-US" b="0"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3" name="Θέση σημειώσεων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</a:t>
                </a:r>
                <a:r>
                  <a:rPr lang="en-US" dirty="0"/>
                  <a:t>=window length</a:t>
                </a:r>
              </a:p>
              <a:p>
                <a:r>
                  <a:rPr lang="en-US" b="1" dirty="0"/>
                  <a:t>H</a:t>
                </a:r>
                <a:r>
                  <a:rPr lang="en-US" dirty="0"/>
                  <a:t>=the entire GRU output sequence</a:t>
                </a:r>
              </a:p>
              <a:p>
                <a:r>
                  <a:rPr lang="en-US" b="1" dirty="0"/>
                  <a:t>Dk</a:t>
                </a:r>
                <a:r>
                  <a:rPr lang="en-US" dirty="0"/>
                  <a:t> = 128</a:t>
                </a:r>
              </a:p>
              <a:p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Attention Output (</a:t>
                </a:r>
                <a:r>
                  <a:rPr lang="en-US" b="1" dirty="0" err="1"/>
                  <a:t>AttOut</a:t>
                </a:r>
                <a:r>
                  <a:rPr lang="en-US" dirty="0"/>
                  <a:t>):</a:t>
                </a:r>
              </a:p>
              <a:p>
                <a:r>
                  <a:rPr lang="en-US" dirty="0"/>
                  <a:t>a </a:t>
                </a:r>
                <a:r>
                  <a:rPr lang="en-US" b="0" dirty="0"/>
                  <a:t>context-enhanced version </a:t>
                </a:r>
                <a:r>
                  <a:rPr lang="en-US" dirty="0"/>
                  <a:t>of the GRU sequence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𝐻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Residual Connection and Layer Normalization (</a:t>
                </a:r>
                <a:r>
                  <a:rPr lang="en-US" b="1" dirty="0"/>
                  <a:t>Hout</a:t>
                </a:r>
                <a:r>
                  <a:rPr lang="en-US" dirty="0"/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    </a:t>
                </a:r>
                <a:r>
                  <a:rPr lang="en-US" b="0" dirty="0"/>
                  <a:t>Residual connection: </a:t>
                </a:r>
                <a:r>
                  <a:rPr lang="en-US" dirty="0"/>
                  <a:t>adds the original GRU output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𝐻</a:t>
                </a:r>
                <a:r>
                  <a:rPr lang="en-US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lang="en-US" dirty="0"/>
                  <a:t>back to the attention output. </a:t>
                </a:r>
                <a:br>
                  <a:rPr lang="en-US" dirty="0"/>
                </a:br>
                <a:r>
                  <a:rPr lang="en-US" dirty="0"/>
                  <a:t>    “Keep what the GRU already learned, and add the extra </a:t>
                </a:r>
                <a:r>
                  <a:rPr lang="en-US" u="sng" dirty="0"/>
                  <a:t>contextual refinement </a:t>
                </a:r>
                <a:r>
                  <a:rPr lang="en-US" dirty="0"/>
                  <a:t>from attention.”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/>
                  <a:t>    Layer normalization: stabilizes training and scales features evenly.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dirty="0"/>
              </a:p>
              <a:p>
                <a:r>
                  <a:rPr lang="en-US" b="0" dirty="0"/>
                  <a:t>    Bias term 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𝑏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_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𝑜</a:t>
                </a:r>
                <a:r>
                  <a:rPr lang="ar-AE" b="0" dirty="0"/>
                  <a:t>: </a:t>
                </a:r>
                <a:r>
                  <a:rPr lang="en-US" b="0" dirty="0"/>
                  <a:t>just an offset added after the projection.</a:t>
                </a:r>
              </a:p>
              <a:p>
                <a:endParaRPr lang="en-US" b="0" dirty="0"/>
              </a:p>
              <a:p>
                <a:endParaRPr lang="el-GR" dirty="0"/>
              </a:p>
            </p:txBody>
          </p:sp>
        </mc:Fallback>
      </mc:AlternateContent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1247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OUPUT HEADS:</a:t>
            </a:r>
          </a:p>
          <a:p>
            <a:r>
              <a:rPr lang="en-US" dirty="0"/>
              <a:t>The two head outputs are concatenated to restore dimension h = 256. </a:t>
            </a:r>
          </a:p>
          <a:p>
            <a:r>
              <a:rPr lang="en-US" dirty="0"/>
              <a:t>The fused representation is fed into three specialized output heads</a:t>
            </a:r>
          </a:p>
          <a:p>
            <a:r>
              <a:rPr lang="en-US" dirty="0"/>
              <a:t>LOSS FUNCTION:</a:t>
            </a:r>
          </a:p>
          <a:p>
            <a:r>
              <a:rPr lang="en-US" dirty="0"/>
              <a:t>The model employs a Mean Squared Error (MSE) loss function, with a modification for the COG component. </a:t>
            </a:r>
          </a:p>
          <a:p>
            <a:r>
              <a:rPr lang="en-US" dirty="0"/>
              <a:t>Specifically, cosine similarity loss is used for COG to account for its circular nature, avoiding discontinuities at the 0°/360° boundary. This approach ensures more stable and accurate predictions of directional angles.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30418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METRICS:</a:t>
            </a:r>
          </a:p>
          <a:p>
            <a:r>
              <a:rPr lang="en-US" dirty="0"/>
              <a:t>Apart from MSE loss we computed median, average and max error in meters. These measure the distances between the trajectory window and the predicted point.</a:t>
            </a:r>
          </a:p>
          <a:p>
            <a:endParaRPr lang="en-US" dirty="0"/>
          </a:p>
          <a:p>
            <a:r>
              <a:rPr lang="en-US" dirty="0"/>
              <a:t>2. Our model overcomes LSTM and GRU</a:t>
            </a:r>
          </a:p>
          <a:p>
            <a:endParaRPr lang="en-US" dirty="0"/>
          </a:p>
          <a:p>
            <a:r>
              <a:rPr lang="en-US" dirty="0"/>
              <a:t>3. Self-attention helps the model focus on key moments—like a speed change or turn—by comparing all points in the sequence.</a:t>
            </a:r>
          </a:p>
          <a:p>
            <a:r>
              <a:rPr lang="en-US" dirty="0"/>
              <a:t>Even adding one attention head significantly improved accuracy, dropping the median error from 86.3 to 63.1 meters.</a:t>
            </a:r>
          </a:p>
          <a:p>
            <a:endParaRPr lang="en-US" dirty="0"/>
          </a:p>
          <a:p>
            <a:r>
              <a:rPr lang="en-US" dirty="0"/>
              <a:t>Using two parallel heads improved it even more, reducing interference between different types of input and bringing the median error down to 58.5 meters.</a:t>
            </a:r>
          </a:p>
          <a:p>
            <a:r>
              <a:rPr lang="en-US" dirty="0"/>
              <a:t>So, multi-head attention clearly boosts trajectory prediction performance.</a:t>
            </a:r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370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 shows the experimental results for one vessel with an average distance error of 25.9 m. </a:t>
            </a:r>
          </a:p>
          <a:p>
            <a:r>
              <a:rPr lang="en-US" dirty="0"/>
              <a:t>Specifically, it shows the ground truth represented by a blue line and the predicted points marked as red crosses.</a:t>
            </a:r>
          </a:p>
          <a:p>
            <a:endParaRPr lang="en-US" dirty="0"/>
          </a:p>
          <a:p>
            <a:r>
              <a:rPr lang="en-US" dirty="0"/>
              <a:t>As we can see the predictions are almost perfectly aligned with the ground truth trajectory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l-GR" smtClean="0"/>
              <a:t>19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880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figures demonstrate the SOG and COG predictions, compared with the ground truth.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l-GR" smtClean="0"/>
              <a:t>20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5227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Next, we have another example of a tug vessel prediction with an average error of 26.2 m.</a:t>
            </a:r>
          </a:p>
          <a:p>
            <a:endParaRPr lang="en-US" dirty="0"/>
          </a:p>
          <a:p>
            <a:r>
              <a:rPr lang="en-US" dirty="0"/>
              <a:t>This vessel is particularly interesting because, from the position plot, we observe that it remains stationary for 155 minutes; </a:t>
            </a:r>
          </a:p>
          <a:p>
            <a:r>
              <a:rPr lang="en-US" dirty="0"/>
              <a:t>and despite this, the prediction accuracy remains strong for up to 208 minutes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4288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analytical error distribution for the two vessels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l-GR" smtClean="0"/>
              <a:t>23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4714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goal is to predict not only the future position of a vessel but also its future speed and course.</a:t>
            </a:r>
          </a:p>
          <a:p>
            <a:endParaRPr lang="en-US" dirty="0"/>
          </a:p>
          <a:p>
            <a:r>
              <a:rPr lang="en-US" dirty="0"/>
              <a:t>We aim to forecast not just a few future points, but the entire trajectory each vessel is likely to follow over the coming hours.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These objectives bring their own challenges, particularly in bridging the gap between complex Automatic Identification System (AIS) data preprocessing and accurate future trajectory forecasting.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For those that are not familiar let's meet the AIS data. This is a figure depicting the dataset we used before any preprocessing.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Their main inaccuracies are:</a:t>
            </a:r>
          </a:p>
          <a:p>
            <a:pPr marL="228600" indent="-228600">
              <a:buAutoNum type="arabicPeriod"/>
            </a:pPr>
            <a:r>
              <a:rPr lang="en-US" dirty="0">
                <a:ea typeface="Calibri"/>
                <a:cs typeface="Calibri"/>
              </a:rPr>
              <a:t>The</a:t>
            </a:r>
            <a:r>
              <a:rPr lang="en-US" dirty="0"/>
              <a:t> data are irregularly sampled, creating large gaps between transmitted messages. Some messages arrive every second, while others may come only once an hour.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 dirty="0"/>
              <a:t>As we can see in the figure, the data also include incorrect transmissions, sometimes showing positions on land, which is a major issue.</a:t>
            </a:r>
            <a:endParaRPr lang="en-US" dirty="0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GB" dirty="0"/>
              <a:t>Some points are duplicated, missing, or contain physically impossible speed values.</a:t>
            </a:r>
            <a:endParaRPr lang="en-GB" dirty="0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GB" dirty="0"/>
              <a:t>Finally, this dataset includes all types of vessels --- from cargo ships to tugboats --- each with very different sailing behaviours, resulting in highly heterogeneous trajectories.</a:t>
            </a:r>
            <a:endParaRPr lang="en-GB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13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D6502-BD2C-9FA6-0F37-4BA2E30A0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74AE3-ABF5-3241-D4B3-9EFFE3FCF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0D7F6-AE54-F23A-C35B-EF9698340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Read out 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F96EE-8B43-07DF-5BFD-F977FC173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91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D43BE-7E69-7C7B-E395-AD91DAE91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8FB7D-BB8A-CB05-FE03-487FDE200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29192-3A3D-7518-764B-3FD93D6A4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Read out 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02077-0474-D052-7C0F-FBFB9010C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0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Read out 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3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figures, we can see the data remaining after preprocessing: some of the corrections can be seen: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The land jumps have been removed.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Most straight lines that implied duplications have been corrected.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dirty="0"/>
              <a:t>The remaining data are informative and meaningful and show the vessels real movement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first table we see the percentage of points that had anomalies in their speed or position, and were corrected.</a:t>
            </a:r>
          </a:p>
          <a:p>
            <a:endParaRPr lang="en-US" dirty="0"/>
          </a:p>
          <a:p>
            <a:r>
              <a:rPr lang="en-US" dirty="0"/>
              <a:t>The second table outlines all preprocessing stages, including the number of points at each stage, the percentage of points removed, and the remaining number of vessels and/or trajectories.</a:t>
            </a:r>
          </a:p>
          <a:p>
            <a:endParaRPr lang="en-US" dirty="0"/>
          </a:p>
          <a:p>
            <a:r>
              <a:rPr lang="en-US" dirty="0"/>
              <a:t>The numbers highlighted in yellow indicate the key stages where a significant number of points was removed.</a:t>
            </a:r>
          </a:p>
          <a:p>
            <a:r>
              <a:rPr lang="en-US" dirty="0"/>
              <a:t>Most points were discarded during the SOG filtering stage, which eliminates vessel points with a speed of zero, and during the resampling stage.</a:t>
            </a:r>
          </a:p>
          <a:p>
            <a:endParaRPr lang="en-US" dirty="0"/>
          </a:p>
          <a:p>
            <a:r>
              <a:rPr lang="en-US" dirty="0"/>
              <a:t>The most significant vessel reduction occurred when large voyages were split into smaller segments. Which means that a lot of vessels had very small voyages or very sparse sampling rate.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7692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the model in one picture — the GRU encoder with a dual-head self-attention block and three specialized output heads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D6C45-177F-46E6-9621-2F7DCDF54506}" type="slidenum">
              <a:rPr lang="en-GB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4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7548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4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9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80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9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9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0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6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.xml"/><Relationship Id="rId10" Type="http://schemas.openxmlformats.org/officeDocument/2006/relationships/image" Target="../media/image70.png"/><Relationship Id="rId4" Type="http://schemas.openxmlformats.org/officeDocument/2006/relationships/image" Target="../media/image7.png"/><Relationship Id="rId9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3600">
                <a:ea typeface="+mj-lt"/>
                <a:cs typeface="+mj-lt"/>
              </a:rPr>
              <a:t>Vessel Trajectory Prediction Using Robust AIS</a:t>
            </a:r>
          </a:p>
          <a:p>
            <a:r>
              <a:rPr lang="en-US" sz="3600">
                <a:ea typeface="+mj-lt"/>
                <a:cs typeface="+mj-lt"/>
              </a:rPr>
              <a:t>Preprocessing and Dual-Self-Attention GRU</a:t>
            </a:r>
          </a:p>
          <a:p>
            <a:endParaRPr lang="en-US" sz="360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Marilena Sinni, Dimitris M. Kyriazanos</a:t>
            </a:r>
          </a:p>
          <a:p>
            <a:r>
              <a:rPr lang="en-US" dirty="0">
                <a:ea typeface="+mn-lt"/>
                <a:cs typeface="+mn-lt"/>
              </a:rPr>
              <a:t>National Centre for Scientific Research "Demokritos", Institute of Informatics and Telecommunications (IIT)</a:t>
            </a:r>
          </a:p>
          <a:p>
            <a:r>
              <a:rPr lang="en-US" sz="2000" dirty="0">
                <a:ea typeface="+mn-lt"/>
                <a:cs typeface="+mn-lt"/>
              </a:rPr>
              <a:t>Workshop on AI-driven Data Engineering and Reusability for Earth and Space Sciences (DARES’25), co-located with the 28th</a:t>
            </a:r>
          </a:p>
          <a:p>
            <a:r>
              <a:rPr lang="en-US" sz="2000" dirty="0">
                <a:ea typeface="+mn-lt"/>
                <a:cs typeface="+mn-lt"/>
              </a:rPr>
              <a:t>European Conference on Artificial Intelligence (ECAI 2025), Bologna, Italy, October 25, 2025.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A blue and white logo with a statue of a person&#10;&#10;AI-generated content may be incorrect.">
            <a:extLst>
              <a:ext uri="{FF2B5EF4-FFF2-40B4-BE49-F238E27FC236}">
                <a16:creationId xmlns:a16="http://schemas.microsoft.com/office/drawing/2014/main" id="{40E43FF4-E95E-9D5B-402D-9EBD6420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531" y="5286138"/>
            <a:ext cx="894299" cy="8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1D51DF-8FB2-5405-880A-967504C324C6}"/>
              </a:ext>
            </a:extLst>
          </p:cNvPr>
          <p:cNvSpPr txBox="1"/>
          <p:nvPr/>
        </p:nvSpPr>
        <p:spPr>
          <a:xfrm>
            <a:off x="7555856" y="6373058"/>
            <a:ext cx="3715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Received funding under project </a:t>
            </a:r>
            <a:r>
              <a:rPr lang="en-US" sz="900" dirty="0" err="1"/>
              <a:t>FaRADAI</a:t>
            </a:r>
            <a:r>
              <a:rPr lang="en-US" sz="900" dirty="0"/>
              <a:t>, Grant No 101103386</a:t>
            </a:r>
            <a:endParaRPr lang="el-GR" sz="9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9E1CA4B-118C-3B7C-E155-6D5784AA7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830" y="6356240"/>
            <a:ext cx="3810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AI 2025">
            <a:extLst>
              <a:ext uri="{FF2B5EF4-FFF2-40B4-BE49-F238E27FC236}">
                <a16:creationId xmlns:a16="http://schemas.microsoft.com/office/drawing/2014/main" id="{6273064C-40B9-6A65-4428-4956B6D9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530" y="4725352"/>
            <a:ext cx="894300" cy="34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03CCFF1-E7DD-5F0C-C838-F29ACCC60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794256"/>
            <a:ext cx="5294716" cy="326948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map of a country with green lines&#10;&#10;AI-generated content may be incorrect.">
            <a:extLst>
              <a:ext uri="{FF2B5EF4-FFF2-40B4-BE49-F238E27FC236}">
                <a16:creationId xmlns:a16="http://schemas.microsoft.com/office/drawing/2014/main" id="{9A986A41-0105-46FE-7F9F-67AAD3345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1562613"/>
            <a:ext cx="5294715" cy="373277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50064-19E9-5736-B97C-88775B75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74D3F55-4853-4C5E-882F-8213C0066620}" type="datetime1">
              <a:rPr lang="en-GB"/>
              <a:pPr>
                <a:spcAft>
                  <a:spcPts val="600"/>
                </a:spcAft>
              </a:pPr>
              <a:t>22/10/2025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E58B8-E797-DC33-EB11-DA413580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ADCE2-20AC-132C-6EF6-1782203B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0C1F1-0E41-B24A-9269-62341495BE66}"/>
              </a:ext>
            </a:extLst>
          </p:cNvPr>
          <p:cNvSpPr txBox="1"/>
          <p:nvPr/>
        </p:nvSpPr>
        <p:spPr>
          <a:xfrm>
            <a:off x="715347" y="824204"/>
            <a:ext cx="47586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Raw AIS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E86B60-AA82-42BC-1E74-8E9917823D1B}"/>
              </a:ext>
            </a:extLst>
          </p:cNvPr>
          <p:cNvSpPr txBox="1"/>
          <p:nvPr/>
        </p:nvSpPr>
        <p:spPr>
          <a:xfrm>
            <a:off x="7229394" y="824204"/>
            <a:ext cx="3343469" cy="3732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err="1"/>
              <a:t>Preprocessed</a:t>
            </a:r>
            <a:r>
              <a:rPr lang="en-GB"/>
              <a:t> AIS data</a:t>
            </a:r>
          </a:p>
        </p:txBody>
      </p:sp>
    </p:spTree>
    <p:extLst>
      <p:ext uri="{BB962C8B-B14F-4D97-AF65-F5344CB8AC3E}">
        <p14:creationId xmlns:p14="http://schemas.microsoft.com/office/powerpoint/2010/main" val="2720906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E39D-B7AA-91BC-20C2-F13AA57E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2C85-7E07-A0C6-9EC6-CB19939F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08977-A711-4CF8-9D55-4766A2E815AC}" type="datetime1">
              <a:rPr lang="el-GR"/>
              <a:t>22/10/2025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2C813-198C-258F-7E3D-916B22A81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72D3A-E75F-9C28-00EA-514FD2D3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/>
          </a:p>
        </p:txBody>
      </p:sp>
      <p:pic>
        <p:nvPicPr>
          <p:cNvPr id="8" name="Picture 7" descr="A close-up of a sign&#10;&#10;AI-generated content may be incorrect.">
            <a:extLst>
              <a:ext uri="{FF2B5EF4-FFF2-40B4-BE49-F238E27FC236}">
                <a16:creationId xmlns:a16="http://schemas.microsoft.com/office/drawing/2014/main" id="{55848F0E-4A5E-7034-672A-BB8B405E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460" y="2142345"/>
            <a:ext cx="5769430" cy="967668"/>
          </a:xfrm>
          <a:prstGeom prst="rect">
            <a:avLst/>
          </a:prstGeom>
        </p:spPr>
      </p:pic>
      <p:pic>
        <p:nvPicPr>
          <p:cNvPr id="10" name="Picture 9" descr="A table with numbers and a percentage&#10;&#10;AI-generated content may be incorrect.">
            <a:extLst>
              <a:ext uri="{FF2B5EF4-FFF2-40B4-BE49-F238E27FC236}">
                <a16:creationId xmlns:a16="http://schemas.microsoft.com/office/drawing/2014/main" id="{4A29919F-181E-DC10-65EB-C46F145D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773" y="3426782"/>
            <a:ext cx="7866579" cy="26805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0B4558-FE8A-7E47-1582-7E6A3155CF6E}"/>
                  </a:ext>
                </a:extLst>
              </p14:cNvPr>
              <p14:cNvContentPartPr/>
              <p14:nvPr/>
            </p14:nvContentPartPr>
            <p14:xfrm>
              <a:off x="6739246" y="4789282"/>
              <a:ext cx="663044" cy="1032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0B4558-FE8A-7E47-1582-7E6A3155CF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85281" y="4686012"/>
                <a:ext cx="770613" cy="216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3F02FE-2A3E-B5D3-5DB5-89A9DAD3840E}"/>
                  </a:ext>
                </a:extLst>
              </p14:cNvPr>
              <p14:cNvContentPartPr/>
              <p14:nvPr/>
            </p14:nvContentPartPr>
            <p14:xfrm>
              <a:off x="8787740" y="5294415"/>
              <a:ext cx="1126638" cy="2996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3F02FE-2A3E-B5D3-5DB5-89A9DAD384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3765" y="5187404"/>
                <a:ext cx="1234228" cy="243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7D1637-7ABD-2491-2660-413BC925396B}"/>
                  </a:ext>
                </a:extLst>
              </p14:cNvPr>
              <p14:cNvContentPartPr/>
              <p14:nvPr/>
            </p14:nvContentPartPr>
            <p14:xfrm>
              <a:off x="6739246" y="5887396"/>
              <a:ext cx="642453" cy="2139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7D1637-7ABD-2491-2660-413BC92539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85289" y="5782180"/>
                <a:ext cx="750008" cy="2314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405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E73D-0111-4579-8D6B-12B0BBED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 sz="4400" dirty="0"/>
              <a:t>Methodology (2/2):</a:t>
            </a:r>
            <a:br>
              <a:rPr lang="en-GB" dirty="0"/>
            </a:br>
            <a:r>
              <a:rPr lang="en-GB" sz="4400" dirty="0">
                <a:ea typeface="+mj-lt"/>
                <a:cs typeface="+mj-lt"/>
              </a:rPr>
              <a:t>Vessel trajectory prediction framework</a:t>
            </a:r>
            <a:endParaRPr lang="en-US" sz="4400" dirty="0">
              <a:ea typeface="+mj-lt"/>
              <a:cs typeface="+mj-lt"/>
            </a:endParaRPr>
          </a:p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9DBA3-742E-9B48-F667-3122D0B60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2CE9-8A72-4C02-9284-B1C59E838D48}" type="datetime1">
              <a:rPr lang="el-GR"/>
              <a:t>22/10/2025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3E51B-55E3-F26C-DC47-C0000A2D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C8FA05-38EA-9E89-8C80-96F84FC2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8F9F-5CE0-13F8-A787-7512ABA1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58" y="1553014"/>
            <a:ext cx="3623954" cy="3752724"/>
          </a:xfrm>
        </p:spPr>
        <p:txBody>
          <a:bodyPr>
            <a:normAutofit/>
          </a:bodyPr>
          <a:lstStyle/>
          <a:p>
            <a:r>
              <a:rPr lang="en-GB" sz="3000" dirty="0"/>
              <a:t>Dual-Self-Attention GRU </a:t>
            </a:r>
            <a:br>
              <a:rPr lang="en-GB" sz="3000" dirty="0"/>
            </a:br>
            <a:r>
              <a:rPr lang="en-GB" sz="3000" dirty="0"/>
              <a:t>Prediction Model Architecture</a:t>
            </a:r>
            <a:endParaRPr lang="en-US" sz="3000" dirty="0" err="1"/>
          </a:p>
        </p:txBody>
      </p:sp>
      <p:pic>
        <p:nvPicPr>
          <p:cNvPr id="10" name="Picture Placeholder 9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F3DC5328-710C-D770-98A2-85966204D5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8" r="-110" b="-128"/>
          <a:stretch>
            <a:fillRect/>
          </a:stretch>
        </p:blipFill>
        <p:spPr>
          <a:xfrm>
            <a:off x="4982913" y="337176"/>
            <a:ext cx="6335719" cy="601758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D040D-DC8E-886A-3448-886FBCC8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9307E-F30D-450E-AC03-8E8CC9D2148E}" type="datetime1">
              <a:rPr lang="el-GR"/>
              <a:t>22/10/2025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2AE65-D787-490D-EF52-ACAB5850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18803-CBDE-7EF4-16E9-C5EF2385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9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9E7EF64D-6FAF-709C-562A-AA64C9D6A8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" r="-110" b="-128"/>
          <a:stretch>
            <a:fillRect/>
          </a:stretch>
        </p:blipFill>
        <p:spPr>
          <a:xfrm>
            <a:off x="4982913" y="337176"/>
            <a:ext cx="6335719" cy="601758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D688C4-37D1-7C56-AE01-4A0D586F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3753-7E30-43B0-8261-A9A995717CB8}" type="datetime1">
              <a:rPr lang="el-GR"/>
              <a:t>22/10/2025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C3154-E9B4-9E57-A28E-C3CD3A53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F7177B-6012-2031-1FDD-E92174E40D24}"/>
                  </a:ext>
                </a:extLst>
              </p:cNvPr>
              <p:cNvSpPr txBox="1"/>
              <p:nvPr/>
            </p:nvSpPr>
            <p:spPr>
              <a:xfrm>
                <a:off x="265742" y="691994"/>
                <a:ext cx="4114800" cy="4965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Input layer</a:t>
                </a:r>
                <a:r>
                  <a:rPr lang="en-US" dirty="0"/>
                  <a:t>:</a:t>
                </a:r>
                <a:endParaRPr lang="en-US" b="1" dirty="0">
                  <a:ea typeface="+mn-lt"/>
                  <a:cs typeface="+mn-lt"/>
                </a:endParaRPr>
              </a:p>
              <a:p>
                <a:endParaRPr lang="en-GB" dirty="0">
                  <a:ea typeface="+mn-lt"/>
                  <a:cs typeface="+mn-lt"/>
                </a:endParaRPr>
              </a:p>
              <a:p>
                <a:r>
                  <a:rPr lang="en-GB" dirty="0">
                    <a:ea typeface="+mn-lt"/>
                    <a:cs typeface="+mn-lt"/>
                  </a:rPr>
                  <a:t>Raw trajectory point at time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𝑡</m:t>
                    </m:r>
                  </m:oMath>
                </a14:m>
                <a:r>
                  <a:rPr lang="en-GB" dirty="0">
                    <a:ea typeface="+mn-lt"/>
                    <a:cs typeface="+mn-lt"/>
                  </a:rPr>
                  <a:t>:</a:t>
                </a:r>
              </a:p>
              <a:p>
                <a:endParaRPr lang="en-GB" dirty="0">
                  <a:ea typeface="+mn-lt"/>
                  <a:cs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ea typeface="+mn-lt"/>
                  <a:cs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+mn-lt"/>
                    <a:cs typeface="+mn-lt"/>
                  </a:rPr>
                  <a:t>x, y: longitude/latitude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+mn-lt"/>
                    <a:cs typeface="+mn-lt"/>
                  </a:rPr>
                  <a:t>v: Speed Over Ground (SOG)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ea typeface="+mn-lt"/>
                    <a:cs typeface="+mn-lt"/>
                  </a:rPr>
                  <a:t>θ: Course Over Ground (COG</a:t>
                </a:r>
                <a:r>
                  <a:rPr lang="en-US" dirty="0">
                    <a:ea typeface="+mn-lt"/>
                    <a:cs typeface="+mn-lt"/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ea typeface="+mn-lt"/>
                  <a:cs typeface="+mn-lt"/>
                </a:endParaRPr>
              </a:p>
              <a:p>
                <a:r>
                  <a:rPr lang="en-GB" sz="1600" dirty="0">
                    <a:ea typeface="+mn-lt"/>
                    <a:cs typeface="+mn-lt"/>
                  </a:rPr>
                  <a:t>Handle course circularity:</a:t>
                </a:r>
              </a:p>
              <a:p>
                <a:endParaRPr lang="en-GB" dirty="0">
                  <a:ea typeface="+mn-lt"/>
                  <a:cs typeface="+mn-lt"/>
                </a:endParaRPr>
              </a:p>
              <a:p>
                <a:endParaRPr lang="en-GB" dirty="0">
                  <a:ea typeface="+mn-lt"/>
                  <a:cs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400" dirty="0">
                    <a:ea typeface="+mn-lt"/>
                    <a:cs typeface="+mn-lt"/>
                  </a:rPr>
                  <a:t>where COG is converted to radians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𝜓</m:t>
                    </m:r>
                    <m:r>
                      <a:rPr kumimoji="0" 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 = </m:t>
                    </m:r>
                    <m:f>
                      <m:fPr>
                        <m:ctrlP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</m:ctrlPr>
                      </m:fPr>
                      <m:num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𝜋</m:t>
                        </m:r>
                      </m:num>
                      <m:den>
                        <m:r>
                          <a:rPr kumimoji="0" lang="en-US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180</m:t>
                        </m:r>
                      </m:den>
                    </m:f>
                    <m:r>
                      <a:rPr kumimoji="0" lang="en-US" sz="1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𝜗</m:t>
                    </m:r>
                  </m:oMath>
                </a14:m>
                <a:endParaRPr lang="en-GB" sz="1400" dirty="0">
                  <a:ea typeface="+mn-lt"/>
                  <a:cs typeface="+mn-lt"/>
                </a:endParaRPr>
              </a:p>
              <a:p>
                <a:r>
                  <a:rPr lang="en-US" sz="1400" dirty="0"/>
                  <a:t>and mapped to sine-cosine components</a:t>
                </a:r>
                <a:endParaRPr lang="en-GB" sz="1400" dirty="0">
                  <a:ea typeface="+mn-lt"/>
                  <a:cs typeface="+mn-lt"/>
                </a:endParaRPr>
              </a:p>
              <a:p>
                <a:endParaRPr lang="en-GB" sz="1400" dirty="0">
                  <a:ea typeface="+mn-lt"/>
                  <a:cs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ea typeface="+mn-lt"/>
                    <a:cs typeface="+mn-lt"/>
                  </a:rPr>
                  <a:t>Model input</a:t>
                </a:r>
                <a:br>
                  <a:rPr lang="en-GB" sz="1600" dirty="0">
                    <a:ea typeface="+mn-lt"/>
                    <a:cs typeface="+mn-lt"/>
                  </a:rPr>
                </a:br>
                <a:br>
                  <a:rPr lang="en-GB" sz="1600" dirty="0">
                    <a:ea typeface="+mn-lt"/>
                    <a:cs typeface="+mn-lt"/>
                  </a:rPr>
                </a:br>
                <a:endParaRPr lang="en-GB" sz="1600" dirty="0">
                  <a:ea typeface="+mn-lt"/>
                  <a:cs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ea typeface="+mn-lt"/>
                    <a:cs typeface="+mn-lt"/>
                  </a:rPr>
                  <a:t>Prediction Target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F7177B-6012-2031-1FDD-E92174E40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42" y="691994"/>
                <a:ext cx="4114800" cy="4965462"/>
              </a:xfrm>
              <a:prstGeom prst="rect">
                <a:avLst/>
              </a:prstGeom>
              <a:blipFill>
                <a:blip r:embed="rId4"/>
                <a:stretch>
                  <a:fillRect l="-1333" t="-614" b="-6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AB35D-C58D-DEA5-6079-B5FD44EAA817}"/>
                  </a:ext>
                </a:extLst>
              </p:cNvPr>
              <p:cNvSpPr txBox="1"/>
              <p:nvPr/>
            </p:nvSpPr>
            <p:spPr>
              <a:xfrm>
                <a:off x="1081844" y="1673684"/>
                <a:ext cx="167949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6AB35D-C58D-DEA5-6079-B5FD44EAA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44" y="1673684"/>
                <a:ext cx="1679498" cy="246221"/>
              </a:xfrm>
              <a:prstGeom prst="rect">
                <a:avLst/>
              </a:prstGeom>
              <a:blipFill>
                <a:blip r:embed="rId5"/>
                <a:stretch>
                  <a:fillRect l="-2536" r="-3623" b="-35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250CDE-45E7-2B54-D0C5-1DDF42B6C951}"/>
                  </a:ext>
                </a:extLst>
              </p:cNvPr>
              <p:cNvSpPr txBox="1"/>
              <p:nvPr/>
            </p:nvSpPr>
            <p:spPr>
              <a:xfrm>
                <a:off x="1400168" y="5657456"/>
                <a:ext cx="10428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cs typeface="Helvetica"/>
                        </a:rPr>
                        <m:t>𝑦𝑖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Helvetica"/>
                        </a:rPr>
                        <m:t>= 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250CDE-45E7-2B54-D0C5-1DDF42B6C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68" y="5657456"/>
                <a:ext cx="1042850" cy="276999"/>
              </a:xfrm>
              <a:prstGeom prst="rect">
                <a:avLst/>
              </a:prstGeom>
              <a:blipFill>
                <a:blip r:embed="rId6"/>
                <a:stretch>
                  <a:fillRect l="-7602" t="-6667" r="-2339" b="-37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AD775-FE91-DCBD-0ABA-E0E8AE630450}"/>
                  </a:ext>
                </a:extLst>
              </p:cNvPr>
              <p:cNvSpPr txBox="1"/>
              <p:nvPr/>
            </p:nvSpPr>
            <p:spPr>
              <a:xfrm>
                <a:off x="727759" y="4907317"/>
                <a:ext cx="2964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Χ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i</m:t>
                      </m:r>
                      <m:r>
                        <a:rPr lang="en-US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{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lt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lt"/>
                        </a:rPr>
                        <m:t>}</m:t>
                      </m:r>
                    </m:oMath>
                  </m:oMathPara>
                </a14:m>
                <a:endParaRPr lang="en-US" dirty="0">
                  <a:cs typeface="Helvetic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DAD775-FE91-DCBD-0ABA-E0E8AE630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9" y="4907317"/>
                <a:ext cx="2964081" cy="276999"/>
              </a:xfrm>
              <a:prstGeom prst="rect">
                <a:avLst/>
              </a:prstGeom>
              <a:blipFill>
                <a:blip r:embed="rId7"/>
                <a:stretch>
                  <a:fillRect l="-1232" t="-6667" r="-2464" b="-4222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22D41-E9D1-2DC3-4851-9C0817BA34B6}"/>
                  </a:ext>
                </a:extLst>
              </p:cNvPr>
              <p:cNvSpPr txBox="1"/>
              <p:nvPr/>
            </p:nvSpPr>
            <p:spPr>
              <a:xfrm>
                <a:off x="474434" y="3455043"/>
                <a:ext cx="28943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t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 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222D41-E9D1-2DC3-4851-9C0817BA3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4" y="3455043"/>
                <a:ext cx="2894318" cy="276999"/>
              </a:xfrm>
              <a:prstGeom prst="rect">
                <a:avLst/>
              </a:prstGeom>
              <a:blipFill>
                <a:blip r:embed="rId8"/>
                <a:stretch>
                  <a:fillRect l="-1474" r="-2526" b="-37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053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52FDE-0A0C-825E-6DE0-117C8BB59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3FF63-1C36-027C-8EF7-FBB5324F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3753-7E30-43B0-8261-A9A995717CB8}" type="datetime1">
              <a:rPr lang="el-GR"/>
              <a:t>22/10/2025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C3B15-E9CF-872E-9D9A-E423313F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19E3B-F8C3-D5FE-309D-A7CA8899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/>
          </a:p>
        </p:txBody>
      </p:sp>
      <p:pic>
        <p:nvPicPr>
          <p:cNvPr id="6" name="Picture Placeholder 9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9B3DA0F4-9FAB-6D27-F456-A3F062A1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" r="-110" b="-128"/>
          <a:stretch>
            <a:fillRect/>
          </a:stretch>
        </p:blipFill>
        <p:spPr>
          <a:xfrm>
            <a:off x="4982913" y="337176"/>
            <a:ext cx="6335719" cy="6017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43769384-ABDB-4D61-957C-DD233C9F0950}"/>
                  </a:ext>
                </a:extLst>
              </p:cNvPr>
              <p:cNvSpPr txBox="1"/>
              <p:nvPr/>
            </p:nvSpPr>
            <p:spPr>
              <a:xfrm>
                <a:off x="331845" y="823795"/>
                <a:ext cx="4226350" cy="2867580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l-G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>
                    <a:ea typeface="+mn-lt"/>
                    <a:cs typeface="+mn-lt"/>
                  </a:rPr>
                  <a:t>GRU Layer:</a:t>
                </a:r>
              </a:p>
              <a:p>
                <a:endParaRPr lang="en-US" b="1" dirty="0">
                  <a:ea typeface="+mn-lt"/>
                  <a:cs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+mn-lt"/>
                    <a:cs typeface="+mn-lt"/>
                  </a:rPr>
                  <a:t>Hidden size = 256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ea typeface="+mn-lt"/>
                    <a:cs typeface="+mn-lt"/>
                  </a:rPr>
                  <a:t>Generates full sequences of hidden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= 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}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TX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256</m:t>
                        </m:r>
                      </m:sup>
                    </m:sSup>
                  </m:oMath>
                </a14:m>
                <a:endParaRPr lang="en-US" b="0" dirty="0">
                  <a:ea typeface="+mn-lt"/>
                  <a:cs typeface="+mn-lt"/>
                </a:endParaRPr>
              </a:p>
              <a:p>
                <a:endParaRPr lang="en-US" b="0" dirty="0">
                  <a:ea typeface="+mn-lt"/>
                  <a:cs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ea typeface="+mn-lt"/>
                  <a:cs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ea typeface="+mn-lt"/>
                  <a:cs typeface="+mn-lt"/>
                </a:endParaRPr>
              </a:p>
              <a:p>
                <a:endParaRPr lang="en-US" b="1" dirty="0">
                  <a:ea typeface="+mn-lt"/>
                  <a:cs typeface="+mn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43769384-ABDB-4D61-957C-DD233C9F0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5" y="823795"/>
                <a:ext cx="4226350" cy="2867580"/>
              </a:xfrm>
              <a:prstGeom prst="rect">
                <a:avLst/>
              </a:prstGeom>
              <a:blipFill>
                <a:blip r:embed="rId4"/>
                <a:stretch>
                  <a:fillRect l="-1153" t="-84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78CDE6-7D5A-E6F0-0773-020A0D244D4E}"/>
                  </a:ext>
                </a:extLst>
              </p:cNvPr>
              <p:cNvSpPr txBox="1"/>
              <p:nvPr/>
            </p:nvSpPr>
            <p:spPr>
              <a:xfrm>
                <a:off x="331845" y="2475453"/>
                <a:ext cx="4226350" cy="4240071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l-G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>
                    <a:ea typeface="+mn-lt"/>
                    <a:cs typeface="+mn-lt"/>
                  </a:rPr>
                  <a:t>Dual-head self-attention (two parallel heads):</a:t>
                </a:r>
                <a:r>
                  <a:rPr lang="en-GB" dirty="0">
                    <a:ea typeface="+mn-lt"/>
                    <a:cs typeface="+mn-lt"/>
                  </a:rPr>
                  <a:t> </a:t>
                </a:r>
              </a:p>
              <a:p>
                <a:endParaRPr lang="en-GB" dirty="0">
                  <a:ea typeface="+mn-lt"/>
                  <a:cs typeface="+mn-lt"/>
                </a:endParaRPr>
              </a:p>
              <a:p>
                <a:r>
                  <a:rPr lang="en-GB" sz="1600" dirty="0">
                    <a:ea typeface="+mn-lt"/>
                    <a:cs typeface="+mn-lt"/>
                  </a:rPr>
                  <a:t>For each head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TX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256</m:t>
                        </m:r>
                      </m:sup>
                    </m:sSup>
                  </m:oMath>
                </a14:m>
                <a:r>
                  <a:rPr lang="en-GB" dirty="0">
                    <a:ea typeface="+mn-lt"/>
                    <a:cs typeface="+mn-lt"/>
                  </a:rPr>
                  <a:t>,</a:t>
                </a:r>
              </a:p>
              <a:p>
                <a:endParaRPr lang="en-GB" dirty="0">
                  <a:ea typeface="+mn-lt"/>
                  <a:cs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head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k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softmax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+mn-lt"/>
                                  <a:cs typeface="+mn-lt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Q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k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K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k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+mn-lt"/>
                                          <a:cs typeface="+mn-lt"/>
                                        </a:rPr>
                                        <m:t>k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V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k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GB" dirty="0">
                  <a:ea typeface="+mn-lt"/>
                  <a:cs typeface="+mn-lt"/>
                </a:endParaRPr>
              </a:p>
              <a:p>
                <a:endParaRPr lang="en-US" sz="1600" dirty="0">
                  <a:ea typeface="+mn-lt"/>
                  <a:cs typeface="+mn-lt"/>
                </a:endParaRPr>
              </a:p>
              <a:p>
                <a:r>
                  <a:rPr lang="en-US" sz="1600" dirty="0">
                    <a:ea typeface="+mn-lt"/>
                    <a:cs typeface="+mn-lt"/>
                  </a:rPr>
                  <a:t>Concatenate heads and project:</a:t>
                </a:r>
              </a:p>
              <a:p>
                <a:endParaRPr lang="en-US" sz="1600" b="0" i="1" dirty="0">
                  <a:latin typeface="Cambria Math" panose="02040503050406030204" pitchFamily="18" charset="0"/>
                  <a:ea typeface="+mn-lt"/>
                  <a:cs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AttOut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=[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head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(1)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;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head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(2)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]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o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b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en-US" sz="1600" dirty="0">
                  <a:ea typeface="+mn-lt"/>
                  <a:cs typeface="+mn-lt"/>
                </a:endParaRPr>
              </a:p>
              <a:p>
                <a:endParaRPr lang="en-US" sz="1600" i="1" dirty="0">
                  <a:latin typeface="Cambria Math" panose="02040503050406030204" pitchFamily="18" charset="0"/>
                  <a:ea typeface="+mn-lt"/>
                  <a:cs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  <m:t>out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LayerNorm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AttOut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+mn-lt"/>
                          <a:cs typeface="+mn-lt"/>
                        </a:rPr>
                        <m:t>)</m:t>
                      </m:r>
                    </m:oMath>
                  </m:oMathPara>
                </a14:m>
                <a:endParaRPr lang="en-US" sz="1600" dirty="0">
                  <a:ea typeface="+mn-lt"/>
                  <a:cs typeface="+mn-lt"/>
                </a:endParaRPr>
              </a:p>
              <a:p>
                <a:br>
                  <a:rPr lang="en-GB" dirty="0">
                    <a:ea typeface="+mn-lt"/>
                    <a:cs typeface="+mn-lt"/>
                  </a:rPr>
                </a:br>
                <a:endParaRPr lang="en-GB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78CDE6-7D5A-E6F0-0773-020A0D24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5" y="2475453"/>
                <a:ext cx="4226350" cy="4240071"/>
              </a:xfrm>
              <a:prstGeom prst="rect">
                <a:avLst/>
              </a:prstGeom>
              <a:blipFill>
                <a:blip r:embed="rId5"/>
                <a:stretch>
                  <a:fillRect l="-1153" t="-57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29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4F7B9-1C29-2BC8-27C6-875164FF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F8D79-8C15-6CF9-0E51-57EDCB6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3753-7E30-43B0-8261-A9A995717CB8}" type="datetime1">
              <a:rPr lang="el-GR"/>
              <a:t>22/10/2025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E672B-0807-3DA0-71A1-EC0E5C11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FFBAB-C71E-EE5E-227D-FF5DDDD2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/>
          </a:p>
        </p:txBody>
      </p:sp>
      <p:pic>
        <p:nvPicPr>
          <p:cNvPr id="6" name="Picture Placeholder 9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1ECDC43C-16F2-7167-6963-E55E4EB62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" r="-110" b="-128"/>
          <a:stretch>
            <a:fillRect/>
          </a:stretch>
        </p:blipFill>
        <p:spPr>
          <a:xfrm>
            <a:off x="5647481" y="136525"/>
            <a:ext cx="5011838" cy="4760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67E23FC6-CCB8-83CD-B37A-F6AF3BAB852E}"/>
                  </a:ext>
                </a:extLst>
              </p:cNvPr>
              <p:cNvSpPr txBox="1"/>
              <p:nvPr/>
            </p:nvSpPr>
            <p:spPr>
              <a:xfrm>
                <a:off x="999945" y="3138548"/>
                <a:ext cx="4374444" cy="2031325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l-G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Output heads:</a:t>
                </a:r>
              </a:p>
              <a:p>
                <a:r>
                  <a:rPr lang="en-GB" dirty="0"/>
                  <a:t>One MLP for each modality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Position (latitude, longitude)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Speed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Course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8">
                <a:extLst>
                  <a:ext uri="{FF2B5EF4-FFF2-40B4-BE49-F238E27FC236}">
                    <a16:creationId xmlns:a16="http://schemas.microsoft.com/office/drawing/2014/main" id="{67E23FC6-CCB8-83CD-B37A-F6AF3BAB8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45" y="3138548"/>
                <a:ext cx="4374444" cy="2031325"/>
              </a:xfrm>
              <a:prstGeom prst="rect">
                <a:avLst/>
              </a:prstGeom>
              <a:blipFill>
                <a:blip r:embed="rId4"/>
                <a:stretch>
                  <a:fillRect l="-1114" t="-150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FDA7CCF-6FCB-D84D-4DDC-6A2FDBE48AFF}"/>
              </a:ext>
            </a:extLst>
          </p:cNvPr>
          <p:cNvSpPr txBox="1"/>
          <p:nvPr/>
        </p:nvSpPr>
        <p:spPr>
          <a:xfrm>
            <a:off x="999945" y="5273722"/>
            <a:ext cx="31293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Loss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9726C0-C841-E871-75EC-F92E26FB2BFE}"/>
                  </a:ext>
                </a:extLst>
              </p:cNvPr>
              <p:cNvSpPr txBox="1"/>
              <p:nvPr/>
            </p:nvSpPr>
            <p:spPr>
              <a:xfrm>
                <a:off x="2720050" y="5066024"/>
                <a:ext cx="8731170" cy="10559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𝜗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</m:sSub>
                                          <m:func>
                                            <m:func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lt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+mn-lt"/>
                                                          <a:cs typeface="+mn-lt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+mn-lt"/>
                                                        </a:rPr>
                                                        <m:t>𝜗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+mn-lt"/>
                                                      <a:cs typeface="+mn-lt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func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𝜗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+mn-lt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+mn-lt"/>
                                                      <a:cs typeface="+mn-lt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+mn-lt"/>
                                                    </a:rPr>
                                                    <m:t>𝜗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+mn-lt"/>
                                                  <a:cs typeface="+mn-lt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dirty="0"/>
              </a:p>
              <a:p>
                <a:endParaRPr lang="el-G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9726C0-C841-E871-75EC-F92E26FB2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0" y="5066024"/>
                <a:ext cx="8731170" cy="10559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5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C978-B141-B8A1-EF27-7AF1EDD6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BAFC9-4D4D-4219-344B-D6321C968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6C6A1-01ED-42E1-B9C4-EB35A0D97587}" type="datetime1">
              <a:rPr lang="el-GR"/>
              <a:t>22/10/2025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539F8-D2F5-93FC-CF40-E4796BC89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F979E-8705-F758-1353-D1DCA64B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56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C002-F79C-AA02-3E33-C63BBA584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performance comparison</a:t>
            </a:r>
          </a:p>
        </p:txBody>
      </p:sp>
      <p:pic>
        <p:nvPicPr>
          <p:cNvPr id="8" name="Content Placeholder 7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209F28A5-3F6B-2F9E-C80B-B366824AE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9913" y="3232156"/>
            <a:ext cx="8452173" cy="130959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30E3-6FF2-8473-0B84-13B248C1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036B-E762-4D89-9504-92D0720C07A3}" type="datetime1">
              <a:rPr lang="el-GR"/>
              <a:t>22/10/2025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3BA45-F1E2-09E4-09B7-D61F2C3D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B6FD-006B-936B-5B24-766E55BD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0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CA00-A964-4484-0184-8E954DCB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D36C-58B2-1E5F-0FD3-801A6D6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Cargo vessel trajectory prediction </a:t>
            </a:r>
          </a:p>
        </p:txBody>
      </p:sp>
      <p:pic>
        <p:nvPicPr>
          <p:cNvPr id="12" name="Picture Placeholder 11" descr="A graph of a graph&#10;&#10;AI-generated content may be incorrect.">
            <a:extLst>
              <a:ext uri="{FF2B5EF4-FFF2-40B4-BE49-F238E27FC236}">
                <a16:creationId xmlns:a16="http://schemas.microsoft.com/office/drawing/2014/main" id="{4615EB7F-9F6A-0E0D-96C6-196F97AFDB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1178" t="-1685" r="-421" b="339"/>
          <a:stretch>
            <a:fillRect/>
          </a:stretch>
        </p:blipFill>
        <p:spPr>
          <a:xfrm>
            <a:off x="4438919" y="799475"/>
            <a:ext cx="6620321" cy="461711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433D7-6831-4365-9E1C-81CB7794E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/>
              <a:t>49 points</a:t>
            </a:r>
            <a:endParaRPr lang="en-US"/>
          </a:p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3365C-A4E2-764A-186F-5978F13D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94F-CA90-4C88-AB2E-F40FAC413BEE}" type="datetime1">
              <a:rPr lang="el-GR"/>
              <a:t>22/10/2025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B7F87-61E8-D391-BC7D-59EBF9CD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597F7-7024-FB6D-47B4-AA6C0B24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82B03-059B-4386-A6A5-29651B425F68}"/>
              </a:ext>
            </a:extLst>
          </p:cNvPr>
          <p:cNvSpPr txBox="1"/>
          <p:nvPr/>
        </p:nvSpPr>
        <p:spPr>
          <a:xfrm>
            <a:off x="5220265" y="5493186"/>
            <a:ext cx="612493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dirty="0"/>
              <a:t>Figure 1a: latitude and longitude prediction</a:t>
            </a:r>
          </a:p>
        </p:txBody>
      </p:sp>
      <p:pic>
        <p:nvPicPr>
          <p:cNvPr id="13" name="Picture 12" descr="A container ship sailing in the ocean&#10;&#10;AI-generated content may be incorrect.">
            <a:extLst>
              <a:ext uri="{FF2B5EF4-FFF2-40B4-BE49-F238E27FC236}">
                <a16:creationId xmlns:a16="http://schemas.microsoft.com/office/drawing/2014/main" id="{53C42784-1C4A-B510-480F-186B9C724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63" y="4056723"/>
            <a:ext cx="2741008" cy="15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3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292B227-BED7-5CE9-D71C-53DF7238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Motivation</a:t>
            </a:r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EBC42E9-B698-E216-7E12-15A487F7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Precise forecasting of vessel trajectories</a:t>
            </a:r>
          </a:p>
          <a:p>
            <a:r>
              <a:rPr lang="en-US" dirty="0"/>
              <a:t>Why? For safe and efficient maritime traffic management </a:t>
            </a:r>
          </a:p>
          <a:p>
            <a:r>
              <a:rPr lang="en-US" dirty="0"/>
              <a:t>Difficulties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Maritime data suffer from inherent errors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Continuous forecasting for hours if challenging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CDB9B28-B733-FC33-899A-E1F73A21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AEC2-D95C-42C1-8617-DE4BBC91F8BE}" type="datetime1">
              <a:rPr lang="el-GR"/>
              <a:t>22/10/2025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DDF3617-819B-579A-4DAA-B34DA2F0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3339E1B-8DE9-654D-54FB-8E9476FDA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C5E56-6255-E754-DAA6-77D16A2D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2510-839C-4EE2-8E50-49EFE5236F26}" type="datetime1">
              <a:rPr lang="en-GB"/>
              <a:t>22/10/2025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03EC3-D925-A162-2BE0-730A1F53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2B0C-3A19-812B-100F-D369FA2E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56997-6DED-6ED2-B9F8-3E1C04EEF3AD}"/>
              </a:ext>
            </a:extLst>
          </p:cNvPr>
          <p:cNvSpPr txBox="1"/>
          <p:nvPr/>
        </p:nvSpPr>
        <p:spPr>
          <a:xfrm>
            <a:off x="7323082" y="1380441"/>
            <a:ext cx="368617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1.b: SOG prediction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Figure 1.c: COG prediction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ADD58F-5F67-8BD9-B125-7F7620250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31" y="151608"/>
            <a:ext cx="6616792" cy="312852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30DDD8-C3AF-EA35-51E6-AEC9D30AE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30" y="3242436"/>
            <a:ext cx="6633239" cy="310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30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427D-8424-B823-A9C3-4AFF82E8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Tug vessel trajectory prediction </a:t>
            </a:r>
          </a:p>
        </p:txBody>
      </p:sp>
      <p:pic>
        <p:nvPicPr>
          <p:cNvPr id="8" name="Picture Placeholder 7" descr="A graph of a line&#10;&#10;AI-generated content may be incorrect.">
            <a:extLst>
              <a:ext uri="{FF2B5EF4-FFF2-40B4-BE49-F238E27FC236}">
                <a16:creationId xmlns:a16="http://schemas.microsoft.com/office/drawing/2014/main" id="{FB7BDE1E-7E61-FD32-EEF4-AD25D1C7EF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1433" t="-614" r="-430" b="-1227"/>
          <a:stretch>
            <a:fillRect/>
          </a:stretch>
        </p:blipFill>
        <p:spPr>
          <a:xfrm>
            <a:off x="4511849" y="794756"/>
            <a:ext cx="6517734" cy="455899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62DB7-212F-053A-CA0B-53B8F3DA6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GB"/>
              <a:t>208 points</a:t>
            </a:r>
            <a:endParaRPr lang="en-US"/>
          </a:p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CB90-B291-68E5-B0AB-8C8FE321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5394F-CA90-4C88-AB2E-F40FAC413BEE}" type="datetime1">
              <a:rPr lang="el-GR"/>
              <a:t>22/10/2025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D6BDB-4EA2-0452-80AB-C06D00B0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3E582-BD4F-2301-1929-EDEE24C6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B086B-1B72-1E39-D4E7-E8E0623AA256}"/>
              </a:ext>
            </a:extLst>
          </p:cNvPr>
          <p:cNvSpPr txBox="1"/>
          <p:nvPr/>
        </p:nvSpPr>
        <p:spPr>
          <a:xfrm>
            <a:off x="5083215" y="5372582"/>
            <a:ext cx="612493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dirty="0"/>
              <a:t>Figure 2a: latitude and longitude prediction</a:t>
            </a:r>
          </a:p>
        </p:txBody>
      </p:sp>
      <p:pic>
        <p:nvPicPr>
          <p:cNvPr id="10" name="Picture 9" descr="A tug boat in the water&#10;&#10;AI-generated content may be incorrect.">
            <a:extLst>
              <a:ext uri="{FF2B5EF4-FFF2-40B4-BE49-F238E27FC236}">
                <a16:creationId xmlns:a16="http://schemas.microsoft.com/office/drawing/2014/main" id="{B70A58A4-AB5A-D7E6-2E88-55CF8169D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847" y="3952031"/>
            <a:ext cx="2411393" cy="15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00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2AA51-D8D2-3264-83F7-3DAEEE57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B3B02-559A-0918-7CA5-B706B5E2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2510-839C-4EE2-8E50-49EFE5236F26}" type="datetime1">
              <a:rPr lang="en-GB"/>
              <a:t>22/10/2025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41008-B3D2-A653-5341-BBEA0489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D9DBF-0F45-1A6C-2981-82DD1895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5BA16-48C8-64F8-1818-29C33FBC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4" y="298560"/>
            <a:ext cx="6906229" cy="3203235"/>
          </a:xfrm>
          <a:prstGeom prst="rect">
            <a:avLst/>
          </a:prstGeom>
        </p:spPr>
      </p:pic>
      <p:pic>
        <p:nvPicPr>
          <p:cNvPr id="6" name="Picture 5" descr="A graph with orange and blue lines&#10;&#10;AI-generated content may be incorrect.">
            <a:extLst>
              <a:ext uri="{FF2B5EF4-FFF2-40B4-BE49-F238E27FC236}">
                <a16:creationId xmlns:a16="http://schemas.microsoft.com/office/drawing/2014/main" id="{BF824F95-A7DB-0D48-8E15-ED3314E9D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3" y="3517768"/>
            <a:ext cx="6732608" cy="3203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42C1AE-0EE5-9821-8321-D0955009FAE5}"/>
              </a:ext>
            </a:extLst>
          </p:cNvPr>
          <p:cNvSpPr txBox="1"/>
          <p:nvPr/>
        </p:nvSpPr>
        <p:spPr>
          <a:xfrm>
            <a:off x="7470227" y="1426178"/>
            <a:ext cx="368617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Figure 2.b: SOG prediction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Figure 2.c: COG prediction</a:t>
            </a:r>
          </a:p>
        </p:txBody>
      </p:sp>
    </p:spTree>
    <p:extLst>
      <p:ext uri="{BB962C8B-B14F-4D97-AF65-F5344CB8AC3E}">
        <p14:creationId xmlns:p14="http://schemas.microsoft.com/office/powerpoint/2010/main" val="376677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6798F-FC55-908F-AD34-2D5F4B20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7271-1188-48A2-8DD7-7B356474C6A0}" type="datetime1">
              <a:rPr lang="el-GR"/>
              <a:t>22/10/2025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35936-1A7E-7906-8981-F4B9ED57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4A3BA-6250-4C09-254B-B97B34AF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23</a:t>
            </a:fld>
            <a:endParaRPr lang="en-US"/>
          </a:p>
        </p:txBody>
      </p:sp>
      <p:pic>
        <p:nvPicPr>
          <p:cNvPr id="5" name="Picture 4" descr="A graph of red columns&#10;&#10;AI-generated content may be incorrect.">
            <a:extLst>
              <a:ext uri="{FF2B5EF4-FFF2-40B4-BE49-F238E27FC236}">
                <a16:creationId xmlns:a16="http://schemas.microsoft.com/office/drawing/2014/main" id="{A4884533-958A-FC44-121D-E78F23C3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72" y="335894"/>
            <a:ext cx="8855560" cy="27572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35A19-B5FA-A215-FB76-4C80C6128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90" y="3216466"/>
            <a:ext cx="8865456" cy="26230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EB7C78-CE33-3D60-E06A-EC206E2F1267}"/>
              </a:ext>
            </a:extLst>
          </p:cNvPr>
          <p:cNvSpPr txBox="1"/>
          <p:nvPr/>
        </p:nvSpPr>
        <p:spPr>
          <a:xfrm>
            <a:off x="9593546" y="1446499"/>
            <a:ext cx="248874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/>
              <a:t>Figure 2.a: </a:t>
            </a:r>
            <a:r>
              <a:rPr lang="en-GB" sz="1600" dirty="0">
                <a:ea typeface="+mn-lt"/>
                <a:cs typeface="+mn-lt"/>
              </a:rPr>
              <a:t>Tug</a:t>
            </a:r>
            <a:r>
              <a:rPr lang="en-GB" sz="1600" dirty="0"/>
              <a:t> vessel error distribution</a:t>
            </a:r>
            <a:endParaRPr lang="en-US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Figure 2.b: Cargo vessel error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20435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F99A-834F-6AE7-A720-1EA33270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BAC78-7567-663B-3026-FB36E77B9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 sz="2200" b="1" dirty="0"/>
              <a:t>Proposed preprocessing pipeline </a:t>
            </a:r>
            <a:r>
              <a:rPr lang="en-US" sz="2200" dirty="0">
                <a:ea typeface="+mn-lt"/>
                <a:cs typeface="+mn-lt"/>
              </a:rPr>
              <a:t>effectively cleans and structures AIS trajectories, making them suitable for prediction and other downstream tasks.</a:t>
            </a:r>
          </a:p>
          <a:p>
            <a:r>
              <a:rPr lang="en-US" sz="2400" b="1" dirty="0"/>
              <a:t>Self-attention </a:t>
            </a:r>
            <a:r>
              <a:rPr lang="en-US" sz="2400" dirty="0"/>
              <a:t>dynamically re-weights past time steps, capturing long-range dependencies and abrupt maneuvers that recurrent layers may miss.</a:t>
            </a:r>
            <a:endParaRPr lang="en-GB" sz="2200" b="1" dirty="0">
              <a:ea typeface="+mn-lt"/>
              <a:cs typeface="+mn-lt"/>
            </a:endParaRPr>
          </a:p>
          <a:p>
            <a:r>
              <a:rPr lang="en-GB" sz="2200" b="1" dirty="0">
                <a:ea typeface="+mn-lt"/>
                <a:cs typeface="+mn-lt"/>
              </a:rPr>
              <a:t>GRU + dual-head self-attention architecture</a:t>
            </a:r>
            <a:r>
              <a:rPr lang="en-GB" sz="2200" dirty="0">
                <a:ea typeface="+mn-lt"/>
                <a:cs typeface="+mn-lt"/>
              </a:rPr>
              <a:t> accurately forecasts future vessel positions, speeds, and courses for prediction horizons of up to 7 hours.</a:t>
            </a:r>
          </a:p>
          <a:p>
            <a:r>
              <a:rPr lang="en-US" sz="2200" b="1" dirty="0">
                <a:ea typeface="+mn-lt"/>
                <a:cs typeface="+mn-lt"/>
              </a:rPr>
              <a:t>Dual-head attention</a:t>
            </a:r>
            <a:r>
              <a:rPr lang="en-US" sz="2200" dirty="0">
                <a:ea typeface="+mn-lt"/>
                <a:cs typeface="+mn-lt"/>
              </a:rPr>
              <a:t> outperforms single-head and standard RNN/GRU baselines, demonstrating clear performance gains from learning complementary temporal contexts.</a:t>
            </a:r>
            <a:br>
              <a:rPr lang="en-US" sz="2400" dirty="0">
                <a:ea typeface="+mn-lt"/>
                <a:cs typeface="+mn-lt"/>
              </a:rPr>
            </a:br>
            <a:endParaRPr lang="en-US" sz="2400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0F5C-08D9-E73C-3164-411FB966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9667-742A-4D4A-8382-98E8D766FCA3}" type="datetime1">
              <a:rPr lang="el-GR"/>
              <a:t>22/10/2025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DEED-5563-73E8-27C1-11F6F2C0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12B4-2695-BAB2-F724-EC8ACD87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13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C9EE-C100-8E6C-D5E7-19649DAE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D4CB-06CD-AB56-A897-4A194E35C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/>
            <a:r>
              <a:rPr lang="en-GB" sz="2200" dirty="0">
                <a:ea typeface="+mn-lt"/>
                <a:cs typeface="+mn-lt"/>
              </a:rPr>
              <a:t>The heterogeneity of our dataset enables better generalization across various dataset types - need to be validated.</a:t>
            </a:r>
          </a:p>
          <a:p>
            <a:pPr marL="457200" indent="-457200"/>
            <a:r>
              <a:rPr lang="en-GB" sz="2200" dirty="0">
                <a:ea typeface="+mn-lt"/>
                <a:cs typeface="+mn-lt"/>
              </a:rPr>
              <a:t>Benchmark our model’s strong performance against additional state-of-the-art methods, such as transformers and bidirectional RNNs.</a:t>
            </a:r>
          </a:p>
          <a:p>
            <a:pPr marL="457200" indent="-457200"/>
            <a:r>
              <a:rPr lang="en-GB" sz="2200" dirty="0">
                <a:ea typeface="+mn-lt"/>
                <a:cs typeface="+mn-lt"/>
              </a:rPr>
              <a:t>Evaluate the </a:t>
            </a:r>
            <a:r>
              <a:rPr lang="en-GB" sz="2200" dirty="0" err="1">
                <a:ea typeface="+mn-lt"/>
                <a:cs typeface="+mn-lt"/>
              </a:rPr>
              <a:t>preprocessed</a:t>
            </a:r>
            <a:r>
              <a:rPr lang="en-GB" sz="2200" dirty="0">
                <a:ea typeface="+mn-lt"/>
                <a:cs typeface="+mn-lt"/>
              </a:rPr>
              <a:t> dataset on anomaly detection tasks.</a:t>
            </a:r>
          </a:p>
          <a:p>
            <a:pPr marL="0" indent="0">
              <a:buNone/>
            </a:pPr>
            <a:endParaRPr lang="en-GB" sz="22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259D-BEB5-D545-1599-5E7681D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4962-0FBF-4F6B-A4C3-6858F3A3E42D}" type="datetime1">
              <a:rPr lang="el-GR"/>
              <a:t>22/10/2025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2E82-87A2-FBD7-170F-CC8F36C1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FE62A-C2A3-F356-9B67-2F5FA243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13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32253-0F0C-30C8-FBD5-DE923BCB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54" y="1442824"/>
            <a:ext cx="10653578" cy="3973112"/>
          </a:xfrm>
        </p:spPr>
        <p:txBody>
          <a:bodyPr>
            <a:normAutofit/>
          </a:bodyPr>
          <a:lstStyle/>
          <a:p>
            <a:pPr algn="ctr"/>
            <a:r>
              <a:rPr lang="en-GB"/>
              <a:t>Thank you!</a:t>
            </a:r>
            <a:br>
              <a:rPr lang="en-GB"/>
            </a:br>
            <a:br>
              <a:rPr lang="en-GB"/>
            </a:br>
            <a:r>
              <a:rPr lang="en-GB"/>
              <a:t>           </a:t>
            </a:r>
            <a:r>
              <a:rPr lang="en-GB" sz="3600"/>
              <a:t>                                    Questions?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60A61-D698-D8DC-B9A1-EB84756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F5E0-CEE5-49EE-A1D3-3DEE3DCA87C6}" type="datetime1">
              <a:rPr lang="el-GR"/>
              <a:t>22/10/2025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258E6-22A8-513A-6984-F76A422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9C800-2F7D-2149-DD29-B67A076E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13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01E74A-C962-7060-C6F0-3A8E3481A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4111-B023-3436-98EF-44E7A41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1383-A69C-2A7A-AB39-DD3BA5C2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Automatic Identification System (AIS) data</a:t>
            </a:r>
          </a:p>
          <a:p>
            <a:r>
              <a:rPr lang="en-GB"/>
              <a:t>Publicly available dataset from Brest, France</a:t>
            </a:r>
          </a:p>
          <a:p>
            <a:r>
              <a:rPr lang="en-GB">
                <a:ea typeface="+mn-lt"/>
                <a:cs typeface="+mn-lt"/>
              </a:rPr>
              <a:t>Time span: 5-months</a:t>
            </a:r>
            <a:endParaRPr lang="en-GB"/>
          </a:p>
          <a:p>
            <a:r>
              <a:rPr lang="en-GB">
                <a:ea typeface="+mn-lt"/>
                <a:cs typeface="+mn-lt"/>
              </a:rPr>
              <a:t>Vessel types: cargo, tanker, passenger, fishing, pleasure, towing/tug, military, other (includes rare types).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0894-887C-EF0D-92F1-F00CE424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5F6AD-DCF7-4E31-AA45-D65B5EE847B6}" type="datetime1">
              <a:rPr lang="el-GR"/>
              <a:t>22/10/2025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2BEB-9149-FD3A-D97C-021E6A50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D26E7-3356-145E-C976-7700FD2C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6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AEBB-764C-25BC-CB5E-11361ABA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Goal &amp; Challenges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34EF-D638-9B49-D6F2-33C6E2F8B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Prediction Goal  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6FFBF-29A3-36E6-23DD-1E63D37DD3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Predict latitude &amp; longitude, Speed over Ground (SOG) and Course over Ground (COG)</a:t>
            </a:r>
            <a:endParaRPr lang="en-US" dirty="0"/>
          </a:p>
          <a:p>
            <a:r>
              <a:rPr lang="en-GB" dirty="0">
                <a:ea typeface="+mn-lt"/>
                <a:cs typeface="+mn-lt"/>
              </a:rPr>
              <a:t>Prediction over a multi-step time horizon spanning several hours.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41A0-400F-177E-D670-AB843D44C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Key Challenge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9AA55-F535-D892-5826-C9963F027E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Bridge the gap between complex</a:t>
            </a:r>
            <a:r>
              <a:rPr lang="en-GB" dirty="0">
                <a:latin typeface="Avenir Next LT Pro"/>
                <a:ea typeface="Calibri"/>
                <a:cs typeface="Calibri"/>
              </a:rPr>
              <a:t> </a:t>
            </a:r>
            <a:r>
              <a:rPr lang="en-GB" dirty="0">
                <a:ea typeface="+mn-lt"/>
                <a:cs typeface="+mn-lt"/>
              </a:rPr>
              <a:t>Automatic Identification System (AIS) </a:t>
            </a:r>
            <a:r>
              <a:rPr lang="en-GB" dirty="0"/>
              <a:t> data preprocessing and accurate future trajectory forecasting</a:t>
            </a:r>
            <a:endParaRPr lang="en-US" dirty="0"/>
          </a:p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410C3-A6D8-8DEC-AFFD-249680B3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BF70-865D-46D0-BE18-E898B18FF869}" type="datetime1">
              <a:rPr lang="el-GR"/>
              <a:t>22/10/2025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263BF-6511-3A73-9BBF-D32678E8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5BA83-FE3D-A141-DA89-34A03B9F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0817F-2B4E-63BB-DB71-A9386154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B984-F83C-CD34-2445-F221025DC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107" y="255414"/>
            <a:ext cx="4408236" cy="668346"/>
          </a:xfrm>
        </p:spPr>
        <p:txBody>
          <a:bodyPr>
            <a:normAutofit/>
          </a:bodyPr>
          <a:lstStyle/>
          <a:p>
            <a:r>
              <a:rPr lang="en-GB" sz="2800"/>
              <a:t>Raw AIS Data Inaccuracies</a:t>
            </a:r>
          </a:p>
        </p:txBody>
      </p:sp>
      <p:pic>
        <p:nvPicPr>
          <p:cNvPr id="10" name="Picture Placeholder 9" descr="A map of the united states&#10;&#10;AI-generated content may be incorrect.">
            <a:extLst>
              <a:ext uri="{FF2B5EF4-FFF2-40B4-BE49-F238E27FC236}">
                <a16:creationId xmlns:a16="http://schemas.microsoft.com/office/drawing/2014/main" id="{CF43D0CF-90D2-AC1B-3B7C-32B7D6929FF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584" r="365" b="559"/>
          <a:stretch>
            <a:fillRect/>
          </a:stretch>
        </p:blipFill>
        <p:spPr>
          <a:xfrm>
            <a:off x="4621178" y="1266941"/>
            <a:ext cx="6820552" cy="432124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BD113-F01B-DD4E-F2D5-69A57B897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809" y="1305641"/>
            <a:ext cx="3538377" cy="44749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GB" sz="1600" b="1"/>
              <a:t>Irregular sampling &amp; gaps</a:t>
            </a:r>
            <a:r>
              <a:rPr lang="en-GB" sz="1600" b="1">
                <a:ea typeface="+mn-lt"/>
                <a:cs typeface="+mn-lt"/>
              </a:rPr>
              <a:t>:</a:t>
            </a:r>
            <a:r>
              <a:rPr lang="en-GB" sz="1600">
                <a:ea typeface="+mn-lt"/>
                <a:cs typeface="+mn-lt"/>
              </a:rPr>
              <a:t> messages arrive unevenly (seconds → hours).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GB" sz="1600" b="1">
                <a:ea typeface="+mn-lt"/>
                <a:cs typeface="+mn-lt"/>
              </a:rPr>
              <a:t>Noise and anomalies:</a:t>
            </a:r>
            <a:r>
              <a:rPr lang="en-GB" sz="1600">
                <a:ea typeface="+mn-lt"/>
                <a:cs typeface="+mn-lt"/>
              </a:rPr>
              <a:t> includes position spikes on land, duplicated or missing reports, and physically impossible speed values.</a:t>
            </a:r>
            <a:endParaRPr lang="en-US" sz="160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GB" sz="1600" b="1">
                <a:ea typeface="+mn-lt"/>
                <a:cs typeface="+mn-lt"/>
              </a:rPr>
              <a:t>Heterogeneous vessel </a:t>
            </a:r>
            <a:r>
              <a:rPr lang="en-GB" sz="1600" b="1" err="1">
                <a:ea typeface="+mn-lt"/>
                <a:cs typeface="+mn-lt"/>
              </a:rPr>
              <a:t>behavior</a:t>
            </a:r>
            <a:r>
              <a:rPr lang="en-GB" sz="1600" b="1">
                <a:ea typeface="+mn-lt"/>
                <a:cs typeface="+mn-lt"/>
              </a:rPr>
              <a:t>:</a:t>
            </a:r>
            <a:r>
              <a:rPr lang="en-GB" sz="1600">
                <a:ea typeface="+mn-lt"/>
                <a:cs typeface="+mn-lt"/>
              </a:rPr>
              <a:t> different ship types and manoeuvres.</a:t>
            </a:r>
          </a:p>
          <a:p>
            <a:pPr marL="285750" indent="-285750">
              <a:buChar char="•"/>
            </a:pPr>
            <a:endParaRPr lang="en-GB" sz="1600"/>
          </a:p>
          <a:p>
            <a:pPr marL="285750" indent="-285750">
              <a:buChar char="•"/>
            </a:pPr>
            <a:endParaRPr lang="en-GB"/>
          </a:p>
          <a:p>
            <a:pPr marL="285750" indent="-285750">
              <a:buChar char="•"/>
            </a:pP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8B303-4C94-0BFA-35C4-47E46A2B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F594-595A-48B6-A9FD-41B04746C5B8}" type="datetime1">
              <a:rPr lang="en-GB"/>
              <a:t>22/10/2025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9DE31-BC96-0070-2B6C-B018C2C8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E0B26-C573-4F6C-44B8-F0E033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6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00D4F-1C6D-EDAB-12E1-2E0B0F641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0110-3FA1-2481-2FC5-D96ADD24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FB9F-8BE4-3801-0D41-4848AAB05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GB" sz="2000" dirty="0">
                <a:ea typeface="+mn-lt"/>
                <a:cs typeface="+mn-lt"/>
              </a:rPr>
              <a:t>Comprehensive AIS preprocessing pipeline ensuring noise-free, consistent trajectories that enhance prediction performance.</a:t>
            </a:r>
            <a:endParaRPr lang="en-GB" sz="20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AD30-CC4A-6E18-C6B6-72AD9967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42C-03F0-4D4B-A10A-89A0B3311444}" type="datetime1">
              <a:rPr lang="el-GR"/>
              <a:t>22/10/2025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3FDB0-B20D-A4B2-05B2-F2C05268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58001-1B06-1B4D-B210-08FBB2F4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8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8E414-0845-18A0-3CD4-D5E8F4C0A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07F1-E9FE-2F69-0B13-BCAE2C13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D56F9-B900-0E33-3340-ED5B87D8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GB" sz="2000" dirty="0">
                <a:ea typeface="+mn-lt"/>
                <a:cs typeface="+mn-lt"/>
              </a:rPr>
              <a:t>Comprehensive AIS preprocessing pipeline ensuring noise-free, consistent trajectories that enhance prediction performance.</a:t>
            </a:r>
            <a:endParaRPr lang="en-GB" sz="2000" dirty="0"/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A robust sequence forecasting model, combining a single-layer GRU with a dual-head self-attention mechanism.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2A519-6576-9F15-1064-73A58C1E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42C-03F0-4D4B-A10A-89A0B3311444}" type="datetime1">
              <a:rPr lang="el-GR"/>
              <a:t>22/10/2025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F1FC4-E21A-4AFD-F74B-4B206FFF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4E63E-A5DE-7CAF-C663-2E49B606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7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EA76-A721-75B7-F061-F99ED98B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Our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77ED-F8FA-0878-EAE9-E7A17CDE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GB" sz="2000" dirty="0">
                <a:ea typeface="+mn-lt"/>
                <a:cs typeface="+mn-lt"/>
              </a:rPr>
              <a:t>Comprehensive AIS preprocessing pipeline ensuring noise-free, consistent trajectories that enhance prediction performance.</a:t>
            </a:r>
            <a:endParaRPr lang="en-GB" sz="2000" dirty="0"/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A robust sequence forecasting model, combining a single-layer GRU with a dual-head self-attention mechanism.</a:t>
            </a:r>
          </a:p>
          <a:p>
            <a:pPr marL="342900" indent="-342900"/>
            <a:r>
              <a:rPr lang="en-GB" sz="2000" dirty="0">
                <a:ea typeface="+mn-lt"/>
                <a:cs typeface="+mn-lt"/>
              </a:rPr>
              <a:t>Joint prediction of future vessel position, Speed Over Ground (SOG), and Course Over Ground (COG) up to 7 hours ahead, significantly outperforming LSTM and standard GRU baselines.</a:t>
            </a:r>
            <a:endParaRPr lang="en-GB" dirty="0">
              <a:ea typeface="+mn-lt"/>
              <a:cs typeface="+mn-lt"/>
            </a:endParaRP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AA7B-70EC-4B7E-BA24-0B347BD2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1F42C-03F0-4D4B-A10A-89A0B3311444}" type="datetime1">
              <a:rPr lang="el-GR"/>
              <a:t>22/10/2025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8676-3841-D843-94E7-931CE7AD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BC740-3B77-C6C6-7E9A-93DF2454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F1F5C-2452-D964-2519-9C9D8394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(1/2):</a:t>
            </a:r>
            <a:br>
              <a:rPr lang="en-GB" dirty="0"/>
            </a:br>
            <a:r>
              <a:rPr lang="en-GB" dirty="0"/>
              <a:t>Preprocessing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10D04-E31F-5542-89F4-FFA61ECF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C223-C5D1-4B1A-9D33-448107858B4B}" type="datetime1">
              <a:rPr lang="el-GR"/>
              <a:t>22/10/2025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2A2F9-8AD1-6DAA-8BC4-9AFC9EE0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80CA5-C9E0-9E0A-EE13-B3277F49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0B96-0209-67DD-98B7-55A1D538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AIS data preprocessing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C9E1-1A21-7A6F-E4F4-5D3C9AD09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Cleaning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Remove implausible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Deduplication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Remove stationary vessels</a:t>
            </a:r>
          </a:p>
          <a:p>
            <a:r>
              <a:rPr lang="en-US" dirty="0"/>
              <a:t>Trajectory extraction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Split voyages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Trajectory segmentation</a:t>
            </a:r>
          </a:p>
          <a:p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3C0CE-DCD4-E819-A953-7049EC15B2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SOG error correction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Prevent unrealistic jumps</a:t>
            </a:r>
          </a:p>
          <a:p>
            <a:r>
              <a:rPr lang="en-US" dirty="0"/>
              <a:t>Position error correction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Smooths unrealistic displacements</a:t>
            </a:r>
          </a:p>
          <a:p>
            <a:r>
              <a:rPr lang="en-US" dirty="0">
                <a:ea typeface="+mn-lt"/>
                <a:cs typeface="+mn-lt"/>
              </a:rPr>
              <a:t>Temporal resampling to 1-minute fixed interval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FE659-29C6-7168-8C4D-BF3EA975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8C61D-D1DF-457F-803C-D17BE14FA3E1}" type="datetime1">
              <a:rPr lang="el-GR"/>
              <a:t>22/10/2025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DBDB7-D891-861C-838F-139E366D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1CF0-FA8A-4BFC-8961-C3F4DD8A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5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371</TotalTime>
  <Words>1906</Words>
  <Application>Microsoft Office PowerPoint</Application>
  <PresentationFormat>Ευρεία οθόνη</PresentationFormat>
  <Paragraphs>307</Paragraphs>
  <Slides>27</Slides>
  <Notes>17</Notes>
  <HiddenSlides>1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27</vt:i4>
      </vt:variant>
    </vt:vector>
  </HeadingPairs>
  <TitlesOfParts>
    <vt:vector size="34" baseType="lpstr">
      <vt:lpstr>Arial</vt:lpstr>
      <vt:lpstr>Avenir Next LT Pro</vt:lpstr>
      <vt:lpstr>Calibri</vt:lpstr>
      <vt:lpstr>Cambria Math</vt:lpstr>
      <vt:lpstr>Courier New</vt:lpstr>
      <vt:lpstr>Helvetica</vt:lpstr>
      <vt:lpstr>AccentBoxVTI</vt:lpstr>
      <vt:lpstr>Vessel Trajectory Prediction Using Robust AIS Preprocessing and Dual-Self-Attention GRU </vt:lpstr>
      <vt:lpstr>Motivation</vt:lpstr>
      <vt:lpstr>Goal &amp; Challenges</vt:lpstr>
      <vt:lpstr>Raw AIS Data Inaccuracies</vt:lpstr>
      <vt:lpstr>Our Contributions</vt:lpstr>
      <vt:lpstr>Our Contributions</vt:lpstr>
      <vt:lpstr>Our Contributions</vt:lpstr>
      <vt:lpstr>Methodology (1/2): Preprocessing</vt:lpstr>
      <vt:lpstr>AIS data preprocessing </vt:lpstr>
      <vt:lpstr>Παρουσίαση του PowerPoint</vt:lpstr>
      <vt:lpstr>Preprocessing results</vt:lpstr>
      <vt:lpstr>Methodology (2/2): Vessel trajectory prediction framework </vt:lpstr>
      <vt:lpstr>Dual-Self-Attention GRU  Prediction Model Architecture</vt:lpstr>
      <vt:lpstr>Παρουσίαση του PowerPoint</vt:lpstr>
      <vt:lpstr>Παρουσίαση του PowerPoint</vt:lpstr>
      <vt:lpstr>Παρουσίαση του PowerPoint</vt:lpstr>
      <vt:lpstr>Experimental results</vt:lpstr>
      <vt:lpstr>Model performance comparison</vt:lpstr>
      <vt:lpstr>Cargo vessel trajectory prediction </vt:lpstr>
      <vt:lpstr>Παρουσίαση του PowerPoint</vt:lpstr>
      <vt:lpstr>Tug vessel trajectory prediction </vt:lpstr>
      <vt:lpstr>Παρουσίαση του PowerPoint</vt:lpstr>
      <vt:lpstr>Παρουσίαση του PowerPoint</vt:lpstr>
      <vt:lpstr>Conclusions</vt:lpstr>
      <vt:lpstr>Limitations &amp; future work</vt:lpstr>
      <vt:lpstr>Thank you!                                                 Questions?</vt:lpstr>
      <vt:lpstr>Dataset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iit002</cp:lastModifiedBy>
  <cp:revision>524</cp:revision>
  <dcterms:created xsi:type="dcterms:W3CDTF">2025-09-30T09:21:06Z</dcterms:created>
  <dcterms:modified xsi:type="dcterms:W3CDTF">2025-10-22T13:17:09Z</dcterms:modified>
</cp:coreProperties>
</file>