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sldIdLst>
    <p:sldId id="270" r:id="rId2"/>
    <p:sldId id="267" r:id="rId3"/>
    <p:sldId id="261" r:id="rId4"/>
    <p:sldId id="273" r:id="rId5"/>
    <p:sldId id="283" r:id="rId6"/>
    <p:sldId id="322" r:id="rId7"/>
    <p:sldId id="297" r:id="rId8"/>
    <p:sldId id="300" r:id="rId9"/>
    <p:sldId id="298" r:id="rId10"/>
    <p:sldId id="324" r:id="rId11"/>
    <p:sldId id="306" r:id="rId12"/>
    <p:sldId id="321" r:id="rId13"/>
    <p:sldId id="303" r:id="rId14"/>
    <p:sldId id="325" r:id="rId15"/>
    <p:sldId id="32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EDF4C-FEA8-4643-8476-7E37609C53C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4C8E0-8481-4AB3-BE66-E42E608E48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1891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9080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4C8E0-8481-4AB3-BE66-E42E608E48D3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5490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9747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4C8E0-8481-4AB3-BE66-E42E608E48D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1833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417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2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4C8E0-8481-4AB3-BE66-E42E608E48D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3969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907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05baaba32_0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05baaba32_0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4F313F-5165-41EC-BB20-9FE38D2659DD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907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05baaba32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05baaba32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4C8E0-8481-4AB3-BE66-E42E608E48D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816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4C8E0-8481-4AB3-BE66-E42E608E48D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056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4C8E0-8481-4AB3-BE66-E42E608E48D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3469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956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08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42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486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35092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8261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0313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80648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2228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012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40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042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9505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769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322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424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200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012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7C9E-E1A9-4738-B17F-B1CFD7F6B8B5}" type="datetimeFigureOut">
              <a:rPr lang="de-AT" smtClean="0"/>
              <a:t>30.07.2021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C56D-1815-4D15-92AB-3870307B2CE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29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52D57228-9250-4DA3-BAAD-22AFBD4AC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025BA39D-7471-4270-8BFD-6464E6E21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FB6D7A89-F18B-430E-89A7-C50E5A63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C7EBC606-9AA0-42DA-A03F-69230517C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7DCED692-8652-4CB1-96BF-8F64A0E8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99AA13-A7AF-4EAF-87AF-30F5D8750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Lato" panose="020B0604020202020204" charset="0"/>
              </a:rPr>
              <a:t>Data protection in research practice</a:t>
            </a:r>
            <a:endParaRPr lang="de-AT" sz="4200" b="1" dirty="0">
              <a:latin typeface="Lato" panose="020B060402020202020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A7484-D140-44D4-9D5F-64AC39084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A10ABF-041D-47DE-9A59-F798B1C6B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1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6C60E22-7100-4F70-8525-98F7CAE1C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DE8BDE-B19F-4016-B1B0-14871E07A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E3B7621-F03B-4FB5-97B7-BE1E0294E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34654" cy="68580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32A7D-DCB1-4F3D-97F1-044D6243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94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72633F-7755-4DBC-A34A-12D02CFF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892" y="1050788"/>
            <a:ext cx="6036164" cy="3330034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6000" b="1" kern="1200" cap="all" spc="200" baseline="0" dirty="0">
                <a:latin typeface="+mj-lt"/>
                <a:ea typeface="+mj-ea"/>
                <a:cs typeface="+mj-cs"/>
              </a:rPr>
              <a:t>Rights </a:t>
            </a:r>
            <a:br>
              <a:rPr lang="en-US" sz="6000" b="1" kern="1200" cap="all" spc="200" baseline="0" dirty="0">
                <a:latin typeface="+mj-lt"/>
                <a:ea typeface="+mj-ea"/>
                <a:cs typeface="+mj-cs"/>
              </a:rPr>
            </a:br>
            <a:r>
              <a:rPr lang="en-US" sz="6000" b="1" cap="all" spc="200" dirty="0"/>
              <a:t>of the</a:t>
            </a:r>
            <a:br>
              <a:rPr lang="en-US" sz="6000" b="1" cap="all" spc="200" dirty="0"/>
            </a:br>
            <a:r>
              <a:rPr lang="en-US" sz="6000" b="1" cap="all" spc="200" dirty="0"/>
              <a:t>data subjects</a:t>
            </a:r>
            <a:endParaRPr lang="en-US" sz="5400" b="1" cap="all" spc="200" baseline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931A7-02D2-4596-AEF8-85A68620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6681" y="485610"/>
            <a:ext cx="2547500" cy="496346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3E843B-6CE7-4DFF-B50D-4AB50ED6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89330"/>
            <a:ext cx="1602997" cy="1442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7DC4CA4-7111-46A0-BD6A-17D131E4F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338329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pic>
        <p:nvPicPr>
          <p:cNvPr id="15" name="Grafik 14" descr="Ein Bild, das Metallwaren enthält.&#10;&#10;Automatisch generierte Beschreibung">
            <a:extLst>
              <a:ext uri="{FF2B5EF4-FFF2-40B4-BE49-F238E27FC236}">
                <a16:creationId xmlns:a16="http://schemas.microsoft.com/office/drawing/2014/main" id="{5C6756A8-F2BB-4735-B516-5DB0A4EC9B8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33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5087">
            <a:off x="6778657" y="499554"/>
            <a:ext cx="5466168" cy="53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3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E00D40-975B-410A-B965-522F8F45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Rights of the data subjects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455F70-C80A-4BBC-B431-58294FDBF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241" y="756356"/>
            <a:ext cx="6723383" cy="6101644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Right to be informed (at the moment of data collection!)</a:t>
            </a:r>
          </a:p>
          <a:p>
            <a:pPr marL="1143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Right of access (anytime)</a:t>
            </a:r>
          </a:p>
          <a:p>
            <a:pPr marL="1143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Right to rectification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Right to </a:t>
            </a:r>
            <a:r>
              <a:rPr lang="en-US" sz="28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erasure („Right </a:t>
            </a: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 be forgotten“)</a:t>
            </a: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Right to restrict processing </a:t>
            </a:r>
          </a:p>
          <a:p>
            <a:pPr marL="1143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Right to data portability</a:t>
            </a:r>
          </a:p>
          <a:p>
            <a:pPr marL="1143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marL="4572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Right to object</a:t>
            </a:r>
          </a:p>
          <a:p>
            <a:pPr marL="114300" lvl="0" indent="-228600">
              <a:spcBef>
                <a:spcPts val="0"/>
              </a:spcBef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Grafik 16" descr="Gruppe Silhouette">
            <a:extLst>
              <a:ext uri="{FF2B5EF4-FFF2-40B4-BE49-F238E27FC236}">
                <a16:creationId xmlns:a16="http://schemas.microsoft.com/office/drawing/2014/main" id="{E379A004-2BE7-4380-B644-87B040718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63904" y="3825500"/>
            <a:ext cx="1279201" cy="127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0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9AA13-A7AF-4EAF-87AF-30F5D8750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de-DE" sz="4600" b="1">
                <a:solidFill>
                  <a:srgbClr val="FFFFFF"/>
                </a:solidFill>
                <a:latin typeface="Lato" panose="020B0604020202020204" charset="0"/>
              </a:rPr>
              <a:t>RECAP</a:t>
            </a:r>
            <a:endParaRPr lang="de-AT" sz="4600" b="1" dirty="0">
              <a:solidFill>
                <a:srgbClr val="FFFFFF"/>
              </a:solidFill>
              <a:latin typeface="Lato" panose="020B0604020202020204" charset="0"/>
            </a:endParaRP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E64621E-597E-4445-9252-CDB4B455E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endParaRPr lang="de-AT"/>
          </a:p>
        </p:txBody>
      </p:sp>
      <p:pic>
        <p:nvPicPr>
          <p:cNvPr id="36" name="Grafik 35" descr="Ein Bild, das Text, Schild, Vektorgrafiken enthält.&#10;&#10;Automatisch generierte Beschreibung">
            <a:extLst>
              <a:ext uri="{FF2B5EF4-FFF2-40B4-BE49-F238E27FC236}">
                <a16:creationId xmlns:a16="http://schemas.microsoft.com/office/drawing/2014/main" id="{9B60E165-2CF5-43F9-A4A7-03E9DFF65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66000"/>
                    </a14:imgEffect>
                    <a14:imgEffect>
                      <a14:brightnessContrast bright="26000"/>
                    </a14:imgEffect>
                  </a14:imgLayer>
                </a14:imgProps>
              </a:ext>
            </a:extLst>
          </a:blip>
          <a:srcRect l="-2294" t="-12255" r="-2294" b="-12255"/>
          <a:stretch/>
        </p:blipFill>
        <p:spPr>
          <a:xfrm rot="2220000">
            <a:off x="300446" y="-344298"/>
            <a:ext cx="5351391" cy="6375709"/>
          </a:xfrm>
          <a:prstGeom prst="rect">
            <a:avLst/>
          </a:prstGeom>
          <a:effectLst>
            <a:outerShdw blurRad="50800" dist="50800" dir="5400000" sx="103000" sy="103000" algn="ctr" rotWithShape="0">
              <a:srgbClr val="000000">
                <a:alpha val="3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4571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3E8A9A-DA4B-4F12-9331-219EBE52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4DCE7A-0E46-404B-9E0D-E93DC7B2A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D673B7-F6B7-43EE-936B-D09F3A33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FAF293-D786-40A9-B192-3C35CA2B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248" y="280457"/>
            <a:ext cx="3846292" cy="5205943"/>
          </a:xfrm>
        </p:spPr>
        <p:txBody>
          <a:bodyPr anchor="b">
            <a:normAutofit/>
          </a:bodyPr>
          <a:lstStyle/>
          <a:p>
            <a:pPr algn="ctr"/>
            <a:r>
              <a:rPr lang="de-DE" sz="4800" b="1" dirty="0" err="1">
                <a:solidFill>
                  <a:schemeClr val="accent1"/>
                </a:solidFill>
              </a:rPr>
              <a:t>Good</a:t>
            </a:r>
            <a:r>
              <a:rPr lang="de-DE" sz="4800" b="1" dirty="0">
                <a:solidFill>
                  <a:schemeClr val="accent1"/>
                </a:solidFill>
              </a:rPr>
              <a:t> to </a:t>
            </a:r>
            <a:r>
              <a:rPr lang="de-DE" sz="4800" b="1" dirty="0" err="1">
                <a:solidFill>
                  <a:schemeClr val="accent1"/>
                </a:solidFill>
              </a:rPr>
              <a:t>Know</a:t>
            </a:r>
            <a:r>
              <a:rPr lang="de-DE" sz="4800" b="1" dirty="0">
                <a:solidFill>
                  <a:schemeClr val="accent1"/>
                </a:solidFill>
              </a:rPr>
              <a:t> </a:t>
            </a:r>
            <a:endParaRPr lang="de-AT" sz="4800" b="1" dirty="0">
              <a:solidFill>
                <a:schemeClr val="accent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47A85A-3CE3-44FF-8FA2-222AD3BF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583" y="360218"/>
            <a:ext cx="5637946" cy="5911273"/>
          </a:xfrm>
        </p:spPr>
        <p:txBody>
          <a:bodyPr anchor="ctr">
            <a:norm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600"/>
              </a:spcAft>
              <a:buAutoNum type="arabicParenR"/>
            </a:pPr>
            <a:r>
              <a:rPr lang="de-DE" sz="1800" b="0" i="0" u="none" strike="noStrike" dirty="0">
                <a:effectLst/>
                <a:latin typeface="Lato" panose="020B0604020202020204"/>
              </a:rPr>
              <a:t>The GDPR is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based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 on 7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principles</a:t>
            </a: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de-DE" sz="1800" dirty="0">
              <a:latin typeface="Lato" panose="020B0604020202020204"/>
            </a:endParaRPr>
          </a:p>
          <a:p>
            <a:pPr lvl="1" fontAlgn="base">
              <a:spcBef>
                <a:spcPts val="0"/>
              </a:spcBef>
              <a:spcAft>
                <a:spcPts val="600"/>
              </a:spcAft>
            </a:pPr>
            <a:r>
              <a:rPr lang="de-DE" sz="1800" dirty="0" err="1">
                <a:effectLst/>
                <a:latin typeface="Lato" panose="020B0604020202020204"/>
              </a:rPr>
              <a:t>Lawfulness</a:t>
            </a:r>
            <a:r>
              <a:rPr lang="de-DE" sz="1800" dirty="0">
                <a:effectLst/>
                <a:latin typeface="Lato" panose="020B0604020202020204"/>
              </a:rPr>
              <a:t>, </a:t>
            </a:r>
            <a:r>
              <a:rPr lang="de-DE" sz="1800" dirty="0" err="1">
                <a:effectLst/>
                <a:latin typeface="Lato" panose="020B0604020202020204"/>
              </a:rPr>
              <a:t>fairness</a:t>
            </a:r>
            <a:r>
              <a:rPr lang="de-DE" sz="1800" dirty="0">
                <a:effectLst/>
                <a:latin typeface="Lato" panose="020B0604020202020204"/>
              </a:rPr>
              <a:t> and </a:t>
            </a:r>
            <a:r>
              <a:rPr lang="de-DE" sz="1800" dirty="0" err="1">
                <a:effectLst/>
                <a:latin typeface="Lato" panose="020B0604020202020204"/>
              </a:rPr>
              <a:t>transparency</a:t>
            </a:r>
            <a:endParaRPr lang="de-DE" sz="1800" dirty="0">
              <a:effectLst/>
              <a:latin typeface="Lato" panose="020B0604020202020204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Lato" panose="020B0604020202020204"/>
              </a:rPr>
              <a:t>Purpose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limitation</a:t>
            </a: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Lato" panose="020B0604020202020204"/>
              </a:rPr>
              <a:t>Data </a:t>
            </a:r>
            <a:r>
              <a:rPr lang="de-DE" sz="1800" dirty="0" err="1">
                <a:effectLst/>
                <a:latin typeface="Lato" panose="020B0604020202020204"/>
              </a:rPr>
              <a:t>minimization</a:t>
            </a: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Lato" panose="020B0604020202020204"/>
              </a:rPr>
              <a:t>Accuracy</a:t>
            </a: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b="0" i="0" u="none" strike="noStrike" dirty="0">
                <a:effectLst/>
                <a:latin typeface="Lato" panose="020B0604020202020204"/>
              </a:rPr>
              <a:t>Storage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limitation</a:t>
            </a: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>
                <a:effectLst/>
                <a:latin typeface="Lato" panose="020B0604020202020204"/>
              </a:rPr>
              <a:t>Integrity and </a:t>
            </a:r>
            <a:r>
              <a:rPr lang="de-DE" sz="1800" dirty="0" err="1">
                <a:effectLst/>
                <a:latin typeface="Lato" panose="020B0604020202020204"/>
              </a:rPr>
              <a:t>confidentiality</a:t>
            </a: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800" dirty="0" err="1">
                <a:effectLst/>
                <a:latin typeface="Lato" panose="020B0604020202020204"/>
              </a:rPr>
              <a:t>Accountability</a:t>
            </a: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457200" lvl="1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>
                <a:effectLst/>
                <a:latin typeface="Lato" panose="020B0604020202020204"/>
              </a:rPr>
              <a:t>2) 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Data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processing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must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 follow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thos</a:t>
            </a:r>
            <a:r>
              <a:rPr lang="de-DE" sz="1800" dirty="0" err="1">
                <a:effectLst/>
                <a:latin typeface="Lato" panose="020B0604020202020204"/>
              </a:rPr>
              <a:t>e</a:t>
            </a:r>
            <a:r>
              <a:rPr lang="de-DE" sz="1800" dirty="0">
                <a:effectLst/>
                <a:latin typeface="Lato" panose="020B0604020202020204"/>
              </a:rPr>
              <a:t> </a:t>
            </a:r>
            <a:r>
              <a:rPr lang="de-DE" sz="1800" dirty="0" err="1">
                <a:effectLst/>
                <a:latin typeface="Lato" panose="020B0604020202020204"/>
              </a:rPr>
              <a:t>principles</a:t>
            </a: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dirty="0">
                <a:effectLst/>
                <a:latin typeface="Lato" panose="020B0604020202020204"/>
              </a:rPr>
              <a:t>3) Data </a:t>
            </a:r>
            <a:r>
              <a:rPr lang="de-DE" sz="1800" dirty="0" err="1">
                <a:effectLst/>
                <a:latin typeface="Lato" panose="020B0604020202020204"/>
              </a:rPr>
              <a:t>controllers</a:t>
            </a:r>
            <a:r>
              <a:rPr lang="de-DE" sz="1800" dirty="0">
                <a:effectLst/>
                <a:latin typeface="Lato" panose="020B0604020202020204"/>
              </a:rPr>
              <a:t> and data </a:t>
            </a:r>
            <a:r>
              <a:rPr lang="de-DE" sz="1800" dirty="0" err="1">
                <a:effectLst/>
                <a:latin typeface="Lato" panose="020B0604020202020204"/>
              </a:rPr>
              <a:t>processors</a:t>
            </a:r>
            <a:r>
              <a:rPr lang="de-DE" sz="1800" dirty="0">
                <a:effectLst/>
                <a:latin typeface="Lato" panose="020B0604020202020204"/>
              </a:rPr>
              <a:t> 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have a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variety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 of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obligations</a:t>
            </a: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endParaRPr lang="de-DE" sz="1800" b="0" i="0" u="none" strike="noStrike" dirty="0">
              <a:effectLst/>
              <a:latin typeface="Lato" panose="020B0604020202020204"/>
            </a:endParaRPr>
          </a:p>
          <a:p>
            <a:pPr marL="0" indent="0" rtl="0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de-DE" sz="1800" b="0" i="0" u="none" strike="noStrike" dirty="0">
                <a:effectLst/>
                <a:latin typeface="Lato" panose="020B0604020202020204"/>
              </a:rPr>
              <a:t>4) Data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subjects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 have a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number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 of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rights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, that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should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always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 be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kept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 in </a:t>
            </a:r>
            <a:r>
              <a:rPr lang="de-DE" sz="1800" b="0" i="0" u="none" strike="noStrike" dirty="0" err="1">
                <a:effectLst/>
                <a:latin typeface="Lato" panose="020B0604020202020204"/>
              </a:rPr>
              <a:t>mind</a:t>
            </a:r>
            <a:r>
              <a:rPr lang="de-DE" sz="1800" b="0" i="0" u="none" strike="noStrike" dirty="0">
                <a:effectLst/>
                <a:latin typeface="Lato" panose="020B0604020202020204"/>
              </a:rPr>
              <a:t> </a:t>
            </a:r>
          </a:p>
        </p:txBody>
      </p:sp>
      <p:pic>
        <p:nvPicPr>
          <p:cNvPr id="5" name="Grafik 4" descr="Ein Bild, das Licht enthält.&#10;&#10;Automatisch generierte Beschreibung">
            <a:extLst>
              <a:ext uri="{FF2B5EF4-FFF2-40B4-BE49-F238E27FC236}">
                <a16:creationId xmlns:a16="http://schemas.microsoft.com/office/drawing/2014/main" id="{77A32CD3-A13A-4587-869A-2C32C05E5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01" y="2299854"/>
            <a:ext cx="2532965" cy="16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1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E6A85-5ECA-452F-BF98-307C35E3F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11" y="1153730"/>
            <a:ext cx="4556643" cy="2661064"/>
          </a:xfrm>
          <a:prstGeom prst="ellipse">
            <a:avLst/>
          </a:prstGeom>
          <a:solidFill>
            <a:srgbClr val="262626"/>
          </a:solidFill>
          <a:ln>
            <a:solidFill>
              <a:srgbClr val="71A54B"/>
            </a:solidFill>
          </a:ln>
          <a:effectLst>
            <a:outerShdw blurRad="50800" dist="50800" dir="5400000" algn="ctr" rotWithShape="0">
              <a:srgbClr val="71A54B"/>
            </a:outerShdw>
          </a:effectLst>
        </p:spPr>
        <p:txBody>
          <a:bodyPr vert="horz" lIns="274320" tIns="182880" rIns="274320" bIns="182880" rtlCol="0" anchor="ctr" anchorCtr="1">
            <a:norm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ea typeface="+mj-ea"/>
                <a:cs typeface="+mj-cs"/>
              </a:rPr>
              <a:t>Video II </a:t>
            </a:r>
          </a:p>
        </p:txBody>
      </p:sp>
      <p:pic>
        <p:nvPicPr>
          <p:cNvPr id="5" name="Grafik 4" descr="Häkchen mit einfarbiger Füllung">
            <a:extLst>
              <a:ext uri="{FF2B5EF4-FFF2-40B4-BE49-F238E27FC236}">
                <a16:creationId xmlns:a16="http://schemas.microsoft.com/office/drawing/2014/main" id="{46C4FB7E-685E-4F82-B0BE-616F6D1D5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5999" y="2257686"/>
            <a:ext cx="1399914" cy="13999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1C60D4D-D9FE-4E06-9629-5C38D9AE7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423" y="5279858"/>
            <a:ext cx="11839153" cy="848824"/>
          </a:xfrm>
        </p:spPr>
        <p:txBody>
          <a:bodyPr/>
          <a:lstStyle/>
          <a:p>
            <a:pPr marL="152396" indent="0" algn="ctr">
              <a:buNone/>
            </a:pPr>
            <a:r>
              <a:rPr lang="en-US" sz="3200" dirty="0">
                <a:solidFill>
                  <a:srgbClr val="262626"/>
                </a:solidFill>
              </a:rPr>
              <a:t>More material and useful links </a:t>
            </a:r>
            <a:endParaRPr lang="de-AT" sz="3200" dirty="0">
              <a:solidFill>
                <a:srgbClr val="262626"/>
              </a:solidFill>
            </a:endParaRP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80629B71-C96E-477B-BB3A-4B1131473F36}"/>
              </a:ext>
            </a:extLst>
          </p:cNvPr>
          <p:cNvSpPr/>
          <p:nvPr/>
        </p:nvSpPr>
        <p:spPr>
          <a:xfrm>
            <a:off x="3585883" y="5997388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2C1F86AE-4E22-4B8A-8914-BA302C2AC734}"/>
              </a:ext>
            </a:extLst>
          </p:cNvPr>
          <p:cNvSpPr/>
          <p:nvPr/>
        </p:nvSpPr>
        <p:spPr>
          <a:xfrm>
            <a:off x="4442505" y="5997379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EC967574-E8A1-4031-A2DF-929B15B7302E}"/>
              </a:ext>
            </a:extLst>
          </p:cNvPr>
          <p:cNvSpPr/>
          <p:nvPr/>
        </p:nvSpPr>
        <p:spPr>
          <a:xfrm>
            <a:off x="8101228" y="5997383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2AF602D5-B950-4029-9FD8-86574EE3C2D0}"/>
              </a:ext>
            </a:extLst>
          </p:cNvPr>
          <p:cNvSpPr/>
          <p:nvPr/>
        </p:nvSpPr>
        <p:spPr>
          <a:xfrm>
            <a:off x="7244605" y="5997380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A05DF621-A530-4918-B9DF-FD1B9A946C1D}"/>
              </a:ext>
            </a:extLst>
          </p:cNvPr>
          <p:cNvSpPr/>
          <p:nvPr/>
        </p:nvSpPr>
        <p:spPr>
          <a:xfrm>
            <a:off x="5299127" y="5997378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059C9BD8-9569-437E-8C75-F68AF59D2868}"/>
              </a:ext>
            </a:extLst>
          </p:cNvPr>
          <p:cNvSpPr/>
          <p:nvPr/>
        </p:nvSpPr>
        <p:spPr>
          <a:xfrm>
            <a:off x="6387983" y="5997381"/>
            <a:ext cx="582705" cy="546847"/>
          </a:xfrm>
          <a:prstGeom prst="downArrow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30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52D57228-9250-4DA3-BAAD-22AFBD4AC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2">
            <a:extLst>
              <a:ext uri="{FF2B5EF4-FFF2-40B4-BE49-F238E27FC236}">
                <a16:creationId xmlns:a16="http://schemas.microsoft.com/office/drawing/2014/main" id="{025BA39D-7471-4270-8BFD-6464E6E21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14">
            <a:extLst>
              <a:ext uri="{FF2B5EF4-FFF2-40B4-BE49-F238E27FC236}">
                <a16:creationId xmlns:a16="http://schemas.microsoft.com/office/drawing/2014/main" id="{FB6D7A89-F18B-430E-89A7-C50E5A63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6">
            <a:extLst>
              <a:ext uri="{FF2B5EF4-FFF2-40B4-BE49-F238E27FC236}">
                <a16:creationId xmlns:a16="http://schemas.microsoft.com/office/drawing/2014/main" id="{C7EBC606-9AA0-42DA-A03F-69230517C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25" name="Rectangle 18">
            <a:extLst>
              <a:ext uri="{FF2B5EF4-FFF2-40B4-BE49-F238E27FC236}">
                <a16:creationId xmlns:a16="http://schemas.microsoft.com/office/drawing/2014/main" id="{7DCED692-8652-4CB1-96BF-8F64A0E8B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99AA13-A7AF-4EAF-87AF-30F5D8750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n-US" sz="4200" b="1" dirty="0">
                <a:latin typeface="Lato" panose="020B0604020202020204" charset="0"/>
              </a:rPr>
              <a:t>Data protection in research practice</a:t>
            </a:r>
            <a:endParaRPr lang="de-AT" sz="4200" b="1" dirty="0">
              <a:latin typeface="Lato" panose="020B060402020202020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A7484-D140-44D4-9D5F-64AC39084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A10ABF-041D-47DE-9A59-F798B1C6B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079" y="1024255"/>
            <a:ext cx="4809490" cy="480949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48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1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E911EF-80F5-4781-A4DF-44EFAF242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A2A734-17E4-44D5-9630-D54D6AF7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FFB5C33-24B2-4764-BDBD-4C10A21D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8808" y="0"/>
            <a:ext cx="340319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B601E2-EFED-4313-BEE4-9E27B94FC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2"/>
            <a:ext cx="9110541" cy="2465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425DB5A-CEE1-4EE1-8C4A-689E49D354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590078"/>
            <a:ext cx="9110542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99AA13-A7AF-4EAF-87AF-30F5D8750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de-DE" sz="4600" dirty="0">
                <a:solidFill>
                  <a:srgbClr val="FFFFFF"/>
                </a:solidFill>
              </a:rPr>
              <a:t>Part II: </a:t>
            </a:r>
            <a:r>
              <a:rPr lang="de-DE" sz="4600" dirty="0" err="1">
                <a:solidFill>
                  <a:srgbClr val="FFFFFF"/>
                </a:solidFill>
              </a:rPr>
              <a:t>Principles</a:t>
            </a:r>
            <a:r>
              <a:rPr lang="de-DE" sz="4600" dirty="0">
                <a:solidFill>
                  <a:srgbClr val="FFFFFF"/>
                </a:solidFill>
              </a:rPr>
              <a:t>, </a:t>
            </a:r>
            <a:r>
              <a:rPr lang="de-DE" sz="4600" dirty="0" err="1">
                <a:solidFill>
                  <a:srgbClr val="FFFFFF"/>
                </a:solidFill>
              </a:rPr>
              <a:t>rights</a:t>
            </a:r>
            <a:r>
              <a:rPr lang="de-DE" sz="4600" dirty="0">
                <a:solidFill>
                  <a:srgbClr val="FFFFFF"/>
                </a:solidFill>
              </a:rPr>
              <a:t> and </a:t>
            </a:r>
            <a:r>
              <a:rPr lang="de-DE" sz="4600" dirty="0" err="1">
                <a:solidFill>
                  <a:srgbClr val="FFFFFF"/>
                </a:solidFill>
              </a:rPr>
              <a:t>responsibilities</a:t>
            </a:r>
            <a:r>
              <a:rPr lang="de-DE" sz="4600" dirty="0">
                <a:solidFill>
                  <a:srgbClr val="FFFFFF"/>
                </a:solidFill>
              </a:rPr>
              <a:t> </a:t>
            </a:r>
            <a:endParaRPr lang="de-AT" sz="46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8A7484-D140-44D4-9D5F-64AC39084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1234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470FC-A15F-41CD-A357-3E2C2674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35" y="803536"/>
            <a:ext cx="10515600" cy="931015"/>
          </a:xfrm>
        </p:spPr>
        <p:txBody>
          <a:bodyPr/>
          <a:lstStyle/>
          <a:p>
            <a:pPr algn="ctr"/>
            <a:r>
              <a:rPr lang="de-DE" dirty="0"/>
              <a:t>Agenda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126CF5-2FE6-426E-9F5D-625FC9744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82" y="2149654"/>
            <a:ext cx="10515600" cy="4623371"/>
          </a:xfrm>
        </p:spPr>
        <p:txBody>
          <a:bodyPr>
            <a:normAutofit fontScale="85000" lnSpcReduction="20000"/>
          </a:bodyPr>
          <a:lstStyle/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What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is the GDPR and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what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does it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apply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to?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What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is personal data and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what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is sensitive data?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What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does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anonymization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or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pseudonymization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of data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mean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? 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What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are the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principles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of the GDPR?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What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are the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key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roles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defined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in the GDPR? 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How to process data for archiving purposes or scientific or historical research purposes in accordance with the GDPR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? 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The ELDAH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Consent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Form Wizard - A 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Step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-by-</a:t>
            </a:r>
            <a:r>
              <a:rPr lang="de-DE" sz="3100" dirty="0" err="1">
                <a:solidFill>
                  <a:srgbClr val="000000"/>
                </a:solidFill>
                <a:effectLst/>
                <a:latin typeface="Lato" panose="020B0604020202020204" charset="0"/>
              </a:rPr>
              <a:t>Step</a:t>
            </a:r>
            <a:r>
              <a:rPr lang="de-DE" sz="3100" dirty="0">
                <a:solidFill>
                  <a:srgbClr val="000000"/>
                </a:solidFill>
                <a:effectLst/>
                <a:latin typeface="Lato" panose="020B0604020202020204" charset="0"/>
              </a:rPr>
              <a:t> Tutorial </a:t>
            </a:r>
          </a:p>
          <a:p>
            <a:pPr marL="0" indent="0">
              <a:buNone/>
            </a:pPr>
            <a:endParaRPr lang="de-AT" sz="3200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0882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5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2633F-7755-4DBC-A34A-12D02CFF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7657792" cy="1373070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lang="en-US" sz="3800" b="1" cap="all" spc="200" dirty="0">
                <a:solidFill>
                  <a:srgbClr val="FFFFFF"/>
                </a:solidFill>
              </a:rPr>
              <a:t>What are the principles </a:t>
            </a:r>
            <a:br>
              <a:rPr lang="en-US" sz="3800" b="1" cap="all" spc="200" dirty="0">
                <a:solidFill>
                  <a:srgbClr val="FFFFFF"/>
                </a:solidFill>
              </a:rPr>
            </a:br>
            <a:r>
              <a:rPr lang="en-US" sz="3800" b="1" cap="all" spc="200" dirty="0">
                <a:solidFill>
                  <a:srgbClr val="FFFFFF"/>
                </a:solidFill>
              </a:rPr>
              <a:t>of the </a:t>
            </a:r>
            <a:r>
              <a:rPr lang="en-US" sz="3800" b="1" cap="all" spc="200" dirty="0" err="1">
                <a:solidFill>
                  <a:srgbClr val="FFFFFF"/>
                </a:solidFill>
              </a:rPr>
              <a:t>GDpr</a:t>
            </a:r>
            <a:r>
              <a:rPr lang="en-US" sz="3800" b="1" cap="all" spc="200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931A7-02D2-4596-AEF8-85A68620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149" y="4394039"/>
            <a:ext cx="7304152" cy="111768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3104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icture 235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8" name="Picture 237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40" name="Picture 239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42" name="Rectangle 241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246" name="Rectangle 245">
            <a:extLst>
              <a:ext uri="{FF2B5EF4-FFF2-40B4-BE49-F238E27FC236}">
                <a16:creationId xmlns:a16="http://schemas.microsoft.com/office/drawing/2014/main" id="{2E64DAFB-AD9A-4E52-B026-8641CCD67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747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8" name="Picture 247">
            <a:extLst>
              <a:ext uri="{FF2B5EF4-FFF2-40B4-BE49-F238E27FC236}">
                <a16:creationId xmlns:a16="http://schemas.microsoft.com/office/drawing/2014/main" id="{23B1C8FC-E1FE-470B-AB3B-D4B1D8C9D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xfrm>
            <a:off x="680322" y="321733"/>
            <a:ext cx="9256566" cy="845983"/>
          </a:xfrm>
          <a:prstGeom prst="rect">
            <a:avLst/>
          </a:prstGeo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r>
              <a:rPr lang="en-US" b="1" dirty="0"/>
              <a:t>The 7 principles of the GDPR (Art. 5)</a:t>
            </a:r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56ED1086-4FBF-41E3-B23D-0AF086E76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2846786"/>
            <a:ext cx="1602997" cy="144270"/>
          </a:xfrm>
          <a:prstGeom prst="rect">
            <a:avLst/>
          </a:prstGeom>
        </p:spPr>
      </p:pic>
      <p:pic>
        <p:nvPicPr>
          <p:cNvPr id="252" name="Picture 251">
            <a:extLst>
              <a:ext uri="{FF2B5EF4-FFF2-40B4-BE49-F238E27FC236}">
                <a16:creationId xmlns:a16="http://schemas.microsoft.com/office/drawing/2014/main" id="{8900C04C-9973-40F3-8121-55AC6A472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51041"/>
            <a:ext cx="9936886" cy="321164"/>
          </a:xfrm>
          <a:prstGeom prst="rect">
            <a:avLst/>
          </a:prstGeom>
        </p:spPr>
      </p:pic>
      <p:sp>
        <p:nvSpPr>
          <p:cNvPr id="254" name="Rectangle 253">
            <a:extLst>
              <a:ext uri="{FF2B5EF4-FFF2-40B4-BE49-F238E27FC236}">
                <a16:creationId xmlns:a16="http://schemas.microsoft.com/office/drawing/2014/main" id="{CD6B57F6-C734-4FDA-9495-94E602DC5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89448"/>
            <a:ext cx="9936887" cy="4381221"/>
          </a:xfrm>
          <a:prstGeom prst="rect">
            <a:avLst/>
          </a:prstGeom>
          <a:solidFill>
            <a:srgbClr val="0D0D0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Google Shape;231;p41"/>
          <p:cNvSpPr txBox="1">
            <a:spLocks noGrp="1"/>
          </p:cNvSpPr>
          <p:nvPr>
            <p:ph sz="half" idx="1"/>
          </p:nvPr>
        </p:nvSpPr>
        <p:spPr>
          <a:xfrm>
            <a:off x="270933" y="1614311"/>
            <a:ext cx="9665954" cy="423672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Personal data must (and may only) be processed on the basis of these 7 principles:</a:t>
            </a:r>
          </a:p>
          <a:p>
            <a:pPr marL="0" indent="0" algn="ctr">
              <a:spcBef>
                <a:spcPts val="0"/>
              </a:spcBef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lvl="3">
              <a:spcBef>
                <a:spcPts val="0"/>
              </a:spcBef>
            </a:pPr>
            <a:r>
              <a:rPr lang="en-US" sz="2400" dirty="0">
                <a:solidFill>
                  <a:srgbClr val="FFFFFF"/>
                </a:solidFill>
              </a:rPr>
              <a:t>Lawfulness, fairness and transparency</a:t>
            </a:r>
          </a:p>
          <a:p>
            <a:pPr lvl="3"/>
            <a:r>
              <a:rPr lang="en-US" sz="2400" dirty="0">
                <a:solidFill>
                  <a:srgbClr val="FFFFFF"/>
                </a:solidFill>
              </a:rPr>
              <a:t>Purpose limitation</a:t>
            </a:r>
          </a:p>
          <a:p>
            <a:pPr lvl="3"/>
            <a:r>
              <a:rPr lang="en-US" sz="2400" dirty="0">
                <a:solidFill>
                  <a:srgbClr val="FFFFFF"/>
                </a:solidFill>
              </a:rPr>
              <a:t>Data minimization</a:t>
            </a:r>
          </a:p>
          <a:p>
            <a:pPr lvl="3"/>
            <a:r>
              <a:rPr lang="en-US" sz="2400" dirty="0">
                <a:solidFill>
                  <a:srgbClr val="FFFFFF"/>
                </a:solidFill>
              </a:rPr>
              <a:t>Accuracy</a:t>
            </a:r>
          </a:p>
          <a:p>
            <a:pPr lvl="3"/>
            <a:r>
              <a:rPr lang="en-US" sz="2400" dirty="0">
                <a:solidFill>
                  <a:srgbClr val="FFFFFF"/>
                </a:solidFill>
              </a:rPr>
              <a:t>Storage limitation</a:t>
            </a:r>
          </a:p>
          <a:p>
            <a:pPr lvl="3"/>
            <a:r>
              <a:rPr lang="en-US" sz="2400" dirty="0">
                <a:solidFill>
                  <a:srgbClr val="FFFFFF"/>
                </a:solidFill>
              </a:rPr>
              <a:t>Integrity and confidentiality</a:t>
            </a:r>
          </a:p>
          <a:p>
            <a:pPr lvl="3"/>
            <a:r>
              <a:rPr lang="en-US" sz="2400" dirty="0">
                <a:solidFill>
                  <a:srgbClr val="FFFFFF"/>
                </a:solidFill>
              </a:rPr>
              <a:t>Accountability</a:t>
            </a:r>
          </a:p>
          <a:p>
            <a:pPr marL="0">
              <a:spcBef>
                <a:spcPts val="2133"/>
              </a:spcBef>
              <a:buClr>
                <a:schemeClr val="dk1"/>
              </a:buClr>
              <a:buSzPts val="1100"/>
            </a:pPr>
            <a:endParaRPr lang="en-US" sz="1700" dirty="0">
              <a:solidFill>
                <a:srgbClr val="FFFFFF"/>
              </a:solidFill>
            </a:endParaRPr>
          </a:p>
          <a:p>
            <a:pPr marL="0">
              <a:spcBef>
                <a:spcPts val="2133"/>
              </a:spcBef>
              <a:spcAft>
                <a:spcPts val="2133"/>
              </a:spcAft>
            </a:pP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D6C984CB-7FE4-4AD0-8CF7-11AD5573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148944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72633F-7755-4DBC-A34A-12D02CFF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510" y="2733709"/>
            <a:ext cx="8266168" cy="1373070"/>
          </a:xfrm>
        </p:spPr>
        <p:txBody>
          <a:bodyPr vert="horz" lIns="91440" tIns="45720" rIns="91440" bIns="45720" rtlCol="0" anchor="b" anchorCtr="1">
            <a:normAutofit fontScale="90000"/>
          </a:bodyPr>
          <a:lstStyle/>
          <a:p>
            <a:br>
              <a:rPr lang="en-US" sz="3400" b="1" cap="all" spc="200" dirty="0">
                <a:solidFill>
                  <a:srgbClr val="FFFFFF"/>
                </a:solidFill>
              </a:rPr>
            </a:br>
            <a:r>
              <a:rPr lang="en-US" sz="3400" b="1" cap="all" spc="200" dirty="0">
                <a:solidFill>
                  <a:srgbClr val="FFFFFF"/>
                </a:solidFill>
              </a:rPr>
              <a:t>Which key roles are defined in the GDPR and what are their rights and Obligations?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931A7-02D2-4596-AEF8-85A68620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4149" y="4394039"/>
            <a:ext cx="7304152" cy="1117687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39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E6A1C"/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7F36C09-16BA-4141-A705-C6B5B5A40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776" y="0"/>
            <a:ext cx="9176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C9CE521D-42CE-4CD9-AFFE-37255AC0A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460C2540-36DC-4C0A-A9C0-231ED365D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8177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680321" y="323286"/>
            <a:ext cx="9613861" cy="66183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Key roles</a:t>
            </a:r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xfrm>
            <a:off x="680321" y="1271434"/>
            <a:ext cx="8520123" cy="516323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>
                <a:latin typeface="+mn-lt"/>
                <a:ea typeface="+mn-ea"/>
                <a:cs typeface="+mn-cs"/>
              </a:rPr>
              <a:t>Data controller</a:t>
            </a:r>
          </a:p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br>
              <a:rPr lang="en-US" sz="1700" b="1" dirty="0">
                <a:latin typeface="+mn-lt"/>
                <a:ea typeface="+mn-ea"/>
                <a:cs typeface="+mn-cs"/>
              </a:rPr>
            </a:br>
            <a:r>
              <a:rPr lang="en-US" sz="1700" dirty="0">
                <a:latin typeface="+mn-lt"/>
                <a:ea typeface="+mn-ea"/>
                <a:cs typeface="+mn-cs"/>
              </a:rPr>
              <a:t>…the natural or legal person, authority or other legal entity, which alone or jointly with others determines the purposes and means of the processing of personal data.			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700" dirty="0">
              <a:latin typeface="+mn-lt"/>
              <a:ea typeface="+mn-ea"/>
              <a:cs typeface="+mn-cs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n-US" sz="1700" dirty="0"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>
                <a:latin typeface="+mn-lt"/>
                <a:ea typeface="+mn-ea"/>
                <a:cs typeface="+mn-cs"/>
              </a:rPr>
              <a:t>Data processor</a:t>
            </a:r>
          </a:p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br>
              <a:rPr lang="en-US" sz="1700" b="1" dirty="0">
                <a:latin typeface="+mn-lt"/>
                <a:ea typeface="+mn-ea"/>
                <a:cs typeface="+mn-cs"/>
              </a:rPr>
            </a:br>
            <a:r>
              <a:rPr lang="en-US" sz="1700" dirty="0">
                <a:latin typeface="+mn-lt"/>
                <a:ea typeface="+mn-ea"/>
                <a:cs typeface="+mn-cs"/>
              </a:rPr>
              <a:t>… the natural or legal person […], which processes personal data on behalf of the data controller. 	</a:t>
            </a:r>
          </a:p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700" b="1" dirty="0">
                <a:latin typeface="+mn-lt"/>
                <a:ea typeface="+mn-ea"/>
                <a:cs typeface="+mn-cs"/>
              </a:rPr>
              <a:t>Data subject </a:t>
            </a:r>
          </a:p>
          <a:p>
            <a:pPr marL="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br>
              <a:rPr lang="en-US" sz="1700" b="1" dirty="0">
                <a:latin typeface="+mn-lt"/>
                <a:ea typeface="+mn-ea"/>
                <a:cs typeface="+mn-cs"/>
              </a:rPr>
            </a:br>
            <a:r>
              <a:rPr lang="en-US" sz="1700" dirty="0">
                <a:latin typeface="+mn-lt"/>
                <a:ea typeface="+mn-ea"/>
                <a:cs typeface="+mn-cs"/>
              </a:rPr>
              <a:t>… the natural person, whose data is getting processed. </a:t>
            </a:r>
          </a:p>
          <a:p>
            <a:pPr marL="0" indent="-228600">
              <a:spcBef>
                <a:spcPts val="2133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ea typeface="+mn-ea"/>
              <a:cs typeface="+mn-cs"/>
            </a:endParaRPr>
          </a:p>
          <a:p>
            <a:pPr marL="0" indent="-228600"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US" sz="1700" dirty="0">
              <a:latin typeface="+mn-lt"/>
              <a:ea typeface="+mn-ea"/>
              <a:cs typeface="+mn-cs"/>
            </a:endParaRPr>
          </a:p>
        </p:txBody>
      </p:sp>
      <p:pic>
        <p:nvPicPr>
          <p:cNvPr id="9" name="Grafik 8" descr="Gruppe Silhouette">
            <a:extLst>
              <a:ext uri="{FF2B5EF4-FFF2-40B4-BE49-F238E27FC236}">
                <a16:creationId xmlns:a16="http://schemas.microsoft.com/office/drawing/2014/main" id="{45413612-BD24-4097-A0E1-C3BE0C9416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0134" y="4951924"/>
            <a:ext cx="1442836" cy="144283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CC09006-AAB4-42FB-A7E7-9AD33438A4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124" y="1113667"/>
            <a:ext cx="1801179" cy="186596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45F8D88-1548-46DC-95EB-62331524F4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778" y="3076707"/>
            <a:ext cx="1602997" cy="1519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9" name="Picture 9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30" name="Picture 11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31" name="Rectangle 13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33" name="Rectangle 17">
            <a:extLst>
              <a:ext uri="{FF2B5EF4-FFF2-40B4-BE49-F238E27FC236}">
                <a16:creationId xmlns:a16="http://schemas.microsoft.com/office/drawing/2014/main" id="{06C60E22-7100-4F70-8525-98F7CAE1C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19">
            <a:extLst>
              <a:ext uri="{FF2B5EF4-FFF2-40B4-BE49-F238E27FC236}">
                <a16:creationId xmlns:a16="http://schemas.microsoft.com/office/drawing/2014/main" id="{14DE8BDE-B19F-4016-B1B0-14871E07A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Rectangle 21">
            <a:extLst>
              <a:ext uri="{FF2B5EF4-FFF2-40B4-BE49-F238E27FC236}">
                <a16:creationId xmlns:a16="http://schemas.microsoft.com/office/drawing/2014/main" id="{7E3B7621-F03B-4FB5-97B7-BE1E0294E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7534654" cy="6858000"/>
          </a:xfrm>
          <a:prstGeom prst="rect">
            <a:avLst/>
          </a:prstGeom>
          <a:solidFill>
            <a:srgbClr val="262626"/>
          </a:solidFill>
          <a:ln>
            <a:noFill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8BA32A7D-DCB1-4F3D-97F1-044D6243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2794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72633F-7755-4DBC-A34A-12D02CFF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84781" y="1643218"/>
            <a:ext cx="8129874" cy="3460552"/>
          </a:xfrm>
        </p:spPr>
        <p:txBody>
          <a:bodyPr vert="horz" lIns="91440" tIns="45720" rIns="91440" bIns="45720" rtlCol="0" anchor="b" anchorCtr="1">
            <a:normAutofit/>
          </a:bodyPr>
          <a:lstStyle/>
          <a:p>
            <a:pPr algn="ctr"/>
            <a:r>
              <a:rPr lang="en-US" sz="4000" b="1" cap="all" spc="200" baseline="0" dirty="0"/>
              <a:t>Obligations</a:t>
            </a:r>
            <a:br>
              <a:rPr lang="en-US" sz="4000" b="1" cap="all" spc="200" dirty="0"/>
            </a:br>
            <a:r>
              <a:rPr lang="en-US" sz="4000" b="1" cap="all" spc="200" dirty="0"/>
              <a:t>of</a:t>
            </a:r>
            <a:br>
              <a:rPr lang="en-US" sz="4000" b="1" cap="all" spc="200" dirty="0"/>
            </a:br>
            <a:r>
              <a:rPr lang="en-US" sz="4000" b="1" cap="all" spc="200" dirty="0"/>
              <a:t>Data controllers </a:t>
            </a:r>
            <a:br>
              <a:rPr lang="en-US" sz="4000" b="1" cap="all" spc="200" dirty="0"/>
            </a:br>
            <a:r>
              <a:rPr lang="en-US" sz="4000" b="1" cap="all" spc="200" dirty="0"/>
              <a:t>And </a:t>
            </a:r>
            <a:br>
              <a:rPr lang="en-US" sz="4000" b="1" cap="all" spc="200" dirty="0"/>
            </a:br>
            <a:r>
              <a:rPr lang="en-US" sz="4000" b="1" cap="all" spc="200" dirty="0"/>
              <a:t>Data Processors </a:t>
            </a:r>
            <a:r>
              <a:rPr lang="en-US" sz="4000" b="1" cap="all" spc="200" baseline="0" dirty="0"/>
              <a:t> </a:t>
            </a:r>
            <a:br>
              <a:rPr lang="en-US" sz="4000" b="1" cap="all" spc="200" baseline="0" dirty="0"/>
            </a:br>
            <a:endParaRPr lang="en-US" sz="4000" b="1" cap="all" spc="200" baseline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E931A7-02D2-4596-AEF8-85A68620B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6681" y="485610"/>
            <a:ext cx="2547500" cy="496346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33E843B-6CE7-4DFF-B50D-4AB50ED6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89330"/>
            <a:ext cx="1602997" cy="14427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7DC4CA4-7111-46A0-BD6A-17D131E4F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338329"/>
            <a:ext cx="1602997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pic>
        <p:nvPicPr>
          <p:cNvPr id="37" name="Grafik 36" descr="Ein Bild, das Metallwaren enthält.&#10;&#10;Automatisch generierte Beschreibung">
            <a:extLst>
              <a:ext uri="{FF2B5EF4-FFF2-40B4-BE49-F238E27FC236}">
                <a16:creationId xmlns:a16="http://schemas.microsoft.com/office/drawing/2014/main" id="{D9D5039B-0A2B-4F57-8E7C-D01413627E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733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5087">
            <a:off x="6640732" y="352273"/>
            <a:ext cx="5466168" cy="537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4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655D52-F2FA-4137-8A31-499A4FE6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519FA1D-01C2-425F-B9AA-D69B4DD0A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0D803F-BF83-4194-8691-90B027BD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16132F-CC4B-4C96-9C75-95DC7CD4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AT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34F7F1-D28F-4E18-AFCA-CAB9EE1A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Obligations of data controllers and data processors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7F04CA-CA1E-43F1-8BB5-0646C118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3166" y="1000494"/>
            <a:ext cx="6735665" cy="44837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85800" indent="-342900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Ensure Data protection by default via technological measurements and data protection-friendly user settings</a:t>
            </a:r>
          </a:p>
          <a:p>
            <a:pPr marL="685800" indent="-342900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Records of processing activities (§30)</a:t>
            </a:r>
          </a:p>
          <a:p>
            <a:pPr marL="685800" indent="-342900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Appoint a data protection officer</a:t>
            </a:r>
          </a:p>
          <a:p>
            <a:pPr marL="685800" indent="-342900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Verification of the legitimacy of the processing</a:t>
            </a:r>
          </a:p>
          <a:p>
            <a:pPr marL="685800" indent="-342900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Reporting data breaches to DPAs and data subjects</a:t>
            </a:r>
            <a:endParaRPr lang="en-US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DFDAB3-7DF8-41E0-B6CF-A2A29410851E}"/>
              </a:ext>
            </a:extLst>
          </p:cNvPr>
          <p:cNvSpPr txBox="1"/>
          <p:nvPr/>
        </p:nvSpPr>
        <p:spPr>
          <a:xfrm>
            <a:off x="5216183" y="610728"/>
            <a:ext cx="658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 err="1">
                <a:solidFill>
                  <a:srgbClr val="262626"/>
                </a:solidFill>
                <a:latin typeface="Lato" panose="020B0604020202020204" charset="0"/>
              </a:rPr>
              <a:t>Obligations</a:t>
            </a:r>
            <a:r>
              <a:rPr lang="de-DE" sz="2400" b="1" dirty="0">
                <a:solidFill>
                  <a:srgbClr val="262626"/>
                </a:solidFill>
                <a:latin typeface="Lato" panose="020B0604020202020204" charset="0"/>
              </a:rPr>
              <a:t> of data </a:t>
            </a:r>
            <a:r>
              <a:rPr lang="de-DE" sz="2400" b="1" dirty="0" err="1">
                <a:solidFill>
                  <a:srgbClr val="262626"/>
                </a:solidFill>
                <a:latin typeface="Lato" panose="020B0604020202020204" charset="0"/>
              </a:rPr>
              <a:t>controllers</a:t>
            </a:r>
            <a:r>
              <a:rPr lang="de-DE" sz="2400" b="1" dirty="0">
                <a:solidFill>
                  <a:srgbClr val="262626"/>
                </a:solidFill>
                <a:latin typeface="Lato" panose="020B0604020202020204" charset="0"/>
              </a:rPr>
              <a:t>: </a:t>
            </a:r>
            <a:endParaRPr lang="de-AT" sz="2400" b="1" dirty="0">
              <a:solidFill>
                <a:srgbClr val="262626"/>
              </a:solidFill>
              <a:latin typeface="Lato" panose="020B060402020202020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0E73BBD-04A6-4719-9804-ADD81F58D05B}"/>
              </a:ext>
            </a:extLst>
          </p:cNvPr>
          <p:cNvSpPr txBox="1"/>
          <p:nvPr/>
        </p:nvSpPr>
        <p:spPr>
          <a:xfrm>
            <a:off x="4964565" y="5144902"/>
            <a:ext cx="7086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 err="1">
                <a:solidFill>
                  <a:srgbClr val="262626"/>
                </a:solidFill>
                <a:latin typeface="Lato" panose="020B0604020202020204" charset="0"/>
              </a:rPr>
              <a:t>Obligations</a:t>
            </a:r>
            <a:r>
              <a:rPr lang="de-DE" sz="2400" b="1" dirty="0">
                <a:solidFill>
                  <a:srgbClr val="262626"/>
                </a:solidFill>
                <a:latin typeface="Lato" panose="020B0604020202020204" charset="0"/>
              </a:rPr>
              <a:t> of data </a:t>
            </a:r>
            <a:r>
              <a:rPr lang="en-GB" sz="2400" b="1" dirty="0">
                <a:solidFill>
                  <a:srgbClr val="262626"/>
                </a:solidFill>
                <a:latin typeface="Lato" panose="020B0604020202020204" charset="0"/>
              </a:rPr>
              <a:t>processors</a:t>
            </a:r>
            <a:r>
              <a:rPr lang="de-DE" sz="2400" b="1" dirty="0">
                <a:solidFill>
                  <a:srgbClr val="262626"/>
                </a:solidFill>
                <a:latin typeface="Lato" panose="020B0604020202020204" charset="0"/>
              </a:rPr>
              <a:t>: </a:t>
            </a:r>
            <a:endParaRPr lang="de-AT" sz="2400" b="1" dirty="0">
              <a:solidFill>
                <a:srgbClr val="262626"/>
              </a:solidFill>
              <a:latin typeface="Lato" panose="020B060402020202020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D181513-7EF4-4AF0-94E5-C2D398EA86A5}"/>
              </a:ext>
            </a:extLst>
          </p:cNvPr>
          <p:cNvSpPr txBox="1"/>
          <p:nvPr/>
        </p:nvSpPr>
        <p:spPr>
          <a:xfrm>
            <a:off x="5053166" y="5650751"/>
            <a:ext cx="697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42900" defTabSz="914400">
              <a:spcAft>
                <a:spcPts val="60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effectLst>
                  <a:outerShdw blurRad="228600" algn="ctr" rotWithShape="0">
                    <a:prstClr val="black">
                      <a:alpha val="53000"/>
                    </a:prstClr>
                  </a:outerShdw>
                </a:effectLst>
                <a:sym typeface="Lato"/>
              </a:rPr>
              <a:t>Ensure compliance with all requirements of the GDPR </a:t>
            </a:r>
            <a:endParaRPr lang="de-DE" sz="2400" dirty="0">
              <a:solidFill>
                <a:srgbClr val="FFFFFF"/>
              </a:solidFill>
              <a:effectLst>
                <a:outerShdw blurRad="228600" algn="ctr" rotWithShape="0">
                  <a:prstClr val="black">
                    <a:alpha val="53000"/>
                  </a:prstClr>
                </a:outerShdw>
              </a:effectLst>
              <a:sym typeface="Lato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5CDC53-D900-45C9-A381-B8A68DC22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109" y="8601"/>
            <a:ext cx="1086714" cy="112580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14DD33F-9078-425F-96C7-A6E90015FE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954" y="4586048"/>
            <a:ext cx="1120843" cy="10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5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454</Words>
  <Application>Microsoft Office PowerPoint</Application>
  <PresentationFormat>Breitbild</PresentationFormat>
  <Paragraphs>89</Paragraphs>
  <Slides>15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Lato</vt:lpstr>
      <vt:lpstr>Trebuchet MS</vt:lpstr>
      <vt:lpstr>Berlin</vt:lpstr>
      <vt:lpstr>Data protection in research practice</vt:lpstr>
      <vt:lpstr>Part II: Principles, rights and responsibilities </vt:lpstr>
      <vt:lpstr>Agenda</vt:lpstr>
      <vt:lpstr>What are the principles  of the GDpr?</vt:lpstr>
      <vt:lpstr>The 7 principles of the GDPR (Art. 5)</vt:lpstr>
      <vt:lpstr> Which key roles are defined in the GDPR and what are their rights and Obligations? </vt:lpstr>
      <vt:lpstr>Key roles</vt:lpstr>
      <vt:lpstr>Obligations of Data controllers  And  Data Processors   </vt:lpstr>
      <vt:lpstr>Obligations of data controllers and data processors</vt:lpstr>
      <vt:lpstr>Rights  of the data subjects</vt:lpstr>
      <vt:lpstr>Rights of the data subjects</vt:lpstr>
      <vt:lpstr>RECAP</vt:lpstr>
      <vt:lpstr>Good to Know </vt:lpstr>
      <vt:lpstr>Video II </vt:lpstr>
      <vt:lpstr>Data protection in research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Datenschutz in der wissenschaftlichen Praxis</dc:title>
  <dc:creator>Sina K</dc:creator>
  <cp:lastModifiedBy>Sina K</cp:lastModifiedBy>
  <cp:revision>29</cp:revision>
  <dcterms:created xsi:type="dcterms:W3CDTF">2021-02-02T08:53:51Z</dcterms:created>
  <dcterms:modified xsi:type="dcterms:W3CDTF">2021-07-30T09:31:30Z</dcterms:modified>
</cp:coreProperties>
</file>