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7" r:id="rId2"/>
    <p:sldId id="266" r:id="rId3"/>
    <p:sldId id="267" r:id="rId4"/>
    <p:sldId id="269" r:id="rId5"/>
    <p:sldId id="270" r:id="rId6"/>
    <p:sldId id="271" r:id="rId7"/>
    <p:sldId id="273" r:id="rId8"/>
    <p:sldId id="272" r:id="rId9"/>
    <p:sldId id="268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4" r:id="rId20"/>
    <p:sldId id="283" r:id="rId21"/>
    <p:sldId id="285" r:id="rId22"/>
    <p:sldId id="286" r:id="rId23"/>
    <p:sldId id="287" r:id="rId24"/>
    <p:sldId id="288" r:id="rId25"/>
    <p:sldId id="265" r:id="rId26"/>
    <p:sldId id="258" r:id="rId27"/>
    <p:sldId id="26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236C"/>
    <a:srgbClr val="FF6600"/>
    <a:srgbClr val="000000"/>
    <a:srgbClr val="03E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4"/>
    <p:restoredTop sz="94694"/>
  </p:normalViewPr>
  <p:slideViewPr>
    <p:cSldViewPr snapToGrid="0" snapToObjects="1">
      <p:cViewPr varScale="1">
        <p:scale>
          <a:sx n="79" d="100"/>
          <a:sy n="79" d="100"/>
        </p:scale>
        <p:origin x="114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9:02:06.13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22 48 472,'0'0'3329,"-7"-22"-2929,7 15-48,0-1-64,0 1 24,0 3-176,-7 4-1184,0 0-704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9:37:59.152"/>
    </inkml:context>
    <inkml:brush xml:id="br0">
      <inkml:brushProperty name="width" value="0.10583" units="cm"/>
      <inkml:brushProperty name="height" value="0.10583" units="cm"/>
      <inkml:brushProperty name="color" value="#F6630D"/>
    </inkml:brush>
  </inkml:definitions>
  <inkml:trace contextRef="#ctx0" brushRef="#br0">0 897 72,'0'0'2290,"47"-9"1252,-22-1-3335,-1 1 0,2 1 0,-1 1 0,1 1 0,26-2 0,44-11-114,95-29 782,-152 37-811,76-11 0,-35 8 0,-21 5 12,83-3 0,9-1 71,-42-2-24,-2-5 0,149-47 0,-187 47-102,72-12 1,-8 3-13,122-14 26,-24 6-6,-56-1-15,206-53 55,-45-19 223,-269 93-272,1 2 0,121-10 1,-87 13-1,285-9-48,-84 8 39,85-4 13,-227 12-30,161-17 29,-95 2 362,62-3 164,-272 23-550,314 12-140,-229 2 221,138 37 0,37 43-13,-64-17-20,-125-53 9,-58-18-61,-1 1-1,0 2 0,-1 1 0,0 1 0,47 26 0,-24-10 684,-50-27-651,0 0 1,-1 1-1,1-1 1,-1 0 0,1 0-1,0 0 1,-1 0-1,1 0 1,0 0 0,-1 0-1,1 0 1,-1 0-1,1 0 1,0 0-1,-1 0 1,1 0 0,0 0-1,-1 0 1,1-1-1,-1 1 1,1 0 0,0-1-1,-1 1 1,1 0-1,-1-1 1,1 1-1,-1 0 1,1-1 0,-1 1-1,0-1 1,1 1-1,-1-1 1,1 1 0,-1-1-1,0 1 1,0-1-1,1 0 1,-1 1 0,0-1-1,0 1 1,1-1-1,-1 0 1,0 1-1,0-1 1,0 0 0,0 1-1,0-1 1,0 0-1,0 1 1,0-1 0,0 1-1,-1-1 1,1 0-1,0 1 1,0-1-1,-1 1 1,1-1 0,0 0-1,0 1 1,-1-1-1,-5-29-28,2 0-1,-1-31 0,4 36-12,-1-1 0,-1 1 0,-11-43 0,6 51-154,1 18-479,-4 32-395,7-17 1329,-3 7-299,-1-1 0,-2-1 0,0 0 0,-1 0 0,-20 28 0,31-41 81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9:38:01.400"/>
    </inkml:context>
    <inkml:brush xml:id="br0">
      <inkml:brushProperty name="width" value="0.10583" units="cm"/>
      <inkml:brushProperty name="height" value="0.10583" units="cm"/>
      <inkml:brushProperty name="color" value="#F6630D"/>
    </inkml:brush>
  </inkml:definitions>
  <inkml:trace contextRef="#ctx0" brushRef="#br0">188 56 288,'0'0'2113,"47"-11"-113,-43 9-2246,21-10 1031,-21 11-36,-15 8-582,-10 8-167,1 2-1,1 0 1,-23 26 0,-29 25 236,3-4-146,66-64-66,1 1 0,0-1 0,1 1 1,-1 0-1,0-1 0,0 1 0,0 0 0,0 0 0,0 0 0,1-1 0,-1 1 0,0 0 0,1 0 0,-1 0 0,1 0 0,-1 0 0,1 0 0,-1 1 0,1-1 0,0 0 0,0 0 1,-1 1-1,2-1 40,0 0 0,0 0 1,0-1-1,0 1 0,0 0 1,0-1-1,0 1 1,0-1-1,0 1 0,0-1 1,0 1-1,0-1 0,1 0 1,-1 1-1,0-1 1,0 0-1,0 0 0,1 0 1,-1 0-1,0 0 0,0 0 1,2-1-1,44 0-2,-1-2-1,0-2 1,0-2-1,0-2 1,48-17 0,-81 23-64,0 1 1,0 0 0,0 1 0,0 1-1,20 1 1,-5-1 753,-68-40-240,36 36-496,0 0 0,0 0 0,0 0 0,0-1 0,1 0 0,0 0 0,0 0 0,0 0 0,1 0 0,-1-1 0,1 1 0,0-1 0,1 0 0,0 1 0,0-1 0,0 0 0,0 0 0,1 0 0,0 0 0,0 0 0,1 1 0,-1-1 0,3-9 0,11-7 88,-13 20-68,1 0-1,0 0 0,-1 0 1,1 0-1,-1 0 1,0 0-1,0-1 0,0 1 1,0-1-1,0 1 0,0-1 1,0-3-1,-1 5-36,-27 8-5306,6 0 2387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9:38:11.663"/>
    </inkml:context>
    <inkml:brush xml:id="br0">
      <inkml:brushProperty name="width" value="0.10583" units="cm"/>
      <inkml:brushProperty name="height" value="0.10583" units="cm"/>
      <inkml:brushProperty name="color" value="#F6630D"/>
    </inkml:brush>
  </inkml:definitions>
  <inkml:trace contextRef="#ctx0" brushRef="#br0">1 533 184,'0'0'5839,"69"-11"-4484,438 31-1107,172-1 420,-487-21-680,658-9 1076,-820 9-1036,-1-2 0,-1-1 0,1-1-1,-1-2 1,0-1 0,0-1 0,32-17 0,76-24-19,-107 44-44,0 2 0,1 0 0,38 1 0,45-7 86,-28-9-49,-1-4 0,-1-4 0,108-52 0,-141 59-40,-27 9 49,1-1-1,-1 0 1,-1-2-1,22-19 1,4-2-1,-19 18-10,-21 13-4,0 0 1,0 0-1,0-1 0,-1 0 1,0 0-1,0-1 0,9-11 1,-72 16-688,37 3 693,1 2 0,0 0 0,0 1 0,0 1 0,1 0 0,-1 1 0,-31 17 0,22-10 0,0-2 1,-30 8 0,53-19-3,3 0-1,-24 2-316,25-2 307,0 0-1,-1 0 1,1 0-1,-1 1 1,1-1 0,-1 0-1,1 0 1,0 0-1,-1 1 1,1-1-1,-1 0 1,1 1-1,0-1 1,-1 0-1,1 1 1,0-1-1,-1 0 1,1 1 0,0-1-1,0 0 1,-1 1-1,1-1 1,0 1-1,0-1 1,0 1-1,0-1 1,-1 1-1,1-1 1,0 0-1,0 1 1,0-1 0,0 1-1,0 0-101,39 26-161,61 26 381,-98-52-119,0 0 1,-1 0-1,1 0 1,0 0-1,-1 1 1,1-1-1,-1 1 1,1-1 0,-1 1-1,0-1 1,0 1-1,0 0 1,0-1-1,0 1 1,0 0-1,0 0 1,0 0-1,-1 0 1,1 0-1,-1 0 1,1 0-1,-1 0 1,0 0 0,0 0-1,0 0 1,0 4-1,-1-2 13,1 0 1,-1 0-1,0 0 1,-1-1-1,1 1 0,-1 0 1,1 0-1,-1-1 0,0 1 1,-1-1-1,1 0 0,-6 7 1,-14 20 789,21-24-248,15-21-296,112-106-568,-82 82 286,-36 32 69,0 0 0,0 0 0,0 0-1,-1-1 1,0 0 0,0-1 0,-1 1 0,8-15 0,-12 16-20,0 0-1,-1 1 1,1-1 0,-1 0-1,0 0 1,-1 0 0,0-10-1,1 15-56,2 1 31,-3 0 10,0 0-7,0 1-96,0-1 104,0 0-11,0 0-1,0 1 1,0-1 0,0 1 0,0-1 0,0 0 0,0 1 0,0-1 0,-1 1 0,1-1 0,0 1-1,0-1 1,-1 1 0,1-1 0,0 1 0,-1-1 0,1 1 0,0-1 0,-1 1 0,1-1 0,-1 1 0,1 0-1,-1-1 1,1 1 0,-1 0 0,1-1 0,-1 1 0,1 0 0,-1 0 0,0-1 0,0 1 0,-25 1-159,-23 17 37,29-5 22,0 1 0,-23 21 0,27-21 59,0-1 1,-2 0-1,-23 13 0,-32 1-92,72-26 148,25-1-95,70-4-1179,-87 3 1172,1 0 0,0 0 0,-1-1 0,1-1 0,-1 1 0,1-1 0,-1-1-1,0 1 1,12-9 0,-19 12 98,1 0-1,-1 0 1,0 0-1,0 0 1,0-1 0,0 1-1,1 0 1,-1 0-1,0 0 1,0 0-1,0 0 1,0 0-1,0 0 1,1-1 0,-1 1-1,0 0 1,0 0-1,0 0 1,0 0-1,0 0 1,0-1-1,0 1 1,0 0 0,1 0-1,-1 0 1,0-1-1,0 1 1,0 0-1,0 0 1,0 0 0,0 0-1,0-1 1,0 1-1,0 0 1,0 0-1,0 0 1,0-1-1,0 1 1,-1 0 0,1 0-1,0 0 1,0 0-1,0-1 1,0 1-1,0 0 1,0 0 0,0 0-1,0 0 1,-1-1-1,1 1 1,0 0-1,0 0 1,0 0-1,0 0 1,-1 0 0,-16-4-32,-27 3-3,39 1 39,-9 0-3,9-1-5,0 0 1,0 1-1,0 0 1,0 0 0,0 1-1,0-1 1,0 1-1,0 0 1,0 0-1,0 1 1,1-1-1,-1 1 1,0 0-1,1 1 1,0-1-1,-8 6 1,80-3 192,-47-5-245,-16 1-18,-1 0-1,1-1 1,0 1-1,-1-1 1,1-1-1,-1 1 1,1 0-1,0-1 1,-1 0-1,1 0 1,-1-1-1,0 1 0,1-1 1,-1 0-1,6-3 1,-21 9 201,-8 12-83,12-7-114,-6 10 519,17-16-187,13-8-163,11-16-592,-28 16 27,-15 14 415,-6 7 170,0 0 0,-22 25 1,42-39 1142,9-4-1012,10-9-314,31-32-433,-44 40 108,-6 6 28,-27 24-11,14-16 345,11-9 26,0 0 0,0-1 0,0 2 0,1-1 0,-1 0 0,1 0 0,0 1 0,-1-1 0,1 1 0,0 0 0,1 0 0,-4 4 0,5-6-51,35-10 341,21-38 487,-56 47-781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ECC62-D798-4547-866F-B2A3E773DA0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099E4-E534-6745-88B8-42CEF1293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35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099E4-E534-6745-88B8-42CEF12937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34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pattern</a:t>
            </a:r>
            <a:r>
              <a:rPr lang="cs-CZ" dirty="0"/>
              <a:t> {</a:t>
            </a:r>
          </a:p>
          <a:p>
            <a:r>
              <a:rPr lang="cs-CZ" dirty="0"/>
              <a:t>  </a:t>
            </a:r>
            <a:r>
              <a:rPr lang="cs-CZ" dirty="0" err="1"/>
              <a:t>noun</a:t>
            </a:r>
            <a:r>
              <a:rPr lang="cs-CZ" dirty="0"/>
              <a:t> [</a:t>
            </a:r>
            <a:r>
              <a:rPr lang="cs-CZ" dirty="0" err="1"/>
              <a:t>Number</a:t>
            </a:r>
            <a:r>
              <a:rPr lang="cs-CZ" dirty="0"/>
              <a:t>="</a:t>
            </a:r>
            <a:r>
              <a:rPr lang="cs-CZ" dirty="0" err="1"/>
              <a:t>Plur</a:t>
            </a:r>
            <a:r>
              <a:rPr lang="cs-CZ" dirty="0"/>
              <a:t>"];</a:t>
            </a:r>
          </a:p>
          <a:p>
            <a:r>
              <a:rPr lang="cs-CZ" dirty="0"/>
              <a:t>verb [</a:t>
            </a:r>
            <a:r>
              <a:rPr lang="cs-CZ" dirty="0" err="1"/>
              <a:t>Number</a:t>
            </a:r>
            <a:r>
              <a:rPr lang="cs-CZ" dirty="0"/>
              <a:t>="</a:t>
            </a:r>
            <a:r>
              <a:rPr lang="cs-CZ" dirty="0" err="1"/>
              <a:t>Sing</a:t>
            </a:r>
            <a:r>
              <a:rPr lang="cs-CZ" dirty="0"/>
              <a:t>", </a:t>
            </a:r>
            <a:r>
              <a:rPr lang="cs-CZ" dirty="0" err="1"/>
              <a:t>upos</a:t>
            </a:r>
            <a:r>
              <a:rPr lang="cs-CZ" dirty="0"/>
              <a:t>="VERB"];</a:t>
            </a:r>
          </a:p>
          <a:p>
            <a:r>
              <a:rPr lang="cs-CZ" dirty="0"/>
              <a:t>verb -[</a:t>
            </a:r>
            <a:r>
              <a:rPr lang="cs-CZ" dirty="0" err="1"/>
              <a:t>nsubj</a:t>
            </a:r>
            <a:r>
              <a:rPr lang="cs-CZ" dirty="0"/>
              <a:t>]-&gt; </a:t>
            </a:r>
            <a:r>
              <a:rPr lang="cs-CZ" dirty="0" err="1"/>
              <a:t>noun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099E4-E534-6745-88B8-42CEF12937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71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223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E03D48D9-73E1-A341-AEAA-FE995A96A3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8772" y="1931547"/>
            <a:ext cx="5081778" cy="353515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00F2DDA-73E5-4144-95FB-F755D75C481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930" y="3139128"/>
            <a:ext cx="1693926" cy="22831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05B80B-BBAD-B045-B961-E231B2358B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21281" y="3123952"/>
            <a:ext cx="6362699" cy="1655763"/>
          </a:xfrm>
        </p:spPr>
        <p:txBody>
          <a:bodyPr lIns="0" tIns="0" rIns="0" bIns="0" anchor="ctr">
            <a:normAutofit/>
          </a:bodyPr>
          <a:lstStyle>
            <a:lvl1pPr algn="l">
              <a:defRPr sz="5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A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CB06B-10EE-4240-9873-0A4EE60492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21281" y="5031035"/>
            <a:ext cx="6362699" cy="821125"/>
          </a:xfrm>
        </p:spPr>
        <p:txBody>
          <a:bodyPr lIns="0" tIns="0" rIns="0" bIns="0" anchor="t"/>
          <a:lstStyle>
            <a:lvl1pPr marL="0" indent="0" algn="l">
              <a:buNone/>
              <a:defRPr sz="2400" b="1" i="0">
                <a:solidFill>
                  <a:srgbClr val="03EC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a subtitle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A372C77-3237-1D4C-816D-C2B18636E6E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21281" y="1627345"/>
            <a:ext cx="5081778" cy="393791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7FC810-474C-BA43-93B4-E06394594B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99858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3EC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0282461-55B7-A944-BC8A-738D8DB2F9B8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C4247A3-B6FB-F444-BDF3-018ADA3E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6254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3EC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A621A7B-CF1C-1141-AE69-F483DB1F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3EC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3A33946-99D8-F541-861B-C7D51BD679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6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6CB2-BFB7-E34E-A316-1C8B465A4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53685-8E72-6840-AAA8-79618EBA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282461-55B7-A944-BC8A-738D8DB2F9B8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ECB93-31FC-1C48-A8EB-887FC2C63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69F3C-7122-D44B-987E-54CF03D7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33946-99D8-F541-861B-C7D51BD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00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7557F4-D6BF-DC47-BDA9-81B92C5F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282461-55B7-A944-BC8A-738D8DB2F9B8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A7C68-A40B-0B4B-928F-0FB476DB1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EBABF-9F5D-014C-93B3-AA41C6AB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33946-99D8-F541-861B-C7D51BD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25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2F6E-5640-4848-B48A-3DD45AAD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1E4E-3217-1B4A-ABC0-324A6F4CC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E0229-19AA-0942-AFAF-E108E82B0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BED58-E1B7-F445-A367-6FBA51FE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282461-55B7-A944-BC8A-738D8DB2F9B8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4BABE-DEC8-934F-886B-FA7B55BA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F59C9-CAEF-744B-BE34-5ECD11C7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33946-99D8-F541-861B-C7D51BD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7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3F7D-6134-FE42-A823-09B5BCEE96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9858" y="457200"/>
            <a:ext cx="8075612" cy="572727"/>
          </a:xfrm>
        </p:spPr>
        <p:txBody>
          <a:bodyPr>
            <a:noAutofit/>
          </a:bodyPr>
          <a:lstStyle>
            <a:lvl1pPr>
              <a:defRPr sz="3200" b="1" i="0">
                <a:solidFill>
                  <a:srgbClr val="03EC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add a title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24094-7C1A-1C47-80B3-607FEDB3E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858" y="1517289"/>
            <a:ext cx="9953942" cy="4659674"/>
          </a:xfrm>
        </p:spPr>
        <p:txBody>
          <a:bodyPr/>
          <a:lstStyle>
            <a:lvl1pPr>
              <a:defRPr b="0" i="0">
                <a:solidFill>
                  <a:srgbClr val="32236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rgbClr val="32236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rgbClr val="32236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32236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32236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07903A6-B4A3-284F-B47F-E1B99B0DF6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2212" y="457200"/>
            <a:ext cx="1620000" cy="57272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BA6595E-5BDA-D447-84DC-35B042EBFB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8772" y="1931547"/>
            <a:ext cx="5081778" cy="353515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2B3FC68-F137-C044-B244-E3B120B4462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2930" y="3139128"/>
            <a:ext cx="1693926" cy="2283118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2882BE6-5975-1C49-AC4C-61CC1E23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99858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3EC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0282461-55B7-A944-BC8A-738D8DB2F9B8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9CD3E32-2849-DC4A-81DC-8ADE039A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6254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3EC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D0CE629-2424-3A48-8D6F-BA2D5223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3EC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3A33946-99D8-F541-861B-C7D51BD679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9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93C3-2F97-0A42-90A1-5819AEE5AD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9858" y="457200"/>
            <a:ext cx="8075612" cy="572727"/>
          </a:xfrm>
        </p:spPr>
        <p:txBody>
          <a:bodyPr anchor="ctr"/>
          <a:lstStyle>
            <a:lvl1pPr>
              <a:defRPr sz="3200" b="1" i="0">
                <a:solidFill>
                  <a:srgbClr val="03EC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add a title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3BA27-6827-1649-A14B-4DCC75B69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46420" y="1517289"/>
            <a:ext cx="5708968" cy="4563471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2D0A6-9E00-CD4D-B657-3D95482BF6D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399858" y="1517289"/>
            <a:ext cx="3932237" cy="4563471"/>
          </a:xfrm>
        </p:spPr>
        <p:txBody>
          <a:bodyPr/>
          <a:lstStyle>
            <a:lvl1pPr marL="0" indent="0">
              <a:buNone/>
              <a:defRPr sz="1600" b="0" i="0">
                <a:solidFill>
                  <a:srgbClr val="32236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add a text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7DB77D1-3E6E-9740-B20F-B1B22D0D92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2212" y="457200"/>
            <a:ext cx="1620000" cy="57272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2F5370B-A12D-CD4F-88CF-E16C9C78680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8772" y="1931547"/>
            <a:ext cx="5081778" cy="35351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0ECB981-798E-DE40-8CE6-957EA3E02AF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2930" y="3139128"/>
            <a:ext cx="1693926" cy="2283118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34046FE4-0EAA-AD45-B24B-3844C068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99858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3EC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0282461-55B7-A944-BC8A-738D8DB2F9B8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7CA3BD3-AB6B-7A4C-BA90-373B1FD1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6254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3EC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0B83B46-433D-444F-9B60-44B5764A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3EC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3A33946-99D8-F541-861B-C7D51BD679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4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4371-470D-FE4B-B720-0CC0BB8FBD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1281" y="3123952"/>
            <a:ext cx="6362700" cy="1655763"/>
          </a:xfrm>
        </p:spPr>
        <p:txBody>
          <a:bodyPr lIns="0" tIns="0" rIns="0" bIns="0" anchor="ctr">
            <a:normAutofit/>
          </a:bodyPr>
          <a:lstStyle>
            <a:lvl1pPr>
              <a:defRPr sz="5400">
                <a:solidFill>
                  <a:srgbClr val="32236C"/>
                </a:solidFill>
              </a:defRPr>
            </a:lvl1pPr>
          </a:lstStyle>
          <a:p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A TITLE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F0368-A5AD-EC49-8874-504ED303A4A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21280" y="5031035"/>
            <a:ext cx="6362701" cy="821125"/>
          </a:xfrm>
        </p:spPr>
        <p:txBody>
          <a:bodyPr lIns="0" tIns="0" rIns="0" bIns="0" anchor="t"/>
          <a:lstStyle>
            <a:lvl1pPr marL="0" indent="0">
              <a:buNone/>
              <a:defRPr sz="2400" b="1">
                <a:solidFill>
                  <a:srgbClr val="03ECB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add a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237BC-4C87-9B44-B006-CF7327BC49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99858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3EC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0282461-55B7-A944-BC8A-738D8DB2F9B8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9D5C-0EB1-C940-BC2F-210FD001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6254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3EC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DDFF1-CA57-4E4B-97FE-F1F70F57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3EC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3A33946-99D8-F541-861B-C7D51BD6797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F401AED-A1E9-4842-BCBF-2C52C210EB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2212" y="457200"/>
            <a:ext cx="1620000" cy="57272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235A597-2900-2648-BEBC-C38129160A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8772" y="1931547"/>
            <a:ext cx="5081778" cy="353515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ED17202-17BA-2349-8E53-28C3747A25C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2930" y="3139128"/>
            <a:ext cx="1693926" cy="228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3223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8F70C12-33A2-8348-922E-603F8E44B2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2212" y="457200"/>
            <a:ext cx="1620000" cy="57272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316FA52-6BE7-A547-8E96-68867CBF12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8772" y="1931547"/>
            <a:ext cx="5081778" cy="353515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A684AE1-211B-7D46-A68A-4E146FD7330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2930" y="3139128"/>
            <a:ext cx="1693926" cy="22831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183F7D-6134-FE42-A823-09B5BCEE96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9858" y="457200"/>
            <a:ext cx="8075612" cy="572727"/>
          </a:xfrm>
        </p:spPr>
        <p:txBody>
          <a:bodyPr>
            <a:noAutofit/>
          </a:bodyPr>
          <a:lstStyle>
            <a:lvl1pPr>
              <a:defRPr sz="3200" b="1" i="0">
                <a:solidFill>
                  <a:srgbClr val="03EC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add a title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24094-7C1A-1C47-80B3-607FEDB3E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858" y="1517289"/>
            <a:ext cx="9953942" cy="4659674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5767181-4439-5343-BA8D-29DDFB71CE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99858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282461-55B7-A944-BC8A-738D8DB2F9B8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A0E4D00-2B3B-1B4C-A81B-9D66D65F6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6254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297A145-13CF-5744-B7A6-229C7079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3A33946-99D8-F541-861B-C7D51BD679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6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bg>
      <p:bgPr>
        <a:solidFill>
          <a:srgbClr val="3223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A9ADA9AF-0BE4-F649-ABD3-D1BC15471B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2212" y="457200"/>
            <a:ext cx="1620000" cy="5727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1A93C3-2F97-0A42-90A1-5819AEE5AD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9858" y="457200"/>
            <a:ext cx="8075612" cy="572727"/>
          </a:xfrm>
        </p:spPr>
        <p:txBody>
          <a:bodyPr anchor="ctr"/>
          <a:lstStyle>
            <a:lvl1pPr>
              <a:defRPr sz="3200" b="1" i="0">
                <a:solidFill>
                  <a:srgbClr val="03EC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add a title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3BA27-6827-1649-A14B-4DCC75B69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46420" y="1517289"/>
            <a:ext cx="5708968" cy="4563471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2D0A6-9E00-CD4D-B657-3D95482BF6D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399858" y="1517289"/>
            <a:ext cx="3932237" cy="4563471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add a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2F5370B-A12D-CD4F-88CF-E16C9C78680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8772" y="1931547"/>
            <a:ext cx="5081778" cy="35351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0ECB981-798E-DE40-8CE6-957EA3E02AF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2930" y="3139128"/>
            <a:ext cx="1693926" cy="2283118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FF67D40-2396-CE48-866A-0C3DA077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99858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282461-55B7-A944-BC8A-738D8DB2F9B8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895DA58-922E-7247-81A8-A9534553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6254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047C2AB-D718-8146-B0D5-90859D76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33946-99D8-F541-861B-C7D51BD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7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rgbClr val="3223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4371-470D-FE4B-B720-0CC0BB8FBD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1281" y="3123952"/>
            <a:ext cx="6362700" cy="1655763"/>
          </a:xfrm>
        </p:spPr>
        <p:txBody>
          <a:bodyPr lIns="0" tIns="0" rIns="0" bIns="0" anchor="ctr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A TITLE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F0368-A5AD-EC49-8874-504ED303A4A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21280" y="5031035"/>
            <a:ext cx="6362701" cy="821125"/>
          </a:xfrm>
        </p:spPr>
        <p:txBody>
          <a:bodyPr lIns="0" tIns="0" rIns="0" bIns="0" anchor="t"/>
          <a:lstStyle>
            <a:lvl1pPr marL="0" indent="0">
              <a:buNone/>
              <a:defRPr sz="2400" b="1">
                <a:solidFill>
                  <a:srgbClr val="03ECB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add a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237BC-4C87-9B44-B006-CF7327BC49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99858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3EC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0282461-55B7-A944-BC8A-738D8DB2F9B8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9D5C-0EB1-C940-BC2F-210FD001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6254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3EC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DDFF1-CA57-4E4B-97FE-F1F70F57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3EC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3A33946-99D8-F541-861B-C7D51BD6797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235A597-2900-2648-BEBC-C38129160A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8772" y="1931547"/>
            <a:ext cx="5081778" cy="353515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ED17202-17BA-2349-8E53-28C3747A25C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930" y="3139128"/>
            <a:ext cx="1693926" cy="228311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C5EE0F8-F501-894B-98F5-4555B6086B0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32212" y="457200"/>
            <a:ext cx="1620000" cy="57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1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CEC89-3A5E-4340-82D2-23B272710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D3C5E-9EF5-5943-B541-8E1C96DBE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2D8EF-9A77-E345-BA7A-5E0F65CBD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E93CF-B399-9440-B5C0-2A1096D4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282461-55B7-A944-BC8A-738D8DB2F9B8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22464-6651-AD44-9972-50CEBCFD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55AE8-5F6F-EA41-B46E-84960303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33946-99D8-F541-861B-C7D51BD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6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58C96-BFF7-C447-B4DC-68020A92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27A3C-4B30-914C-A3B7-832C0E175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A6C98-B7BC-8D4C-AAD9-56D92E4D7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92DB6-C602-DB4B-AA35-A2AB203BC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E899A-F354-9C4A-B200-AB82CAE10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19AA50-7859-5349-A3F0-21387ADA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282461-55B7-A944-BC8A-738D8DB2F9B8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F32C7-280B-BC41-829E-42922DD27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1908FC-E800-A44A-A1B8-55D3561A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33946-99D8-F541-861B-C7D51BD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8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4F9B2B-66A1-C544-9CED-DF8B6428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51CAD-E6E5-4949-B5D4-135B60B3E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B02F7A2-A7A5-E246-B798-FC11FC8E0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99858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3EC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0282461-55B7-A944-BC8A-738D8DB2F9B8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329517-00CE-7842-9F8D-069B0D129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6254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3EC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FD0E965-F7B7-5144-9F57-C57B2B0FE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3EC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3A33946-99D8-F541-861B-C7D51BD679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3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1" r:id="rId4"/>
    <p:sldLayoutId id="2147483661" r:id="rId5"/>
    <p:sldLayoutId id="2147483660" r:id="rId6"/>
    <p:sldLayoutId id="2147483662" r:id="rId7"/>
    <p:sldLayoutId id="2147483652" r:id="rId8"/>
    <p:sldLayoutId id="2147483653" r:id="rId9"/>
    <p:sldLayoutId id="2147483654" r:id="rId10"/>
    <p:sldLayoutId id="2147483655" r:id="rId11"/>
    <p:sldLayoutId id="214748365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3ECB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2236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2236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2236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2236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2236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rboratorgrew.elizia.net/#/projects/dracor_shake/bege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2SYBwzS_Dg" TargetMode="External"/><Relationship Id="rId2" Type="http://schemas.openxmlformats.org/officeDocument/2006/relationships/hyperlink" Target="https://clsinfra.io/opportunities/tnafellowships/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3.xml"/><Relationship Id="rId5" Type="http://schemas.openxmlformats.org/officeDocument/2006/relationships/image" Target="../media/image24.png"/><Relationship Id="rId4" Type="http://schemas.openxmlformats.org/officeDocument/2006/relationships/customXml" Target="../ink/ink2.xml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D636-4FDB-9244-BE98-221B289A2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Grew Match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BFD93-F6B9-2445-A8FE-1804FACF9C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tree query language for </a:t>
            </a:r>
            <a:r>
              <a:rPr lang="en-US" dirty="0" err="1"/>
              <a:t>conll</a:t>
            </a:r>
            <a:r>
              <a:rPr lang="en-US" dirty="0"/>
              <a:t>-u files</a:t>
            </a:r>
          </a:p>
          <a:p>
            <a:r>
              <a:rPr lang="en-US" dirty="0"/>
              <a:t>http://universal.grew.fr/?corpus=UD_English-ParTUT#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0ABFD93-F6B9-2445-A8FE-1804FACF9C43}"/>
              </a:ext>
            </a:extLst>
          </p:cNvPr>
          <p:cNvSpPr txBox="1">
            <a:spLocks/>
          </p:cNvSpPr>
          <p:nvPr/>
        </p:nvSpPr>
        <p:spPr>
          <a:xfrm>
            <a:off x="3563389" y="6141720"/>
            <a:ext cx="7353992" cy="55695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rgbClr val="03ECB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32236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2236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2236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2236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1600" dirty="0">
                <a:solidFill>
                  <a:schemeClr val="bg1"/>
                </a:solidFill>
              </a:rPr>
              <a:t>This project has received funding from the European Union’s Horizon 2020 research and innovation programme under grant agreement No 101004984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81" y="6066073"/>
            <a:ext cx="827957" cy="553351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2F69F38D-CA8D-0EA1-DD86-E66E6306B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281" y="2956980"/>
            <a:ext cx="6386512" cy="165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57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DD1D31-BE8C-1875-F653-C7FBD901C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relation</a:t>
            </a: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6B5687AC-3B24-AF5A-B34C-DF5959B9AB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960"/>
          <a:stretch/>
        </p:blipFill>
        <p:spPr>
          <a:xfrm>
            <a:off x="770107" y="1471994"/>
            <a:ext cx="4667656" cy="1579578"/>
          </a:xfrm>
          <a:prstGeom prst="rect">
            <a:avLst/>
          </a:prstGeom>
          <a:ln>
            <a:solidFill>
              <a:srgbClr val="32236C"/>
            </a:solidFill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687D3E16-80DD-C271-2AA5-0B0F6AF4D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06" y="3296431"/>
            <a:ext cx="4885757" cy="1649945"/>
          </a:xfrm>
          <a:prstGeom prst="rect">
            <a:avLst/>
          </a:prstGeom>
          <a:ln>
            <a:solidFill>
              <a:srgbClr val="32236C"/>
            </a:solidFill>
          </a:ln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9950F153-0C32-E16C-08A3-028D265CCE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79" r="5847" b="14111"/>
          <a:stretch/>
        </p:blipFill>
        <p:spPr>
          <a:xfrm>
            <a:off x="6215973" y="314401"/>
            <a:ext cx="4133939" cy="1649946"/>
          </a:xfrm>
          <a:prstGeom prst="rect">
            <a:avLst/>
          </a:prstGeom>
          <a:ln>
            <a:solidFill>
              <a:srgbClr val="32236C"/>
            </a:solidFill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4DD0263E-8729-364E-F509-7ADF74E37A8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576" b="20861"/>
          <a:stretch/>
        </p:blipFill>
        <p:spPr>
          <a:xfrm>
            <a:off x="6215973" y="2390084"/>
            <a:ext cx="5397268" cy="1265371"/>
          </a:xfrm>
          <a:prstGeom prst="rect">
            <a:avLst/>
          </a:prstGeom>
          <a:ln>
            <a:solidFill>
              <a:srgbClr val="32236C"/>
            </a:solidFill>
          </a:ln>
        </p:spPr>
      </p:pic>
      <p:cxnSp>
        <p:nvCxnSpPr>
          <p:cNvPr id="9" name="Přímá spojnice se šipkou 8">
            <a:extLst>
              <a:ext uri="{FF2B5EF4-FFF2-40B4-BE49-F238E27FC236}">
                <a16:creationId xmlns:a16="http://schemas.microsoft.com/office/drawing/2014/main" id="{E7F16AF1-7BAE-C175-5F1A-81F025C02AF5}"/>
              </a:ext>
            </a:extLst>
          </p:cNvPr>
          <p:cNvCxnSpPr>
            <a:cxnSpLocks/>
          </p:cNvCxnSpPr>
          <p:nvPr/>
        </p:nvCxnSpPr>
        <p:spPr>
          <a:xfrm flipV="1">
            <a:off x="7636213" y="1256102"/>
            <a:ext cx="0" cy="708245"/>
          </a:xfrm>
          <a:prstGeom prst="straightConnector1">
            <a:avLst/>
          </a:prstGeom>
          <a:ln w="571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A85D4110-6D34-0AD3-C3B0-7E2B7C2DD758}"/>
              </a:ext>
            </a:extLst>
          </p:cNvPr>
          <p:cNvSpPr txBox="1"/>
          <p:nvPr/>
        </p:nvSpPr>
        <p:spPr>
          <a:xfrm>
            <a:off x="7673502" y="1574016"/>
            <a:ext cx="3142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6600"/>
                </a:solidFill>
                <a:latin typeface="Bradley Hand ITC" panose="03070402050302030203" pitchFamily="66" charset="0"/>
              </a:rPr>
              <a:t>not this</a:t>
            </a:r>
            <a:endParaRPr lang="cs-CZ" sz="3600" b="1" dirty="0">
              <a:solidFill>
                <a:srgbClr val="FF6600"/>
              </a:solidFill>
              <a:latin typeface="Bradley Hand ITC" panose="03070402050302030203" pitchFamily="66" charset="0"/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AD65BA74-CE5E-F408-7A4E-2B6072B70369}"/>
              </a:ext>
            </a:extLst>
          </p:cNvPr>
          <p:cNvCxnSpPr>
            <a:cxnSpLocks/>
          </p:cNvCxnSpPr>
          <p:nvPr/>
        </p:nvCxnSpPr>
        <p:spPr>
          <a:xfrm flipV="1">
            <a:off x="7843729" y="3072163"/>
            <a:ext cx="0" cy="656175"/>
          </a:xfrm>
          <a:prstGeom prst="straightConnector1">
            <a:avLst/>
          </a:prstGeom>
          <a:ln w="571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3375B430-6A54-E975-9ADA-11EF8FD33AC5}"/>
              </a:ext>
            </a:extLst>
          </p:cNvPr>
          <p:cNvSpPr txBox="1"/>
          <p:nvPr/>
        </p:nvSpPr>
        <p:spPr>
          <a:xfrm>
            <a:off x="7843729" y="3238966"/>
            <a:ext cx="225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6600"/>
                </a:solidFill>
                <a:latin typeface="Bradley Hand ITC" panose="03070402050302030203" pitchFamily="66" charset="0"/>
              </a:rPr>
              <a:t>neither</a:t>
            </a:r>
            <a:endParaRPr lang="cs-CZ" sz="3600" b="1" dirty="0">
              <a:solidFill>
                <a:srgbClr val="FF6600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19" name="Obrázek 18">
            <a:extLst>
              <a:ext uri="{FF2B5EF4-FFF2-40B4-BE49-F238E27FC236}">
                <a16:creationId xmlns:a16="http://schemas.microsoft.com/office/drawing/2014/main" id="{AFC65226-00B1-9941-4C94-2BE79EB7B2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3745" y="4043668"/>
            <a:ext cx="5011706" cy="1499229"/>
          </a:xfrm>
          <a:prstGeom prst="rect">
            <a:avLst/>
          </a:prstGeom>
          <a:ln>
            <a:solidFill>
              <a:srgbClr val="32236C"/>
            </a:solidFill>
          </a:ln>
        </p:spPr>
      </p:pic>
    </p:spTree>
    <p:extLst>
      <p:ext uri="{BB962C8B-B14F-4D97-AF65-F5344CB8AC3E}">
        <p14:creationId xmlns:p14="http://schemas.microsoft.com/office/powerpoint/2010/main" val="471579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6087EB-4640-63F1-900E-CC5D6E65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case of </a:t>
            </a:r>
            <a:r>
              <a:rPr lang="en-US" i="1" dirty="0"/>
              <a:t>beget</a:t>
            </a:r>
            <a:r>
              <a:rPr lang="en-US" dirty="0"/>
              <a:t> revisited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9056EA-DC8F-9A59-6479-9487725A3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>
                <a:hlinkClick r:id="rId2"/>
              </a:rPr>
              <a:t>https://arboratorgrew.elizia.net/#/projects/dracor_shake/beget</a:t>
            </a:r>
            <a:endParaRPr lang="en-US" dirty="0"/>
          </a:p>
          <a:p>
            <a:r>
              <a:rPr lang="en-US" dirty="0"/>
              <a:t>find all occurrences of the lemma </a:t>
            </a:r>
            <a:r>
              <a:rPr lang="en-US" i="1" dirty="0"/>
              <a:t>beget </a:t>
            </a:r>
            <a:r>
              <a:rPr lang="en-US" dirty="0"/>
              <a:t>with possible prefixes</a:t>
            </a:r>
            <a:r>
              <a:rPr lang="en-US" i="1" dirty="0"/>
              <a:t> </a:t>
            </a:r>
            <a:r>
              <a:rPr lang="en-US" dirty="0"/>
              <a:t>(should be 73 in total)</a:t>
            </a:r>
          </a:p>
          <a:p>
            <a:r>
              <a:rPr lang="en-US" dirty="0"/>
              <a:t>Think of all possible grammatical constructions to extract:</a:t>
            </a:r>
          </a:p>
          <a:p>
            <a:pPr lvl="1"/>
            <a:r>
              <a:rPr lang="en-US" dirty="0"/>
              <a:t>semantic subject (logical subject, agent)</a:t>
            </a:r>
          </a:p>
          <a:p>
            <a:pPr lvl="1"/>
            <a:r>
              <a:rPr lang="en-US" dirty="0"/>
              <a:t>semantic object (logical object, patient)</a:t>
            </a:r>
          </a:p>
          <a:p>
            <a:pPr lvl="1"/>
            <a:r>
              <a:rPr lang="en-US" dirty="0"/>
              <a:t>oblique case </a:t>
            </a:r>
          </a:p>
          <a:p>
            <a:r>
              <a:rPr lang="en-US" dirty="0"/>
              <a:t>hint: </a:t>
            </a:r>
          </a:p>
          <a:p>
            <a:r>
              <a:rPr lang="en-US" dirty="0"/>
              <a:t>use also </a:t>
            </a:r>
            <a:r>
              <a:rPr lang="en-US" dirty="0" err="1"/>
              <a:t>deprel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nsubj:pass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implement the constructions one by one, no complex structural disjunctions required!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39378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15B5B7-4713-3390-13F9-4EFA8169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Clues – </a:t>
            </a:r>
            <a:r>
              <a:rPr lang="en-US" i="1" dirty="0"/>
              <a:t>beget</a:t>
            </a:r>
            <a:r>
              <a:rPr lang="en-US" dirty="0"/>
              <a:t> lemma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9E539B-0C48-0896-682A-D33ACAA6B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pattern</a:t>
            </a:r>
            <a:r>
              <a:rPr lang="cs-CZ" dirty="0"/>
              <a:t> { </a:t>
            </a:r>
            <a:r>
              <a:rPr lang="cs-CZ" dirty="0" err="1"/>
              <a:t>beget</a:t>
            </a:r>
            <a:r>
              <a:rPr lang="cs-CZ" dirty="0"/>
              <a:t> [lemma=re".*beg</a:t>
            </a:r>
            <a:r>
              <a:rPr lang="en-US" dirty="0"/>
              <a:t>.</a:t>
            </a:r>
            <a:r>
              <a:rPr lang="cs-CZ" dirty="0"/>
              <a:t>t</a:t>
            </a:r>
            <a:r>
              <a:rPr lang="en-US" dirty="0"/>
              <a:t>.*</a:t>
            </a:r>
            <a:r>
              <a:rPr lang="cs-CZ" dirty="0"/>
              <a:t>"] 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97702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15B5B7-4713-3390-13F9-4EFA81698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858" y="457200"/>
            <a:ext cx="8075612" cy="1060089"/>
          </a:xfrm>
        </p:spPr>
        <p:txBody>
          <a:bodyPr/>
          <a:lstStyle/>
          <a:p>
            <a:r>
              <a:rPr lang="en-US" dirty="0"/>
              <a:t>Clues – </a:t>
            </a:r>
            <a:r>
              <a:rPr lang="en-US" i="1" dirty="0"/>
              <a:t>beget</a:t>
            </a:r>
            <a:r>
              <a:rPr lang="en-US" dirty="0"/>
              <a:t> agent, not relative clause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9E539B-0C48-0896-682A-D33ACAA6B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%</a:t>
            </a:r>
            <a:r>
              <a:rPr lang="cs-CZ" dirty="0" err="1"/>
              <a:t>nominal</a:t>
            </a:r>
            <a:r>
              <a:rPr lang="cs-CZ" dirty="0"/>
              <a:t> </a:t>
            </a:r>
            <a:r>
              <a:rPr lang="cs-CZ" dirty="0" err="1"/>
              <a:t>subject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an</a:t>
            </a:r>
            <a:r>
              <a:rPr lang="cs-CZ" dirty="0"/>
              <a:t> </a:t>
            </a:r>
            <a:r>
              <a:rPr lang="cs-CZ" dirty="0" err="1"/>
              <a:t>active</a:t>
            </a:r>
            <a:r>
              <a:rPr lang="cs-CZ" dirty="0"/>
              <a:t> </a:t>
            </a:r>
            <a:r>
              <a:rPr lang="cs-CZ" dirty="0" err="1"/>
              <a:t>clause</a:t>
            </a:r>
            <a:r>
              <a:rPr lang="cs-CZ" dirty="0"/>
              <a:t> </a:t>
            </a:r>
          </a:p>
          <a:p>
            <a:pPr marL="0" indent="0">
              <a:buNone/>
            </a:pPr>
            <a:r>
              <a:rPr lang="cs-CZ" dirty="0" err="1"/>
              <a:t>pattern</a:t>
            </a:r>
            <a:r>
              <a:rPr lang="cs-CZ" dirty="0"/>
              <a:t> { </a:t>
            </a:r>
            <a:r>
              <a:rPr lang="cs-CZ" dirty="0" err="1"/>
              <a:t>begetnode</a:t>
            </a:r>
            <a:r>
              <a:rPr lang="cs-CZ" dirty="0"/>
              <a:t> [lemma=re".*beg</a:t>
            </a:r>
            <a:r>
              <a:rPr lang="en-US" dirty="0"/>
              <a:t>.</a:t>
            </a:r>
            <a:r>
              <a:rPr lang="cs-CZ" dirty="0"/>
              <a:t>t</a:t>
            </a:r>
            <a:r>
              <a:rPr lang="en-US" dirty="0"/>
              <a:t>.*</a:t>
            </a:r>
            <a:r>
              <a:rPr lang="cs-CZ" dirty="0"/>
              <a:t>", </a:t>
            </a:r>
            <a:r>
              <a:rPr lang="cs-CZ" dirty="0" err="1"/>
              <a:t>upos</a:t>
            </a:r>
            <a:r>
              <a:rPr lang="cs-CZ" dirty="0"/>
              <a:t>="VERB"] ;</a:t>
            </a:r>
          </a:p>
          <a:p>
            <a:pPr marL="0" indent="0">
              <a:buNone/>
            </a:pPr>
            <a:r>
              <a:rPr lang="cs-CZ" dirty="0" err="1"/>
              <a:t>act_subj</a:t>
            </a:r>
            <a:r>
              <a:rPr lang="cs-CZ" dirty="0"/>
              <a:t>_</a:t>
            </a:r>
            <a:r>
              <a:rPr lang="en-US" dirty="0"/>
              <a:t>non</a:t>
            </a:r>
            <a:r>
              <a:rPr lang="cs-CZ" dirty="0" err="1"/>
              <a:t>relcl</a:t>
            </a:r>
            <a:r>
              <a:rPr lang="cs-CZ" dirty="0"/>
              <a:t> [</a:t>
            </a:r>
            <a:r>
              <a:rPr lang="cs-CZ" dirty="0" err="1"/>
              <a:t>upos</a:t>
            </a:r>
            <a:r>
              <a:rPr lang="cs-CZ" dirty="0"/>
              <a:t>="NOUN"|"PROPN"|"PRON"];</a:t>
            </a:r>
          </a:p>
          <a:p>
            <a:pPr marL="0" indent="0">
              <a:buNone/>
            </a:pPr>
            <a:r>
              <a:rPr lang="cs-CZ" dirty="0" err="1"/>
              <a:t>begetnode</a:t>
            </a:r>
            <a:r>
              <a:rPr lang="cs-CZ" dirty="0"/>
              <a:t> -[</a:t>
            </a:r>
            <a:r>
              <a:rPr lang="cs-CZ" dirty="0" err="1"/>
              <a:t>nsubj</a:t>
            </a:r>
            <a:r>
              <a:rPr lang="cs-CZ" dirty="0"/>
              <a:t>]-&gt; </a:t>
            </a:r>
            <a:r>
              <a:rPr lang="cs-CZ" dirty="0" err="1"/>
              <a:t>act_subj</a:t>
            </a:r>
            <a:r>
              <a:rPr lang="cs-CZ" dirty="0"/>
              <a:t>_</a:t>
            </a:r>
            <a:r>
              <a:rPr lang="en-US" dirty="0" err="1"/>
              <a:t>nonrel</a:t>
            </a:r>
            <a:r>
              <a:rPr lang="cs-CZ" dirty="0"/>
              <a:t>cl;</a:t>
            </a:r>
          </a:p>
          <a:p>
            <a:pPr marL="0" indent="0">
              <a:buNone/>
            </a:pPr>
            <a:r>
              <a:rPr lang="cs-CZ" dirty="0" err="1"/>
              <a:t>notrelclause</a:t>
            </a:r>
            <a:r>
              <a:rPr lang="cs-CZ" dirty="0"/>
              <a:t> [];</a:t>
            </a:r>
          </a:p>
          <a:p>
            <a:pPr marL="0" indent="0">
              <a:buNone/>
            </a:pPr>
            <a:r>
              <a:rPr lang="cs-CZ" dirty="0" err="1"/>
              <a:t>notrelclause</a:t>
            </a:r>
            <a:r>
              <a:rPr lang="cs-CZ" dirty="0"/>
              <a:t> -[^</a:t>
            </a:r>
            <a:r>
              <a:rPr lang="cs-CZ" dirty="0" err="1"/>
              <a:t>acl:relcl</a:t>
            </a:r>
            <a:r>
              <a:rPr lang="cs-CZ" dirty="0"/>
              <a:t>]-&gt; </a:t>
            </a:r>
            <a:r>
              <a:rPr lang="cs-CZ" dirty="0" err="1"/>
              <a:t>begetnode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786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15B5B7-4713-3390-13F9-4EFA81698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858" y="457200"/>
            <a:ext cx="8075612" cy="1060089"/>
          </a:xfrm>
        </p:spPr>
        <p:txBody>
          <a:bodyPr/>
          <a:lstStyle/>
          <a:p>
            <a:r>
              <a:rPr lang="en-US" dirty="0"/>
              <a:t>Clues – </a:t>
            </a:r>
            <a:r>
              <a:rPr lang="en-US" i="1" dirty="0"/>
              <a:t>beget</a:t>
            </a:r>
            <a:r>
              <a:rPr lang="en-US" dirty="0"/>
              <a:t> agent, relative clause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9E539B-0C48-0896-682A-D33ACAA6B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%</a:t>
            </a:r>
            <a:r>
              <a:rPr lang="cs-CZ" dirty="0" err="1"/>
              <a:t>semantic</a:t>
            </a:r>
            <a:r>
              <a:rPr lang="cs-CZ" dirty="0"/>
              <a:t> agent in a </a:t>
            </a:r>
            <a:r>
              <a:rPr lang="cs-CZ" dirty="0" err="1"/>
              <a:t>relative</a:t>
            </a:r>
            <a:r>
              <a:rPr lang="cs-CZ" dirty="0"/>
              <a:t> </a:t>
            </a:r>
            <a:r>
              <a:rPr lang="cs-CZ" dirty="0" err="1"/>
              <a:t>clause</a:t>
            </a:r>
            <a:r>
              <a:rPr lang="cs-CZ" dirty="0"/>
              <a:t> </a:t>
            </a:r>
          </a:p>
          <a:p>
            <a:pPr marL="0" indent="0">
              <a:buNone/>
            </a:pPr>
            <a:r>
              <a:rPr lang="cs-CZ" dirty="0" err="1"/>
              <a:t>pattern</a:t>
            </a:r>
            <a:r>
              <a:rPr lang="cs-CZ" dirty="0"/>
              <a:t> { </a:t>
            </a:r>
            <a:r>
              <a:rPr lang="cs-CZ" dirty="0" err="1"/>
              <a:t>begetnode</a:t>
            </a:r>
            <a:r>
              <a:rPr lang="cs-CZ" dirty="0"/>
              <a:t> [lemma=re".*beg</a:t>
            </a:r>
            <a:r>
              <a:rPr lang="en-US" dirty="0"/>
              <a:t>.</a:t>
            </a:r>
            <a:r>
              <a:rPr lang="cs-CZ" dirty="0"/>
              <a:t>t</a:t>
            </a:r>
            <a:r>
              <a:rPr lang="en-US" dirty="0"/>
              <a:t>.*</a:t>
            </a:r>
            <a:r>
              <a:rPr lang="cs-CZ" dirty="0"/>
              <a:t>", </a:t>
            </a:r>
            <a:r>
              <a:rPr lang="cs-CZ" dirty="0" err="1"/>
              <a:t>upos</a:t>
            </a:r>
            <a:r>
              <a:rPr lang="cs-CZ" dirty="0"/>
              <a:t>="VERB"] ;</a:t>
            </a:r>
          </a:p>
          <a:p>
            <a:pPr marL="0" indent="0">
              <a:buNone/>
            </a:pPr>
            <a:r>
              <a:rPr lang="cs-CZ" dirty="0" err="1"/>
              <a:t>act_subj_relcl</a:t>
            </a:r>
            <a:r>
              <a:rPr lang="cs-CZ" dirty="0"/>
              <a:t> [</a:t>
            </a:r>
            <a:r>
              <a:rPr lang="cs-CZ" dirty="0" err="1"/>
              <a:t>upos</a:t>
            </a:r>
            <a:r>
              <a:rPr lang="cs-CZ" dirty="0"/>
              <a:t>="NOUN"|"PROPN"|"PRON"];</a:t>
            </a:r>
          </a:p>
          <a:p>
            <a:pPr marL="0" indent="0">
              <a:buNone/>
            </a:pPr>
            <a:r>
              <a:rPr lang="cs-CZ" dirty="0" err="1"/>
              <a:t>act_subj_relcl</a:t>
            </a:r>
            <a:r>
              <a:rPr lang="cs-CZ" dirty="0"/>
              <a:t> -[</a:t>
            </a:r>
            <a:r>
              <a:rPr lang="cs-CZ" dirty="0" err="1"/>
              <a:t>acl:relcl|acl</a:t>
            </a:r>
            <a:r>
              <a:rPr lang="cs-CZ" dirty="0"/>
              <a:t>]-&gt; </a:t>
            </a:r>
            <a:r>
              <a:rPr lang="cs-CZ" dirty="0" err="1"/>
              <a:t>begetnode</a:t>
            </a:r>
            <a:r>
              <a:rPr lang="cs-CZ" dirty="0"/>
              <a:t>  ;</a:t>
            </a:r>
          </a:p>
          <a:p>
            <a:pPr marL="0" indent="0">
              <a:buNone/>
            </a:pPr>
            <a:r>
              <a:rPr lang="cs-CZ" dirty="0"/>
              <a:t>}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55305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DD8B05-13F0-7DBD-3FEA-427612F9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of beget - object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D741875-9B2D-2CCC-B83E-0D5DF72EE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 err="1"/>
              <a:t>pattern</a:t>
            </a:r>
            <a:r>
              <a:rPr lang="cs-CZ" dirty="0"/>
              <a:t> { </a:t>
            </a:r>
            <a:r>
              <a:rPr lang="cs-CZ" dirty="0" err="1"/>
              <a:t>begetnode</a:t>
            </a:r>
            <a:r>
              <a:rPr lang="cs-CZ" dirty="0"/>
              <a:t> [lemma=re".*beg</a:t>
            </a:r>
            <a:r>
              <a:rPr lang="en-US" dirty="0"/>
              <a:t>.</a:t>
            </a:r>
            <a:r>
              <a:rPr lang="cs-CZ" dirty="0"/>
              <a:t>t</a:t>
            </a:r>
            <a:r>
              <a:rPr lang="en-US" dirty="0"/>
              <a:t>.*</a:t>
            </a:r>
            <a:r>
              <a:rPr lang="cs-CZ" dirty="0"/>
              <a:t>", </a:t>
            </a:r>
            <a:r>
              <a:rPr lang="cs-CZ" dirty="0" err="1"/>
              <a:t>upos</a:t>
            </a:r>
            <a:r>
              <a:rPr lang="cs-CZ" dirty="0"/>
              <a:t>="VERB"] ;</a:t>
            </a:r>
          </a:p>
          <a:p>
            <a:pPr marL="0" indent="0">
              <a:buNone/>
            </a:pPr>
            <a:r>
              <a:rPr lang="cs-CZ" dirty="0" err="1"/>
              <a:t>objnode</a:t>
            </a:r>
            <a:r>
              <a:rPr lang="cs-CZ" dirty="0"/>
              <a:t> [</a:t>
            </a:r>
            <a:r>
              <a:rPr lang="cs-CZ" dirty="0" err="1"/>
              <a:t>upos</a:t>
            </a:r>
            <a:r>
              <a:rPr lang="cs-CZ" dirty="0"/>
              <a:t>="NOUN"|"PROPN"|"PRON"];</a:t>
            </a:r>
          </a:p>
          <a:p>
            <a:pPr marL="0" indent="0">
              <a:buNone/>
            </a:pPr>
            <a:r>
              <a:rPr lang="cs-CZ" dirty="0" err="1"/>
              <a:t>begetnode</a:t>
            </a:r>
            <a:r>
              <a:rPr lang="cs-CZ" dirty="0"/>
              <a:t> -[</a:t>
            </a:r>
            <a:r>
              <a:rPr lang="cs-CZ" dirty="0" err="1"/>
              <a:t>obj</a:t>
            </a:r>
            <a:r>
              <a:rPr lang="cs-CZ" dirty="0"/>
              <a:t>]-&gt; </a:t>
            </a:r>
            <a:r>
              <a:rPr lang="cs-CZ" dirty="0" err="1"/>
              <a:t>objnode</a:t>
            </a:r>
            <a:r>
              <a:rPr lang="cs-CZ" dirty="0"/>
              <a:t>  ;</a:t>
            </a:r>
          </a:p>
          <a:p>
            <a:pPr marL="0" indent="0">
              <a:buNone/>
            </a:pPr>
            <a:r>
              <a:rPr lang="cs-CZ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7112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DD8B05-13F0-7DBD-3FEA-427612F9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of beget – passive subject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D741875-9B2D-2CCC-B83E-0D5DF72EE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 err="1"/>
              <a:t>pattern</a:t>
            </a:r>
            <a:r>
              <a:rPr lang="cs-CZ" dirty="0"/>
              <a:t> { </a:t>
            </a:r>
            <a:r>
              <a:rPr lang="cs-CZ" dirty="0" err="1"/>
              <a:t>begetnode</a:t>
            </a:r>
            <a:r>
              <a:rPr lang="cs-CZ" dirty="0"/>
              <a:t> [lemma=re".*beg</a:t>
            </a:r>
            <a:r>
              <a:rPr lang="en-US" dirty="0"/>
              <a:t>.</a:t>
            </a:r>
            <a:r>
              <a:rPr lang="cs-CZ" dirty="0"/>
              <a:t>t</a:t>
            </a:r>
            <a:r>
              <a:rPr lang="en-US" dirty="0"/>
              <a:t>.*</a:t>
            </a:r>
            <a:r>
              <a:rPr lang="cs-CZ" dirty="0"/>
              <a:t>", </a:t>
            </a:r>
            <a:r>
              <a:rPr lang="cs-CZ" dirty="0" err="1"/>
              <a:t>upos</a:t>
            </a:r>
            <a:r>
              <a:rPr lang="cs-CZ" dirty="0"/>
              <a:t>="VERB"] ;</a:t>
            </a:r>
          </a:p>
          <a:p>
            <a:pPr marL="0" indent="0">
              <a:buNone/>
            </a:pPr>
            <a:r>
              <a:rPr lang="cs-CZ" dirty="0" err="1"/>
              <a:t>objnode</a:t>
            </a:r>
            <a:r>
              <a:rPr lang="cs-CZ" dirty="0"/>
              <a:t> [</a:t>
            </a:r>
            <a:r>
              <a:rPr lang="cs-CZ" dirty="0" err="1"/>
              <a:t>upos</a:t>
            </a:r>
            <a:r>
              <a:rPr lang="cs-CZ" dirty="0"/>
              <a:t>="NOUN"|"PROPN"|"PRON"];</a:t>
            </a:r>
          </a:p>
          <a:p>
            <a:pPr marL="0" indent="0">
              <a:buNone/>
            </a:pPr>
            <a:r>
              <a:rPr lang="cs-CZ" dirty="0" err="1"/>
              <a:t>begetnode</a:t>
            </a:r>
            <a:r>
              <a:rPr lang="cs-CZ" dirty="0"/>
              <a:t> -[</a:t>
            </a:r>
            <a:r>
              <a:rPr lang="cs-CZ" dirty="0" err="1"/>
              <a:t>nsubj:pass</a:t>
            </a:r>
            <a:r>
              <a:rPr lang="cs-CZ" dirty="0"/>
              <a:t>]-&gt; </a:t>
            </a:r>
            <a:r>
              <a:rPr lang="cs-CZ" dirty="0" err="1"/>
              <a:t>objnode</a:t>
            </a:r>
            <a:r>
              <a:rPr lang="cs-CZ" dirty="0"/>
              <a:t>  ;</a:t>
            </a:r>
          </a:p>
          <a:p>
            <a:pPr marL="0" indent="0">
              <a:buNone/>
            </a:pPr>
            <a:r>
              <a:rPr lang="cs-CZ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4476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DD8B05-13F0-7DBD-3FEA-427612F9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beget as adjective – look at them individually (begetting, begot, begotten)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D741875-9B2D-2CCC-B83E-0D5DF72EE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%</a:t>
            </a:r>
            <a:r>
              <a:rPr lang="en-US" dirty="0"/>
              <a:t>whatever the tag</a:t>
            </a:r>
            <a:endParaRPr lang="cs-CZ" dirty="0"/>
          </a:p>
          <a:p>
            <a:pPr marL="0" indent="0">
              <a:buNone/>
            </a:pPr>
            <a:r>
              <a:rPr lang="cs-CZ" dirty="0" err="1"/>
              <a:t>pattern</a:t>
            </a:r>
            <a:r>
              <a:rPr lang="cs-CZ" dirty="0"/>
              <a:t> { </a:t>
            </a:r>
            <a:r>
              <a:rPr lang="cs-CZ" dirty="0" err="1"/>
              <a:t>begetnode</a:t>
            </a:r>
            <a:r>
              <a:rPr lang="cs-CZ" dirty="0"/>
              <a:t> [lemma=re".*beg.t.*"] ;</a:t>
            </a:r>
          </a:p>
          <a:p>
            <a:pPr marL="0" indent="0">
              <a:buNone/>
            </a:pPr>
            <a:r>
              <a:rPr lang="cs-CZ" dirty="0" err="1"/>
              <a:t>nouny</a:t>
            </a:r>
            <a:r>
              <a:rPr lang="cs-CZ" dirty="0"/>
              <a:t> [];</a:t>
            </a:r>
          </a:p>
          <a:p>
            <a:pPr marL="0" indent="0">
              <a:buNone/>
            </a:pPr>
            <a:r>
              <a:rPr lang="cs-CZ" dirty="0" err="1"/>
              <a:t>nouny</a:t>
            </a:r>
            <a:r>
              <a:rPr lang="cs-CZ" dirty="0"/>
              <a:t> -[</a:t>
            </a:r>
            <a:r>
              <a:rPr lang="cs-CZ" dirty="0" err="1"/>
              <a:t>amod</a:t>
            </a:r>
            <a:r>
              <a:rPr lang="cs-CZ" dirty="0"/>
              <a:t>]-&gt; </a:t>
            </a:r>
            <a:r>
              <a:rPr lang="cs-CZ" dirty="0" err="1"/>
              <a:t>begetnode</a:t>
            </a:r>
            <a:r>
              <a:rPr lang="cs-CZ" dirty="0"/>
              <a:t>;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}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19044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DD8B05-13F0-7DBD-3FEA-427612F9E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858" y="0"/>
            <a:ext cx="8075612" cy="1029927"/>
          </a:xfrm>
        </p:spPr>
        <p:txBody>
          <a:bodyPr/>
          <a:lstStyle/>
          <a:p>
            <a:r>
              <a:rPr lang="en-US" dirty="0"/>
              <a:t>prepositional argument of beget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D741875-9B2D-2CCC-B83E-0D5DF72EE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%</a:t>
            </a:r>
            <a:r>
              <a:rPr lang="cs-CZ" dirty="0" err="1"/>
              <a:t>prepositional</a:t>
            </a:r>
            <a:r>
              <a:rPr lang="cs-CZ" dirty="0"/>
              <a:t> </a:t>
            </a:r>
            <a:r>
              <a:rPr lang="cs-CZ" dirty="0" err="1"/>
              <a:t>arguments</a:t>
            </a:r>
            <a:endParaRPr lang="cs-CZ" dirty="0"/>
          </a:p>
          <a:p>
            <a:pPr marL="0" indent="0">
              <a:buNone/>
            </a:pPr>
            <a:r>
              <a:rPr lang="cs-CZ" dirty="0" err="1"/>
              <a:t>pattern</a:t>
            </a:r>
            <a:r>
              <a:rPr lang="cs-CZ" dirty="0"/>
              <a:t> { </a:t>
            </a:r>
            <a:r>
              <a:rPr lang="cs-CZ" dirty="0" err="1"/>
              <a:t>begetnode</a:t>
            </a:r>
            <a:r>
              <a:rPr lang="cs-CZ" dirty="0"/>
              <a:t> [lemma=re".*beg.t.*"] ;</a:t>
            </a:r>
          </a:p>
          <a:p>
            <a:pPr marL="0" indent="0">
              <a:buNone/>
            </a:pPr>
            <a:r>
              <a:rPr lang="cs-CZ" dirty="0" err="1"/>
              <a:t>prepgroup</a:t>
            </a:r>
            <a:r>
              <a:rPr lang="cs-CZ" dirty="0"/>
              <a:t> [</a:t>
            </a:r>
            <a:r>
              <a:rPr lang="cs-CZ" dirty="0" err="1"/>
              <a:t>upos</a:t>
            </a:r>
            <a:r>
              <a:rPr lang="cs-CZ" dirty="0"/>
              <a:t>="NOUN"|"PROPN"|"PRON"];</a:t>
            </a:r>
          </a:p>
          <a:p>
            <a:pPr marL="0" indent="0">
              <a:buNone/>
            </a:pPr>
            <a:r>
              <a:rPr lang="cs-CZ" dirty="0" err="1"/>
              <a:t>preposition</a:t>
            </a:r>
            <a:r>
              <a:rPr lang="cs-CZ" dirty="0"/>
              <a:t> [</a:t>
            </a:r>
            <a:r>
              <a:rPr lang="cs-CZ" dirty="0" err="1"/>
              <a:t>upos</a:t>
            </a:r>
            <a:r>
              <a:rPr lang="cs-CZ" dirty="0"/>
              <a:t>="ADP"];</a:t>
            </a:r>
          </a:p>
          <a:p>
            <a:pPr marL="0" indent="0">
              <a:buNone/>
            </a:pPr>
            <a:r>
              <a:rPr lang="cs-CZ" dirty="0" err="1"/>
              <a:t>prepgroup</a:t>
            </a:r>
            <a:r>
              <a:rPr lang="cs-CZ" dirty="0"/>
              <a:t> -[case]-&gt; </a:t>
            </a:r>
            <a:r>
              <a:rPr lang="cs-CZ" dirty="0" err="1"/>
              <a:t>preposition</a:t>
            </a:r>
            <a:r>
              <a:rPr lang="cs-CZ" dirty="0"/>
              <a:t>;</a:t>
            </a:r>
          </a:p>
          <a:p>
            <a:pPr marL="0" indent="0">
              <a:buNone/>
            </a:pPr>
            <a:r>
              <a:rPr lang="cs-CZ" dirty="0" err="1"/>
              <a:t>begetnode</a:t>
            </a:r>
            <a:r>
              <a:rPr lang="cs-CZ" dirty="0"/>
              <a:t> -[</a:t>
            </a:r>
            <a:r>
              <a:rPr lang="cs-CZ" dirty="0" err="1"/>
              <a:t>obl|xcomp</a:t>
            </a:r>
            <a:r>
              <a:rPr lang="cs-CZ" dirty="0"/>
              <a:t>]-&gt; </a:t>
            </a:r>
            <a:r>
              <a:rPr lang="cs-CZ" dirty="0" err="1"/>
              <a:t>prepgroup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}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98877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47E97B-D831-4E99-B820-3811D616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Discordance in number – verb in singular with plural subject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11AC9CE-7748-1AEF-0193-6406576EB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Operationalize</a:t>
            </a:r>
          </a:p>
          <a:p>
            <a:r>
              <a:rPr lang="en-US" dirty="0"/>
              <a:t>Implement in several different queries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62608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E671D5-D0C9-22A5-DAE1-A4CED8A2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858" y="421257"/>
            <a:ext cx="8075612" cy="572727"/>
          </a:xfrm>
        </p:spPr>
        <p:txBody>
          <a:bodyPr/>
          <a:lstStyle/>
          <a:p>
            <a:r>
              <a:rPr lang="en-US" dirty="0"/>
              <a:t>“Wrap around” a query</a:t>
            </a:r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17636652-86C1-74A1-4C9D-F6CF94D6F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830" y="1569751"/>
            <a:ext cx="5929796" cy="447290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Rukopis 7">
                <a:extLst>
                  <a:ext uri="{FF2B5EF4-FFF2-40B4-BE49-F238E27FC236}">
                    <a16:creationId xmlns:a16="http://schemas.microsoft.com/office/drawing/2014/main" id="{0388822F-F157-76BD-523B-8F8CE14C4770}"/>
                  </a:ext>
                </a:extLst>
              </p14:cNvPr>
              <p14:cNvContentPartPr/>
              <p14:nvPr/>
            </p14:nvContentPartPr>
            <p14:xfrm>
              <a:off x="4349624" y="2849839"/>
              <a:ext cx="8280" cy="17640"/>
            </p14:xfrm>
          </p:contentPart>
        </mc:Choice>
        <mc:Fallback>
          <p:pic>
            <p:nvPicPr>
              <p:cNvPr id="8" name="Rukopis 7">
                <a:extLst>
                  <a:ext uri="{FF2B5EF4-FFF2-40B4-BE49-F238E27FC236}">
                    <a16:creationId xmlns:a16="http://schemas.microsoft.com/office/drawing/2014/main" id="{0388822F-F157-76BD-523B-8F8CE14C47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45304" y="2845519"/>
                <a:ext cx="16920" cy="26280"/>
              </a:xfrm>
              <a:prstGeom prst="rect">
                <a:avLst/>
              </a:prstGeom>
            </p:spPr>
          </p:pic>
        </mc:Fallback>
      </mc:AlternateContent>
      <p:sp>
        <p:nvSpPr>
          <p:cNvPr id="58" name="Obdélník 57">
            <a:extLst>
              <a:ext uri="{FF2B5EF4-FFF2-40B4-BE49-F238E27FC236}">
                <a16:creationId xmlns:a16="http://schemas.microsoft.com/office/drawing/2014/main" id="{A560C67D-E25C-4233-BA8A-68505B282FC3}"/>
              </a:ext>
            </a:extLst>
          </p:cNvPr>
          <p:cNvSpPr/>
          <p:nvPr/>
        </p:nvSpPr>
        <p:spPr>
          <a:xfrm>
            <a:off x="2104373" y="2680570"/>
            <a:ext cx="5336087" cy="3519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51CA5794-0E86-8364-D5BE-A048429C8478}"/>
              </a:ext>
            </a:extLst>
          </p:cNvPr>
          <p:cNvSpPr txBox="1"/>
          <p:nvPr/>
        </p:nvSpPr>
        <p:spPr>
          <a:xfrm>
            <a:off x="2642992" y="3818731"/>
            <a:ext cx="4305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radley Hand ITC" panose="03070402050302030203" pitchFamily="66" charset="0"/>
              </a:rPr>
              <a:t>here come the conditions;</a:t>
            </a:r>
          </a:p>
          <a:p>
            <a:r>
              <a:rPr lang="en-US" sz="3000" dirty="0">
                <a:latin typeface="Bradley Hand ITC" panose="03070402050302030203" pitchFamily="66" charset="0"/>
              </a:rPr>
              <a:t>separated by  semicolons;</a:t>
            </a:r>
          </a:p>
        </p:txBody>
      </p:sp>
      <p:sp>
        <p:nvSpPr>
          <p:cNvPr id="66" name="Volný tvar: obrazec 65">
            <a:extLst>
              <a:ext uri="{FF2B5EF4-FFF2-40B4-BE49-F238E27FC236}">
                <a16:creationId xmlns:a16="http://schemas.microsoft.com/office/drawing/2014/main" id="{4B19B7D2-5A26-A37C-3593-BFC22B30766B}"/>
              </a:ext>
            </a:extLst>
          </p:cNvPr>
          <p:cNvSpPr/>
          <p:nvPr/>
        </p:nvSpPr>
        <p:spPr>
          <a:xfrm rot="9813994" flipV="1">
            <a:off x="3042230" y="1340002"/>
            <a:ext cx="1695315" cy="257707"/>
          </a:xfrm>
          <a:custGeom>
            <a:avLst/>
            <a:gdLst>
              <a:gd name="connsiteX0" fmla="*/ 2043471 w 2043471"/>
              <a:gd name="connsiteY0" fmla="*/ 195334 h 359708"/>
              <a:gd name="connsiteX1" fmla="*/ 1865052 w 2043471"/>
              <a:gd name="connsiteY1" fmla="*/ 128426 h 359708"/>
              <a:gd name="connsiteX2" fmla="*/ 1329793 w 2043471"/>
              <a:gd name="connsiteY2" fmla="*/ 5763 h 359708"/>
              <a:gd name="connsiteX3" fmla="*/ 593813 w 2043471"/>
              <a:gd name="connsiteY3" fmla="*/ 39217 h 359708"/>
              <a:gd name="connsiteX4" fmla="*/ 158915 w 2043471"/>
              <a:gd name="connsiteY4" fmla="*/ 206485 h 359708"/>
              <a:gd name="connsiteX5" fmla="*/ 13949 w 2043471"/>
              <a:gd name="connsiteY5" fmla="*/ 351451 h 359708"/>
              <a:gd name="connsiteX6" fmla="*/ 13949 w 2043471"/>
              <a:gd name="connsiteY6" fmla="*/ 329148 h 35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43471" h="359708">
                <a:moveTo>
                  <a:pt x="2043471" y="195334"/>
                </a:moveTo>
                <a:cubicBezTo>
                  <a:pt x="2013734" y="177677"/>
                  <a:pt x="1983998" y="160021"/>
                  <a:pt x="1865052" y="128426"/>
                </a:cubicBezTo>
                <a:cubicBezTo>
                  <a:pt x="1746106" y="96831"/>
                  <a:pt x="1541666" y="20631"/>
                  <a:pt x="1329793" y="5763"/>
                </a:cubicBezTo>
                <a:cubicBezTo>
                  <a:pt x="1117920" y="-9105"/>
                  <a:pt x="788959" y="5763"/>
                  <a:pt x="593813" y="39217"/>
                </a:cubicBezTo>
                <a:cubicBezTo>
                  <a:pt x="398667" y="72671"/>
                  <a:pt x="255559" y="154446"/>
                  <a:pt x="158915" y="206485"/>
                </a:cubicBezTo>
                <a:cubicBezTo>
                  <a:pt x="62271" y="258524"/>
                  <a:pt x="38110" y="331007"/>
                  <a:pt x="13949" y="351451"/>
                </a:cubicBezTo>
                <a:cubicBezTo>
                  <a:pt x="-10212" y="371895"/>
                  <a:pt x="1868" y="350521"/>
                  <a:pt x="13949" y="329148"/>
                </a:cubicBezTo>
              </a:path>
            </a:pathLst>
          </a:custGeom>
          <a:noFill/>
          <a:ln w="38100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7" name="TextovéPole 66">
            <a:extLst>
              <a:ext uri="{FF2B5EF4-FFF2-40B4-BE49-F238E27FC236}">
                <a16:creationId xmlns:a16="http://schemas.microsoft.com/office/drawing/2014/main" id="{A9FEC5CC-AE60-8E7A-2A85-D4819FB8D154}"/>
              </a:ext>
            </a:extLst>
          </p:cNvPr>
          <p:cNvSpPr txBox="1"/>
          <p:nvPr/>
        </p:nvSpPr>
        <p:spPr>
          <a:xfrm>
            <a:off x="4739371" y="1154185"/>
            <a:ext cx="3166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radley Hand ITC" panose="03070402050302030203" pitchFamily="66" charset="0"/>
              </a:rPr>
              <a:t>commented line</a:t>
            </a:r>
            <a:endParaRPr lang="cs-CZ" sz="2000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633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65248D-9656-69B4-AF6C-5963537B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858" y="457200"/>
            <a:ext cx="8075612" cy="1253067"/>
          </a:xfrm>
        </p:spPr>
        <p:txBody>
          <a:bodyPr/>
          <a:lstStyle/>
          <a:p>
            <a:r>
              <a:rPr lang="en-US" dirty="0"/>
              <a:t>Restriction on the equality of two features – like creating groups in CQL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D079F6-7114-59D1-80D6-C282B8F7F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858" y="1862667"/>
            <a:ext cx="9953942" cy="4314296"/>
          </a:xfrm>
        </p:spPr>
        <p:txBody>
          <a:bodyPr/>
          <a:lstStyle/>
          <a:p>
            <a:pPr marL="0" indent="0">
              <a:buNone/>
            </a:pPr>
            <a:r>
              <a:rPr lang="cs-CZ" dirty="0" err="1"/>
              <a:t>pattern</a:t>
            </a:r>
            <a:r>
              <a:rPr lang="cs-CZ" dirty="0"/>
              <a:t> {</a:t>
            </a:r>
          </a:p>
          <a:p>
            <a:pPr marL="0" indent="0">
              <a:buNone/>
            </a:pPr>
            <a:r>
              <a:rPr lang="cs-CZ" dirty="0"/>
              <a:t>  N -[</a:t>
            </a:r>
            <a:r>
              <a:rPr lang="cs-CZ" dirty="0" err="1"/>
              <a:t>nsubj</a:t>
            </a:r>
            <a:r>
              <a:rPr lang="cs-CZ" dirty="0"/>
              <a:t>]-&gt; M; </a:t>
            </a:r>
            <a:r>
              <a:rPr lang="cs-CZ" dirty="0" err="1"/>
              <a:t>N.Number</a:t>
            </a:r>
            <a:r>
              <a:rPr lang="cs-CZ" dirty="0"/>
              <a:t> &lt;&gt; </a:t>
            </a:r>
            <a:r>
              <a:rPr lang="cs-CZ" dirty="0" err="1"/>
              <a:t>M.Number</a:t>
            </a:r>
            <a:r>
              <a:rPr lang="cs-CZ" dirty="0"/>
              <a:t>;</a:t>
            </a:r>
          </a:p>
          <a:p>
            <a:pPr marL="0" indent="0">
              <a:buNone/>
            </a:pPr>
            <a:r>
              <a:rPr lang="cs-CZ" dirty="0"/>
              <a:t>}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5250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7FF103-9AEE-0C3A-4810-FA94DA6F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 on word order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645BD53-5112-3312-609B-F2DFF1341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61" y="1419332"/>
            <a:ext cx="10964751" cy="2009668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92F977FC-19E7-0B31-1F93-5D3B6A44D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60" y="3818405"/>
            <a:ext cx="7162111" cy="295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46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26066C-A455-903B-6AFF-851FD841C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runs the stream?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3FB7BF-033F-04D0-5996-EDF08542D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subjects following verbs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92160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3B3613-F55F-C33B-103C-3D16C222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patterns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CB5C0E6-D880-78C7-8402-FD8703795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preceding query gave too much noise. We cannot say right away that a node is not there, but we can apply a negative filter (or more of them) as a next step. 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8329587-EA78-228D-7477-C008A711A9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0" b="30895"/>
          <a:stretch/>
        </p:blipFill>
        <p:spPr>
          <a:xfrm>
            <a:off x="0" y="2768600"/>
            <a:ext cx="11984736" cy="171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18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CA0A06-A795-DD84-5B29-32471FDA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filter on There is... Here comes... and other noise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6F1E159-CBB7-87F2-CDFD-B4AD59081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through the results and decide what is noise. </a:t>
            </a:r>
          </a:p>
          <a:p>
            <a:r>
              <a:rPr lang="en-US" dirty="0"/>
              <a:t>Try and formulate a negative filter to get rid of at least some noise.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08598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3931CA-AE55-6207-E542-FE1D2771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Dost thou love me?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3F5E630-DFDE-DAC9-D106-2EE25F5BE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statistically significant difference between Romeo and Juliet in how often they use the second person to directly comment the other speaker’s activities?  </a:t>
            </a:r>
          </a:p>
          <a:p>
            <a:pPr lvl="1"/>
            <a:r>
              <a:rPr lang="en-US" i="1" dirty="0"/>
              <a:t>you/thou</a:t>
            </a:r>
            <a:r>
              <a:rPr lang="en-US" dirty="0"/>
              <a:t> as nominal verb subject</a:t>
            </a:r>
          </a:p>
          <a:p>
            <a:pPr lvl="1"/>
            <a:r>
              <a:rPr lang="en-US" dirty="0"/>
              <a:t> </a:t>
            </a:r>
            <a:r>
              <a:rPr lang="en-US" i="1" dirty="0"/>
              <a:t>your/thy/yours </a:t>
            </a:r>
            <a:r>
              <a:rPr lang="en-US" dirty="0"/>
              <a:t>as nominal modification of a noun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Get numbers of Romeos and Juliet’s tokens, respectively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DraCor</a:t>
            </a:r>
            <a:r>
              <a:rPr lang="en-US" dirty="0"/>
              <a:t> API /corpora/{</a:t>
            </a:r>
            <a:r>
              <a:rPr lang="en-US" dirty="0" err="1"/>
              <a:t>corpusname</a:t>
            </a:r>
            <a:r>
              <a:rPr lang="en-US" dirty="0"/>
              <a:t>}/play/{</a:t>
            </a:r>
            <a:r>
              <a:rPr lang="en-US" dirty="0" err="1"/>
              <a:t>playname</a:t>
            </a:r>
            <a:r>
              <a:rPr lang="en-US" dirty="0"/>
              <a:t>}/cast/csv</a:t>
            </a:r>
          </a:p>
          <a:p>
            <a:pPr lvl="1"/>
            <a:r>
              <a:rPr lang="en-US" dirty="0"/>
              <a:t>Juliet:  4265</a:t>
            </a:r>
          </a:p>
          <a:p>
            <a:pPr lvl="1"/>
            <a:r>
              <a:rPr lang="en-US" dirty="0"/>
              <a:t>Romeo: 4620</a:t>
            </a:r>
          </a:p>
          <a:p>
            <a:pPr marL="0" indent="0">
              <a:buNone/>
            </a:pPr>
            <a:r>
              <a:rPr lang="en-US" dirty="0"/>
              <a:t>	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72257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1312-54BA-D24B-B01F-712E8A1B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858" y="457200"/>
            <a:ext cx="8524430" cy="572727"/>
          </a:xfrm>
        </p:spPr>
        <p:txBody>
          <a:bodyPr/>
          <a:lstStyle/>
          <a:p>
            <a:r>
              <a:rPr lang="en-US" dirty="0"/>
              <a:t>Come stay for 3 months, apply in the 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1B679-5248-3446-8CDA-73838ECAA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hlinkClick r:id="rId2"/>
              </a:rPr>
              <a:t>https://clsinfra.io/opportunities/tnafellowships/</a:t>
            </a:r>
            <a:endParaRPr lang="en-IE" dirty="0"/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Watch the description of our preferred project proposals </a:t>
            </a:r>
            <a:r>
              <a:rPr lang="en-IE" dirty="0">
                <a:hlinkClick r:id="rId3"/>
              </a:rPr>
              <a:t>https://www.youtube.com/watch?v=H2SYBwzS_Dg</a:t>
            </a:r>
            <a:endParaRPr lang="en-I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407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E8F94-B561-7A47-B100-54FD013E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E9CCB-5959-444F-ABE5-C3C841F54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cinkova@ufal.mff.cuni.cz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54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61D0CFF0-E95D-020D-2E1C-AC01E06E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with conditions</a:t>
            </a:r>
            <a:endParaRPr lang="cs-CZ" dirty="0"/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7BA8AF87-D856-5EB2-6F85-7E72AE9368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777"/>
          <a:stretch/>
        </p:blipFill>
        <p:spPr>
          <a:xfrm>
            <a:off x="6995583" y="2076263"/>
            <a:ext cx="5033621" cy="1999626"/>
          </a:xfrm>
          <a:prstGeom prst="rect">
            <a:avLst/>
          </a:prstGeom>
          <a:ln>
            <a:solidFill>
              <a:srgbClr val="32236C"/>
            </a:solidFill>
          </a:ln>
        </p:spPr>
      </p:pic>
      <p:pic>
        <p:nvPicPr>
          <p:cNvPr id="16" name="Obrázek 15">
            <a:extLst>
              <a:ext uri="{FF2B5EF4-FFF2-40B4-BE49-F238E27FC236}">
                <a16:creationId xmlns:a16="http://schemas.microsoft.com/office/drawing/2014/main" id="{CA6BB2CA-F6E9-F756-6B5C-0A103B065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32" y="1839945"/>
            <a:ext cx="5483767" cy="1798200"/>
          </a:xfrm>
          <a:prstGeom prst="rect">
            <a:avLst/>
          </a:prstGeom>
          <a:ln w="127000" cap="sq">
            <a:solidFill>
              <a:srgbClr val="32236C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16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61D0CFF0-E95D-020D-2E1C-AC01E06E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with conditions</a:t>
            </a:r>
            <a:endParaRPr lang="cs-CZ" dirty="0"/>
          </a:p>
        </p:txBody>
      </p:sp>
      <p:pic>
        <p:nvPicPr>
          <p:cNvPr id="16" name="Obrázek 15">
            <a:extLst>
              <a:ext uri="{FF2B5EF4-FFF2-40B4-BE49-F238E27FC236}">
                <a16:creationId xmlns:a16="http://schemas.microsoft.com/office/drawing/2014/main" id="{CA6BB2CA-F6E9-F756-6B5C-0A103B065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32" y="1839945"/>
            <a:ext cx="5483767" cy="1798200"/>
          </a:xfrm>
          <a:prstGeom prst="rect">
            <a:avLst/>
          </a:prstGeom>
          <a:ln w="127000" cap="sq">
            <a:solidFill>
              <a:srgbClr val="32236C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8" name="Obrázek 17">
            <a:extLst>
              <a:ext uri="{FF2B5EF4-FFF2-40B4-BE49-F238E27FC236}">
                <a16:creationId xmlns:a16="http://schemas.microsoft.com/office/drawing/2014/main" id="{46FC1517-5C59-FC38-5454-66AD7C6ABE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078"/>
          <a:stretch/>
        </p:blipFill>
        <p:spPr>
          <a:xfrm>
            <a:off x="6391887" y="4041016"/>
            <a:ext cx="5252516" cy="1788509"/>
          </a:xfrm>
          <a:prstGeom prst="rect">
            <a:avLst/>
          </a:prstGeom>
          <a:ln>
            <a:solidFill>
              <a:srgbClr val="32236C"/>
            </a:solidFill>
          </a:ln>
        </p:spPr>
      </p:pic>
      <p:pic>
        <p:nvPicPr>
          <p:cNvPr id="24" name="Obrázek 23">
            <a:extLst>
              <a:ext uri="{FF2B5EF4-FFF2-40B4-BE49-F238E27FC236}">
                <a16:creationId xmlns:a16="http://schemas.microsoft.com/office/drawing/2014/main" id="{A8BDAE0A-EFD4-21C6-F4DE-C060EA563E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634" r="9056" b="43860"/>
          <a:stretch/>
        </p:blipFill>
        <p:spPr>
          <a:xfrm>
            <a:off x="6586220" y="2739045"/>
            <a:ext cx="4959089" cy="672511"/>
          </a:xfrm>
          <a:prstGeom prst="rect">
            <a:avLst/>
          </a:prstGeom>
          <a:ln>
            <a:solidFill>
              <a:srgbClr val="32236C"/>
            </a:solidFill>
          </a:ln>
        </p:spPr>
      </p:pic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8031D3D1-BAAB-CDFD-EE70-60E028CC3614}"/>
              </a:ext>
            </a:extLst>
          </p:cNvPr>
          <p:cNvCxnSpPr>
            <a:cxnSpLocks/>
          </p:cNvCxnSpPr>
          <p:nvPr/>
        </p:nvCxnSpPr>
        <p:spPr>
          <a:xfrm flipV="1">
            <a:off x="9036996" y="5204298"/>
            <a:ext cx="729574" cy="837299"/>
          </a:xfrm>
          <a:prstGeom prst="straightConnector1">
            <a:avLst/>
          </a:prstGeom>
          <a:ln w="571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ovéPole 8">
            <a:extLst>
              <a:ext uri="{FF2B5EF4-FFF2-40B4-BE49-F238E27FC236}">
                <a16:creationId xmlns:a16="http://schemas.microsoft.com/office/drawing/2014/main" id="{643F4E79-334E-4E03-6008-363487EE41BF}"/>
              </a:ext>
            </a:extLst>
          </p:cNvPr>
          <p:cNvSpPr txBox="1"/>
          <p:nvPr/>
        </p:nvSpPr>
        <p:spPr>
          <a:xfrm>
            <a:off x="5545371" y="5988473"/>
            <a:ext cx="3472774" cy="830997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6600"/>
                </a:solidFill>
                <a:latin typeface="Bradley Hand ITC" panose="03070402050302030203" pitchFamily="66" charset="0"/>
              </a:rPr>
              <a:t>OR,</a:t>
            </a:r>
          </a:p>
          <a:p>
            <a:r>
              <a:rPr lang="en-US" sz="2400" b="1" dirty="0">
                <a:solidFill>
                  <a:srgbClr val="FF6600"/>
                </a:solidFill>
                <a:latin typeface="Bradley Hand ITC" panose="03070402050302030203" pitchFamily="66" charset="0"/>
              </a:rPr>
              <a:t>note: no parentheses</a:t>
            </a:r>
            <a:endParaRPr lang="cs-CZ" sz="2400" b="1" dirty="0">
              <a:solidFill>
                <a:srgbClr val="FF66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793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61D0CFF0-E95D-020D-2E1C-AC01E06E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with conditions</a:t>
            </a:r>
            <a:endParaRPr lang="cs-CZ" dirty="0"/>
          </a:p>
        </p:txBody>
      </p:sp>
      <p:pic>
        <p:nvPicPr>
          <p:cNvPr id="16" name="Obrázek 15">
            <a:extLst>
              <a:ext uri="{FF2B5EF4-FFF2-40B4-BE49-F238E27FC236}">
                <a16:creationId xmlns:a16="http://schemas.microsoft.com/office/drawing/2014/main" id="{CA6BB2CA-F6E9-F756-6B5C-0A103B065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32" y="1839945"/>
            <a:ext cx="5483767" cy="1798200"/>
          </a:xfrm>
          <a:prstGeom prst="rect">
            <a:avLst/>
          </a:prstGeom>
          <a:ln w="127000" cap="sq">
            <a:solidFill>
              <a:srgbClr val="32236C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6" name="Obrázek 25">
            <a:extLst>
              <a:ext uri="{FF2B5EF4-FFF2-40B4-BE49-F238E27FC236}">
                <a16:creationId xmlns:a16="http://schemas.microsoft.com/office/drawing/2014/main" id="{78AC5409-273C-E761-D20F-F7ED5B6F0E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418"/>
          <a:stretch/>
        </p:blipFill>
        <p:spPr>
          <a:xfrm>
            <a:off x="6703766" y="3287949"/>
            <a:ext cx="5108855" cy="2516977"/>
          </a:xfrm>
          <a:prstGeom prst="rect">
            <a:avLst/>
          </a:prstGeom>
          <a:ln>
            <a:solidFill>
              <a:srgbClr val="32236C"/>
            </a:solidFill>
          </a:ln>
        </p:spPr>
      </p:pic>
      <p:grpSp>
        <p:nvGrpSpPr>
          <p:cNvPr id="9" name="Skupina 8">
            <a:extLst>
              <a:ext uri="{FF2B5EF4-FFF2-40B4-BE49-F238E27FC236}">
                <a16:creationId xmlns:a16="http://schemas.microsoft.com/office/drawing/2014/main" id="{B3CF3B0B-BD1B-78DE-3165-56BDC4C02F33}"/>
              </a:ext>
            </a:extLst>
          </p:cNvPr>
          <p:cNvGrpSpPr/>
          <p:nvPr/>
        </p:nvGrpSpPr>
        <p:grpSpPr>
          <a:xfrm>
            <a:off x="4956867" y="4203943"/>
            <a:ext cx="3274208" cy="513972"/>
            <a:chOff x="5720524" y="4314823"/>
            <a:chExt cx="2742840" cy="43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Rukopis 1">
                  <a:extLst>
                    <a:ext uri="{FF2B5EF4-FFF2-40B4-BE49-F238E27FC236}">
                      <a16:creationId xmlns:a16="http://schemas.microsoft.com/office/drawing/2014/main" id="{403555FB-DD42-93AE-44F7-AA1B9F837EEE}"/>
                    </a:ext>
                  </a:extLst>
                </p14:cNvPr>
                <p14:cNvContentPartPr/>
                <p14:nvPr/>
              </p14:nvContentPartPr>
              <p14:xfrm>
                <a:off x="5720524" y="4474663"/>
                <a:ext cx="2217960" cy="270720"/>
              </p14:xfrm>
            </p:contentPart>
          </mc:Choice>
          <mc:Fallback>
            <p:pic>
              <p:nvPicPr>
                <p:cNvPr id="2" name="Rukopis 1">
                  <a:extLst>
                    <a:ext uri="{FF2B5EF4-FFF2-40B4-BE49-F238E27FC236}">
                      <a16:creationId xmlns:a16="http://schemas.microsoft.com/office/drawing/2014/main" id="{403555FB-DD42-93AE-44F7-AA1B9F837EE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04539" y="4458987"/>
                  <a:ext cx="2249628" cy="3020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Rukopis 2">
                  <a:extLst>
                    <a:ext uri="{FF2B5EF4-FFF2-40B4-BE49-F238E27FC236}">
                      <a16:creationId xmlns:a16="http://schemas.microsoft.com/office/drawing/2014/main" id="{C02F8C28-16BA-AAF8-9FEA-5296CFEA62B6}"/>
                    </a:ext>
                  </a:extLst>
                </p14:cNvPr>
                <p14:cNvContentPartPr/>
                <p14:nvPr/>
              </p14:nvContentPartPr>
              <p14:xfrm>
                <a:off x="7810324" y="4531903"/>
                <a:ext cx="144360" cy="88200"/>
              </p14:xfrm>
            </p:contentPart>
          </mc:Choice>
          <mc:Fallback>
            <p:pic>
              <p:nvPicPr>
                <p:cNvPr id="3" name="Rukopis 2">
                  <a:extLst>
                    <a:ext uri="{FF2B5EF4-FFF2-40B4-BE49-F238E27FC236}">
                      <a16:creationId xmlns:a16="http://schemas.microsoft.com/office/drawing/2014/main" id="{C02F8C28-16BA-AAF8-9FEA-5296CFEA62B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94351" y="4515894"/>
                  <a:ext cx="176005" cy="1199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Rukopis 7">
                  <a:extLst>
                    <a:ext uri="{FF2B5EF4-FFF2-40B4-BE49-F238E27FC236}">
                      <a16:creationId xmlns:a16="http://schemas.microsoft.com/office/drawing/2014/main" id="{6A10DCF2-F2E8-1AA0-365A-D6B465B68E40}"/>
                    </a:ext>
                  </a:extLst>
                </p14:cNvPr>
                <p14:cNvContentPartPr/>
                <p14:nvPr/>
              </p14:nvContentPartPr>
              <p14:xfrm>
                <a:off x="7334404" y="4314823"/>
                <a:ext cx="1128960" cy="169200"/>
              </p14:xfrm>
            </p:contentPart>
          </mc:Choice>
          <mc:Fallback>
            <p:pic>
              <p:nvPicPr>
                <p:cNvPr id="8" name="Rukopis 7">
                  <a:extLst>
                    <a:ext uri="{FF2B5EF4-FFF2-40B4-BE49-F238E27FC236}">
                      <a16:creationId xmlns:a16="http://schemas.microsoft.com/office/drawing/2014/main" id="{6A10DCF2-F2E8-1AA0-365A-D6B465B68E4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18724" y="4298838"/>
                  <a:ext cx="1160622" cy="20056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ovéPole 9">
            <a:extLst>
              <a:ext uri="{FF2B5EF4-FFF2-40B4-BE49-F238E27FC236}">
                <a16:creationId xmlns:a16="http://schemas.microsoft.com/office/drawing/2014/main" id="{0744C20C-DC46-B143-103E-B84E16855955}"/>
              </a:ext>
            </a:extLst>
          </p:cNvPr>
          <p:cNvSpPr txBox="1"/>
          <p:nvPr/>
        </p:nvSpPr>
        <p:spPr>
          <a:xfrm>
            <a:off x="3641301" y="4607676"/>
            <a:ext cx="2217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6600"/>
                </a:solidFill>
                <a:latin typeface="Bradley Hand ITC" panose="03070402050302030203" pitchFamily="66" charset="0"/>
              </a:rPr>
              <a:t>not</a:t>
            </a:r>
            <a:r>
              <a:rPr lang="en-US" sz="3200" b="1" dirty="0">
                <a:solidFill>
                  <a:srgbClr val="000000"/>
                </a:solidFill>
                <a:latin typeface="Bradley Hand ITC" panose="03070402050302030203" pitchFamily="66" charset="0"/>
              </a:rPr>
              <a:t> </a:t>
            </a:r>
            <a:r>
              <a:rPr lang="en-US" sz="3200" b="1" dirty="0">
                <a:solidFill>
                  <a:srgbClr val="FF6600"/>
                </a:solidFill>
                <a:latin typeface="Bradley Hand ITC" panose="03070402050302030203" pitchFamily="66" charset="0"/>
              </a:rPr>
              <a:t>equal</a:t>
            </a:r>
            <a:endParaRPr lang="cs-CZ" sz="3200" b="1" dirty="0">
              <a:solidFill>
                <a:srgbClr val="FF66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81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61D0CFF0-E95D-020D-2E1C-AC01E06E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with conditions</a:t>
            </a:r>
            <a:endParaRPr lang="cs-CZ" dirty="0"/>
          </a:p>
        </p:txBody>
      </p:sp>
      <p:pic>
        <p:nvPicPr>
          <p:cNvPr id="16" name="Obrázek 15">
            <a:extLst>
              <a:ext uri="{FF2B5EF4-FFF2-40B4-BE49-F238E27FC236}">
                <a16:creationId xmlns:a16="http://schemas.microsoft.com/office/drawing/2014/main" id="{CA6BB2CA-F6E9-F756-6B5C-0A103B065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32" y="1839945"/>
            <a:ext cx="5483767" cy="1798200"/>
          </a:xfrm>
          <a:prstGeom prst="rect">
            <a:avLst/>
          </a:prstGeom>
          <a:ln w="127000" cap="sq">
            <a:solidFill>
              <a:srgbClr val="32236C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1F90BB35-186E-6844-3524-7E19339DC3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212" b="30273"/>
          <a:stretch/>
        </p:blipFill>
        <p:spPr>
          <a:xfrm>
            <a:off x="6385355" y="4448327"/>
            <a:ext cx="5414296" cy="1456363"/>
          </a:xfrm>
          <a:prstGeom prst="rect">
            <a:avLst/>
          </a:prstGeom>
          <a:ln>
            <a:solidFill>
              <a:srgbClr val="32236C"/>
            </a:solidFill>
          </a:ln>
        </p:spPr>
      </p:pic>
    </p:spTree>
    <p:extLst>
      <p:ext uri="{BB962C8B-B14F-4D97-AF65-F5344CB8AC3E}">
        <p14:creationId xmlns:p14="http://schemas.microsoft.com/office/powerpoint/2010/main" val="165282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61D0CFF0-E95D-020D-2E1C-AC01E06E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with conditions</a:t>
            </a:r>
            <a:endParaRPr lang="cs-CZ" dirty="0"/>
          </a:p>
        </p:txBody>
      </p:sp>
      <p:pic>
        <p:nvPicPr>
          <p:cNvPr id="16" name="Obrázek 15">
            <a:extLst>
              <a:ext uri="{FF2B5EF4-FFF2-40B4-BE49-F238E27FC236}">
                <a16:creationId xmlns:a16="http://schemas.microsoft.com/office/drawing/2014/main" id="{CA6BB2CA-F6E9-F756-6B5C-0A103B065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32" y="1839945"/>
            <a:ext cx="5483767" cy="1798200"/>
          </a:xfrm>
          <a:prstGeom prst="rect">
            <a:avLst/>
          </a:prstGeom>
          <a:ln w="127000" cap="sq">
            <a:solidFill>
              <a:srgbClr val="32236C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F804E647-0795-CB0D-AEF9-8A1BCEE97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337" y="5040424"/>
            <a:ext cx="6687668" cy="721691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D52BE114-B10D-96C4-3F0D-A87C8B0E6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841" y="4165954"/>
            <a:ext cx="6687668" cy="594988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D8587DBE-1A3D-C2BC-C77B-F2EDFD24C2D8}"/>
              </a:ext>
            </a:extLst>
          </p:cNvPr>
          <p:cNvSpPr txBox="1"/>
          <p:nvPr/>
        </p:nvSpPr>
        <p:spPr>
          <a:xfrm>
            <a:off x="8064231" y="2811294"/>
            <a:ext cx="3472774" cy="830997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6600"/>
                </a:solidFill>
                <a:latin typeface="Bradley Hand ITC" panose="03070402050302030203" pitchFamily="66" charset="0"/>
              </a:rPr>
              <a:t>This feature must be there (any value)</a:t>
            </a:r>
            <a:endParaRPr lang="cs-CZ" sz="2400" b="1" dirty="0">
              <a:solidFill>
                <a:srgbClr val="FF6600"/>
              </a:solidFill>
              <a:latin typeface="Bradley Hand ITC" panose="03070402050302030203" pitchFamily="66" charset="0"/>
            </a:endParaRP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3BA44B37-4F4A-417A-D2C8-8E604711E6C2}"/>
              </a:ext>
            </a:extLst>
          </p:cNvPr>
          <p:cNvCxnSpPr>
            <a:cxnSpLocks/>
          </p:cNvCxnSpPr>
          <p:nvPr/>
        </p:nvCxnSpPr>
        <p:spPr>
          <a:xfrm flipV="1">
            <a:off x="9036996" y="5544766"/>
            <a:ext cx="935062" cy="496831"/>
          </a:xfrm>
          <a:prstGeom prst="straightConnector1">
            <a:avLst/>
          </a:prstGeom>
          <a:ln w="571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2F05A4AE-01CD-6D43-EC05-D19CBF352AE2}"/>
              </a:ext>
            </a:extLst>
          </p:cNvPr>
          <p:cNvSpPr txBox="1"/>
          <p:nvPr/>
        </p:nvSpPr>
        <p:spPr>
          <a:xfrm>
            <a:off x="5545371" y="5799673"/>
            <a:ext cx="3472774" cy="830997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6600"/>
                </a:solidFill>
                <a:latin typeface="Bradley Hand ITC" panose="03070402050302030203" pitchFamily="66" charset="0"/>
              </a:rPr>
              <a:t>This feature must NOT be there (any value)</a:t>
            </a:r>
            <a:endParaRPr lang="cs-CZ" sz="2400" b="1" dirty="0">
              <a:solidFill>
                <a:srgbClr val="FF6600"/>
              </a:solidFill>
              <a:latin typeface="Bradley Hand ITC" panose="03070402050302030203" pitchFamily="66" charset="0"/>
            </a:endParaRPr>
          </a:p>
        </p:txBody>
      </p: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749215E6-804F-F4E1-9795-C2875DEC48BA}"/>
              </a:ext>
            </a:extLst>
          </p:cNvPr>
          <p:cNvCxnSpPr>
            <a:cxnSpLocks/>
          </p:cNvCxnSpPr>
          <p:nvPr/>
        </p:nvCxnSpPr>
        <p:spPr>
          <a:xfrm>
            <a:off x="9896651" y="3631704"/>
            <a:ext cx="75407" cy="662455"/>
          </a:xfrm>
          <a:prstGeom prst="straightConnector1">
            <a:avLst/>
          </a:prstGeom>
          <a:ln w="571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569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61D0CFF0-E95D-020D-2E1C-AC01E06E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</a:t>
            </a: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F455633D-4ADA-6ABB-ECF7-1DED3DECD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476" y="1932772"/>
            <a:ext cx="4075072" cy="2969967"/>
          </a:xfrm>
          <a:prstGeom prst="rect">
            <a:avLst/>
          </a:prstGeom>
          <a:ln>
            <a:solidFill>
              <a:srgbClr val="32236C"/>
            </a:solidFill>
          </a:ln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7A14F227-FBFF-6AD2-D9DE-749B9AFAD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77" y="1854952"/>
            <a:ext cx="3697429" cy="3148096"/>
          </a:xfrm>
          <a:prstGeom prst="rect">
            <a:avLst/>
          </a:prstGeom>
          <a:ln>
            <a:solidFill>
              <a:srgbClr val="32236C"/>
            </a:solidFill>
          </a:ln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617820E2-5F8B-8432-43F7-0F60CCA4B12B}"/>
              </a:ext>
            </a:extLst>
          </p:cNvPr>
          <p:cNvSpPr txBox="1"/>
          <p:nvPr/>
        </p:nvSpPr>
        <p:spPr>
          <a:xfrm>
            <a:off x="4351525" y="3187166"/>
            <a:ext cx="30544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6600"/>
                </a:solidFill>
                <a:latin typeface="Bradley Hand ITC" panose="03070402050302030203" pitchFamily="66" charset="0"/>
              </a:rPr>
              <a:t>any node N governing any node M, with any syntactic relation</a:t>
            </a:r>
            <a:endParaRPr lang="cs-CZ" sz="2800" b="1" dirty="0">
              <a:solidFill>
                <a:srgbClr val="FF66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9" name="Šipka: obousměrná vodorovná 8">
            <a:extLst>
              <a:ext uri="{FF2B5EF4-FFF2-40B4-BE49-F238E27FC236}">
                <a16:creationId xmlns:a16="http://schemas.microsoft.com/office/drawing/2014/main" id="{140D2967-B737-F0C1-6B76-A3005808B179}"/>
              </a:ext>
            </a:extLst>
          </p:cNvPr>
          <p:cNvSpPr/>
          <p:nvPr/>
        </p:nvSpPr>
        <p:spPr>
          <a:xfrm>
            <a:off x="4270443" y="2042809"/>
            <a:ext cx="3482502" cy="904672"/>
          </a:xfrm>
          <a:prstGeom prst="leftRightArrow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should be equal</a:t>
            </a:r>
            <a:endParaRPr lang="cs-CZ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796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DD1D31-BE8C-1875-F653-C7FBD901C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relation</a:t>
            </a: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6B5687AC-3B24-AF5A-B34C-DF5959B9A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960"/>
          <a:stretch/>
        </p:blipFill>
        <p:spPr>
          <a:xfrm>
            <a:off x="770106" y="1471994"/>
            <a:ext cx="4875595" cy="1649946"/>
          </a:xfrm>
          <a:prstGeom prst="rect">
            <a:avLst/>
          </a:prstGeom>
          <a:ln>
            <a:solidFill>
              <a:srgbClr val="32236C"/>
            </a:solidFill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687D3E16-80DD-C271-2AA5-0B0F6AF4D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06" y="3736061"/>
            <a:ext cx="4885757" cy="1649945"/>
          </a:xfrm>
          <a:prstGeom prst="rect">
            <a:avLst/>
          </a:prstGeom>
          <a:ln>
            <a:solidFill>
              <a:srgbClr val="32236C"/>
            </a:solidFill>
          </a:ln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9950F153-0C32-E16C-08A3-028D265CCE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27"/>
          <a:stretch/>
        </p:blipFill>
        <p:spPr>
          <a:xfrm>
            <a:off x="6225702" y="1471994"/>
            <a:ext cx="3768844" cy="1649946"/>
          </a:xfrm>
          <a:prstGeom prst="rect">
            <a:avLst/>
          </a:prstGeom>
          <a:ln>
            <a:solidFill>
              <a:srgbClr val="32236C"/>
            </a:solidFill>
          </a:ln>
        </p:spPr>
      </p:pic>
    </p:spTree>
    <p:extLst>
      <p:ext uri="{BB962C8B-B14F-4D97-AF65-F5344CB8AC3E}">
        <p14:creationId xmlns:p14="http://schemas.microsoft.com/office/powerpoint/2010/main" val="3497047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832</Words>
  <Application>Microsoft Office PowerPoint</Application>
  <PresentationFormat>Širokoúhlá obrazovka</PresentationFormat>
  <Paragraphs>113</Paragraphs>
  <Slides>27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27</vt:i4>
      </vt:variant>
    </vt:vector>
  </HeadingPairs>
  <TitlesOfParts>
    <vt:vector size="32" baseType="lpstr">
      <vt:lpstr>Arial</vt:lpstr>
      <vt:lpstr>Bradley Hand ITC</vt:lpstr>
      <vt:lpstr>Calibri</vt:lpstr>
      <vt:lpstr>Courier New</vt:lpstr>
      <vt:lpstr>Office Theme</vt:lpstr>
      <vt:lpstr>Grew Match</vt:lpstr>
      <vt:lpstr>“Wrap around” a query</vt:lpstr>
      <vt:lpstr>Node with conditions</vt:lpstr>
      <vt:lpstr>Node with conditions</vt:lpstr>
      <vt:lpstr>Node with conditions</vt:lpstr>
      <vt:lpstr>Node with conditions</vt:lpstr>
      <vt:lpstr>Node with conditions</vt:lpstr>
      <vt:lpstr>Relations</vt:lpstr>
      <vt:lpstr>Define relation</vt:lpstr>
      <vt:lpstr>Define relation</vt:lpstr>
      <vt:lpstr>The case of beget revisited</vt:lpstr>
      <vt:lpstr>Clues – beget lemma</vt:lpstr>
      <vt:lpstr>Clues – beget agent, not relative clause</vt:lpstr>
      <vt:lpstr>Clues – beget agent, relative clause</vt:lpstr>
      <vt:lpstr>patient of beget - object</vt:lpstr>
      <vt:lpstr>patient of beget – passive subject</vt:lpstr>
      <vt:lpstr>beget as adjective – look at them individually (begetting, begot, begotten)</vt:lpstr>
      <vt:lpstr>prepositional argument of beget</vt:lpstr>
      <vt:lpstr>Discordance in number – verb in singular with plural subject</vt:lpstr>
      <vt:lpstr>Restriction on the equality of two features – like creating groups in CQL</vt:lpstr>
      <vt:lpstr>Restriction on word order</vt:lpstr>
      <vt:lpstr>How runs the stream?</vt:lpstr>
      <vt:lpstr>Negative patterns</vt:lpstr>
      <vt:lpstr>Negative filter on There is... Here comes... and other noise</vt:lpstr>
      <vt:lpstr>Dost thou love me?</vt:lpstr>
      <vt:lpstr>Come stay for 3 months, apply in the fall</vt:lpstr>
      <vt:lpstr>THANK 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A TITLE</dc:title>
  <dc:subject/>
  <dc:creator>CLS INFRA</dc:creator>
  <cp:keywords/>
  <dc:description/>
  <cp:lastModifiedBy>Silvie Cinková</cp:lastModifiedBy>
  <cp:revision>34</cp:revision>
  <dcterms:created xsi:type="dcterms:W3CDTF">2021-06-28T09:45:34Z</dcterms:created>
  <dcterms:modified xsi:type="dcterms:W3CDTF">2022-06-08T23:40:25Z</dcterms:modified>
  <cp:category/>
</cp:coreProperties>
</file>