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2"/>
    <p:restoredTop sz="96208"/>
  </p:normalViewPr>
  <p:slideViewPr>
    <p:cSldViewPr>
      <p:cViewPr varScale="1">
        <p:scale>
          <a:sx n="119" d="100"/>
          <a:sy n="119" d="100"/>
        </p:scale>
        <p:origin x="20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621281" y="3123952"/>
            <a:ext cx="6362699" cy="1655763"/>
          </a:xfrm>
        </p:spPr>
        <p:txBody>
          <a:bodyPr lIns="0" tIns="0" rIns="0" bIns="0" anchor="ctr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</a:t>
            </a:r>
            <a:br>
              <a:rPr lang="en-GB"/>
            </a:br>
            <a:r>
              <a:rPr lang="en-GB"/>
              <a:t>ADD A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621281" y="5031035"/>
            <a:ext cx="6362699" cy="821125"/>
          </a:xfrm>
        </p:spPr>
        <p:txBody>
          <a:bodyPr lIns="0" tIns="0" rIns="0" bIns="0" anchor="t"/>
          <a:lstStyle>
            <a:lvl1pPr marL="0" indent="0" algn="l">
              <a:buNone/>
              <a:defRPr sz="2400" b="1" i="0">
                <a:solidFill>
                  <a:srgbClr val="03ECB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add a subtitle</a:t>
            </a:r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2621281" y="1627345"/>
            <a:ext cx="5081778" cy="393791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99858" y="457200"/>
            <a:ext cx="8075612" cy="572727"/>
          </a:xfrm>
        </p:spPr>
        <p:txBody>
          <a:bodyPr>
            <a:noAutofit/>
          </a:bodyPr>
          <a:lstStyle>
            <a:lvl1pPr>
              <a:defRPr sz="3200" b="1" i="0"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add a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99858" y="1517289"/>
            <a:ext cx="9953942" cy="4659674"/>
          </a:xfrm>
        </p:spPr>
        <p:txBody>
          <a:bodyPr/>
          <a:lstStyle>
            <a:lvl1pPr>
              <a:defRPr b="0" i="0">
                <a:solidFill>
                  <a:srgbClr val="32236C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rgbClr val="32236C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rgbClr val="32236C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rgbClr val="32236C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rgbClr val="32236C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32212" y="457200"/>
            <a:ext cx="1620000" cy="572727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99858" y="457200"/>
            <a:ext cx="8075612" cy="572727"/>
          </a:xfrm>
        </p:spPr>
        <p:txBody>
          <a:bodyPr anchor="ctr"/>
          <a:lstStyle>
            <a:lvl1pPr>
              <a:defRPr sz="3200" b="1" i="0"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add a title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646420" y="1517289"/>
            <a:ext cx="5708968" cy="4563471"/>
          </a:xfr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399858" y="1517289"/>
            <a:ext cx="3932237" cy="4563471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32236C"/>
                </a:solidFill>
                <a:latin typeface="Arial"/>
                <a:cs typeface="Arial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add a text</a:t>
            </a:r>
            <a:endParaRPr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32212" y="457200"/>
            <a:ext cx="1620000" cy="572727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21281" y="3123952"/>
            <a:ext cx="6362700" cy="1655763"/>
          </a:xfrm>
        </p:spPr>
        <p:txBody>
          <a:bodyPr lIns="0" tIns="0" rIns="0" bIns="0" anchor="ctr">
            <a:normAutofit/>
          </a:bodyPr>
          <a:lstStyle>
            <a:lvl1pPr>
              <a:defRPr sz="5400">
                <a:solidFill>
                  <a:srgbClr val="32236C"/>
                </a:solidFill>
              </a:defRPr>
            </a:lvl1pPr>
          </a:lstStyle>
          <a:p>
            <a:pPr>
              <a:defRPr/>
            </a:pPr>
            <a:r>
              <a:rPr lang="en-GB"/>
              <a:t>CLICK TO </a:t>
            </a:r>
            <a:br>
              <a:rPr lang="en-GB"/>
            </a:br>
            <a:r>
              <a:rPr lang="en-GB"/>
              <a:t>ADD A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621280" y="5031035"/>
            <a:ext cx="6362701" cy="821125"/>
          </a:xfrm>
        </p:spPr>
        <p:txBody>
          <a:bodyPr lIns="0" tIns="0" rIns="0" bIns="0" anchor="t"/>
          <a:lstStyle>
            <a:lvl1pPr marL="0" indent="0">
              <a:buNone/>
              <a:defRPr sz="2400" b="1">
                <a:solidFill>
                  <a:srgbClr val="03ECB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add a text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32212" y="457200"/>
            <a:ext cx="1620000" cy="572727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32212" y="457200"/>
            <a:ext cx="1620000" cy="572728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99858" y="457200"/>
            <a:ext cx="8075612" cy="572727"/>
          </a:xfrm>
        </p:spPr>
        <p:txBody>
          <a:bodyPr>
            <a:noAutofit/>
          </a:bodyPr>
          <a:lstStyle>
            <a:lvl1pPr>
              <a:defRPr sz="3200" b="1" i="0"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add a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99858" y="1517289"/>
            <a:ext cx="9953942" cy="4659674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Picture with Caption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32212" y="457200"/>
            <a:ext cx="1620000" cy="572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99858" y="457200"/>
            <a:ext cx="8075612" cy="572727"/>
          </a:xfrm>
        </p:spPr>
        <p:txBody>
          <a:bodyPr anchor="ctr"/>
          <a:lstStyle>
            <a:lvl1pPr>
              <a:defRPr sz="3200" b="1" i="0"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add a title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646420" y="1517289"/>
            <a:ext cx="5708968" cy="4563471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399858" y="1517289"/>
            <a:ext cx="3932237" cy="456347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add a text</a:t>
            </a:r>
            <a:endParaRPr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Section Header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21281" y="3123952"/>
            <a:ext cx="6362700" cy="1655763"/>
          </a:xfrm>
        </p:spPr>
        <p:txBody>
          <a:bodyPr lIns="0" tIns="0" rIns="0" bIns="0" anchor="ctr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CLICK TO </a:t>
            </a:r>
            <a:br>
              <a:rPr lang="en-GB"/>
            </a:br>
            <a:r>
              <a:rPr lang="en-GB"/>
              <a:t>ADD A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621280" y="5031035"/>
            <a:ext cx="6362701" cy="821125"/>
          </a:xfrm>
        </p:spPr>
        <p:txBody>
          <a:bodyPr lIns="0" tIns="0" rIns="0" bIns="0" anchor="t"/>
          <a:lstStyle>
            <a:lvl1pPr marL="0" indent="0">
              <a:buNone/>
              <a:defRPr sz="2400" b="1">
                <a:solidFill>
                  <a:srgbClr val="03ECB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add a text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82930" y="3139127"/>
            <a:ext cx="1693926" cy="2283118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9732212" y="457200"/>
            <a:ext cx="1620000" cy="572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</a:p>
          <a:p>
            <a:pPr lvl="1">
              <a:defRPr/>
            </a:pPr>
            <a:r>
              <a:rPr lang="en-GB"/>
              <a:t>Second level</a:t>
            </a:r>
          </a:p>
          <a:p>
            <a:pPr lvl="2">
              <a:defRPr/>
            </a:pPr>
            <a:r>
              <a:rPr lang="en-GB"/>
              <a:t>Third level</a:t>
            </a:r>
          </a:p>
          <a:p>
            <a:pPr lvl="3">
              <a:defRPr/>
            </a:pPr>
            <a:r>
              <a:rPr lang="en-GB"/>
              <a:t>Fourth level</a:t>
            </a:r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282461-55B7-A944-BC8A-738D8DB2F9B8}" type="datetimeFigureOut">
              <a:rPr lang="en-US"/>
              <a:t>6/6/22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3A33946-99D8-F541-861B-C7D51BD6797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>
        <a:lnSpc>
          <a:spcPct val="90000"/>
        </a:lnSpc>
        <a:spcBef>
          <a:spcPts val="0"/>
        </a:spcBef>
        <a:buNone/>
        <a:defRPr sz="4400" b="1" i="0">
          <a:solidFill>
            <a:srgbClr val="03ECB5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eaLnBrk="1" hangingPunct="1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rgbClr val="32236C"/>
          </a:solidFill>
          <a:latin typeface="Arial"/>
          <a:ea typeface="+mn-ea"/>
          <a:cs typeface="Arial"/>
        </a:defRPr>
      </a:lvl1pPr>
      <a:lvl2pPr marL="6858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rgbClr val="32236C"/>
          </a:solidFill>
          <a:latin typeface="Arial"/>
          <a:ea typeface="+mn-ea"/>
          <a:cs typeface="Arial"/>
        </a:defRPr>
      </a:lvl2pPr>
      <a:lvl3pPr marL="11430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rgbClr val="32236C"/>
          </a:solidFill>
          <a:latin typeface="Arial"/>
          <a:ea typeface="+mn-ea"/>
          <a:cs typeface="Arial"/>
        </a:defRPr>
      </a:lvl3pPr>
      <a:lvl4pPr marL="16002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32236C"/>
          </a:solidFill>
          <a:latin typeface="Arial"/>
          <a:ea typeface="+mn-ea"/>
          <a:cs typeface="Arial"/>
        </a:defRPr>
      </a:lvl4pPr>
      <a:lvl5pPr marL="20574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32236C"/>
          </a:solidFill>
          <a:latin typeface="Arial"/>
          <a:ea typeface="+mn-ea"/>
          <a:cs typeface="Arial"/>
        </a:defRPr>
      </a:lvl5pPr>
      <a:lvl6pPr marL="25146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CE1B-E92E-1244-897F-9D677E10F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Named 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299C-AB91-5241-17D0-5704CF21D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CLS Infra Summerschool Prague 2022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6586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8F2-6819-4F49-9B2C-300A85C6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Centralized teiHeader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D378-AE2D-E555-D1A0-2A15D4E6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TEITOK stored NER data in the teiHeader</a:t>
            </a:r>
          </a:p>
          <a:p>
            <a:pPr lvl="1"/>
            <a:r>
              <a:rPr lang="en-CZ" dirty="0"/>
              <a:t>Not locally, but in a central file</a:t>
            </a:r>
          </a:p>
          <a:p>
            <a:pPr lvl="1"/>
            <a:r>
              <a:rPr lang="en-CZ" dirty="0"/>
              <a:t>Make changes once</a:t>
            </a:r>
          </a:p>
          <a:p>
            <a:r>
              <a:rPr lang="en-CZ" dirty="0"/>
              <a:t>Reference by filename + id</a:t>
            </a:r>
          </a:p>
          <a:p>
            <a:pPr lvl="1"/>
            <a:r>
              <a:rPr lang="en-CZ" dirty="0"/>
              <a:t>&lt;name id=“ner-11” type=“PER” ref=“</a:t>
            </a:r>
            <a:r>
              <a:rPr lang="en-GB" dirty="0"/>
              <a:t>#Q189665</a:t>
            </a:r>
            <a:r>
              <a:rPr lang="en-CZ" dirty="0"/>
              <a:t>"&gt;Ivan Goncharov&lt;/name&gt;</a:t>
            </a:r>
          </a:p>
          <a:p>
            <a:pPr lvl="1"/>
            <a:r>
              <a:rPr lang="en-CZ" dirty="0"/>
              <a:t>Typically using WikiData ids</a:t>
            </a:r>
          </a:p>
          <a:p>
            <a:pPr lvl="1"/>
            <a:r>
              <a:rPr lang="en-CZ" dirty="0"/>
              <a:t>Project-specific ids for not listed names</a:t>
            </a:r>
          </a:p>
        </p:txBody>
      </p:sp>
    </p:spTree>
    <p:extLst>
      <p:ext uri="{BB962C8B-B14F-4D97-AF65-F5344CB8AC3E}">
        <p14:creationId xmlns:p14="http://schemas.microsoft.com/office/powerpoint/2010/main" val="13261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991-6277-CB40-FD9B-58BFFCE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NER.xml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7F89-0977-E3E0-AE69-3C60E2E9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Store any information about the name</a:t>
            </a:r>
          </a:p>
          <a:p>
            <a:r>
              <a:rPr lang="en-CZ" dirty="0"/>
              <a:t>Context-independent information</a:t>
            </a:r>
          </a:p>
          <a:p>
            <a:pPr lvl="1"/>
            <a:r>
              <a:rPr lang="en-CZ" dirty="0"/>
              <a:t>Not: age of the person</a:t>
            </a:r>
          </a:p>
          <a:p>
            <a:r>
              <a:rPr lang="en-CZ" dirty="0"/>
              <a:t>Store links to multiple authority database</a:t>
            </a:r>
          </a:p>
          <a:p>
            <a:pPr lvl="1"/>
            <a:r>
              <a:rPr lang="en-CZ" dirty="0"/>
              <a:t>Information can be extracted automatically</a:t>
            </a:r>
          </a:p>
          <a:p>
            <a:r>
              <a:rPr lang="en-CZ" dirty="0"/>
              <a:t>Define a snippet</a:t>
            </a:r>
          </a:p>
          <a:p>
            <a:pPr lvl="1"/>
            <a:r>
              <a:rPr lang="en-CZ" dirty="0"/>
              <a:t>Concise information for roll-over </a:t>
            </a:r>
          </a:p>
        </p:txBody>
      </p:sp>
    </p:spTree>
    <p:extLst>
      <p:ext uri="{BB962C8B-B14F-4D97-AF65-F5344CB8AC3E}">
        <p14:creationId xmlns:p14="http://schemas.microsoft.com/office/powerpoint/2010/main" val="365720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8A69-6FCF-9B1E-67AA-72059077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A7B8-7950-CF84-156C-F0D800BF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124745"/>
            <a:ext cx="10554574" cy="57332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&lt;person id="71391722"&gt;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persName</a:t>
            </a:r>
            <a:r>
              <a:rPr lang="en-GB" dirty="0"/>
              <a:t>&gt;</a:t>
            </a:r>
            <a:r>
              <a:rPr lang="en-GB" dirty="0" err="1"/>
              <a:t>Goncharov</a:t>
            </a:r>
            <a:r>
              <a:rPr lang="en-GB" dirty="0"/>
              <a:t>, Ivan </a:t>
            </a:r>
            <a:r>
              <a:rPr lang="en-GB" dirty="0" err="1"/>
              <a:t>Aleksandrovich</a:t>
            </a:r>
            <a:r>
              <a:rPr lang="en-GB" dirty="0"/>
              <a:t>&lt;/</a:t>
            </a:r>
            <a:r>
              <a:rPr lang="en-GB" dirty="0" err="1"/>
              <a:t>persName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&lt;birth when="1812-06-18"&gt; &lt;</a:t>
            </a:r>
            <a:r>
              <a:rPr lang="en-GB" dirty="0" err="1"/>
              <a:t>placeName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&lt;settlement type="city"&gt;Ulyanovsk&lt;/settlement&gt; &lt;country&gt;Russia&lt;/country&gt;</a:t>
            </a:r>
          </a:p>
          <a:p>
            <a:pPr marL="0" indent="0">
              <a:buNone/>
            </a:pPr>
            <a:r>
              <a:rPr lang="en-GB" dirty="0"/>
              <a:t>      &lt;/</a:t>
            </a:r>
            <a:r>
              <a:rPr lang="en-GB" dirty="0" err="1"/>
              <a:t>placeName</a:t>
            </a:r>
            <a:r>
              <a:rPr lang="en-GB" dirty="0"/>
              <a:t>&gt; &lt;/birth&gt;</a:t>
            </a:r>
          </a:p>
          <a:p>
            <a:pPr marL="0" indent="0">
              <a:buNone/>
            </a:pPr>
            <a:r>
              <a:rPr lang="en-GB" dirty="0"/>
              <a:t>     &lt;death when="1891-09-27"&gt; &lt;</a:t>
            </a:r>
            <a:r>
              <a:rPr lang="en-GB" dirty="0" err="1"/>
              <a:t>placeName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&lt;settlement type="city"&gt;Saint Petersburg&lt;/settlement&gt; &lt;country&gt;Russia&lt;/country&gt;</a:t>
            </a:r>
          </a:p>
          <a:p>
            <a:pPr marL="0" indent="0">
              <a:buNone/>
            </a:pPr>
            <a:r>
              <a:rPr lang="en-GB" dirty="0"/>
              <a:t>      &lt;/</a:t>
            </a:r>
            <a:r>
              <a:rPr lang="en-GB" dirty="0" err="1"/>
              <a:t>placeName</a:t>
            </a:r>
            <a:r>
              <a:rPr lang="en-GB" dirty="0"/>
              <a:t>&gt; &lt;/death&gt;    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linkGrp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&lt;link type="</a:t>
            </a:r>
            <a:r>
              <a:rPr lang="en-GB" dirty="0" err="1"/>
              <a:t>viaf</a:t>
            </a:r>
            <a:r>
              <a:rPr lang="en-GB" dirty="0"/>
              <a:t>" target="https://</a:t>
            </a:r>
            <a:r>
              <a:rPr lang="en-GB" dirty="0" err="1"/>
              <a:t>viaf.org</a:t>
            </a:r>
            <a:r>
              <a:rPr lang="en-GB" dirty="0"/>
              <a:t>/</a:t>
            </a:r>
            <a:r>
              <a:rPr lang="en-GB" dirty="0" err="1"/>
              <a:t>viaf</a:t>
            </a:r>
            <a:r>
              <a:rPr lang="en-GB" dirty="0"/>
              <a:t>/71391722"/&gt;</a:t>
            </a:r>
          </a:p>
          <a:p>
            <a:pPr marL="0" indent="0">
              <a:buNone/>
            </a:pPr>
            <a:r>
              <a:rPr lang="en-GB" dirty="0"/>
              <a:t>        &lt;link type="</a:t>
            </a:r>
            <a:r>
              <a:rPr lang="en-GB" dirty="0" err="1"/>
              <a:t>wikipedia</a:t>
            </a:r>
            <a:r>
              <a:rPr lang="en-GB" dirty="0"/>
              <a:t>" target="https://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Ivan_Goncharov</a:t>
            </a:r>
            <a:r>
              <a:rPr lang="en-GB" dirty="0"/>
              <a:t>"/&gt; </a:t>
            </a:r>
          </a:p>
          <a:p>
            <a:pPr marL="0" indent="0">
              <a:buNone/>
            </a:pPr>
            <a:r>
              <a:rPr lang="en-GB" dirty="0"/>
              <a:t>        &lt;link type=”</a:t>
            </a:r>
            <a:r>
              <a:rPr lang="en-GB" dirty="0" err="1"/>
              <a:t>wikidata</a:t>
            </a:r>
            <a:r>
              <a:rPr lang="en-GB" dirty="0"/>
              <a:t>" target="https://</a:t>
            </a:r>
            <a:r>
              <a:rPr lang="en-GB" dirty="0" err="1"/>
              <a:t>www.wikidata.org</a:t>
            </a:r>
            <a:r>
              <a:rPr lang="en-GB" dirty="0"/>
              <a:t>/wiki/Q189665" id=“Q189665/&gt;    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linkGrp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&lt;note&gt;</a:t>
            </a:r>
            <a:r>
              <a:rPr lang="en-GB" dirty="0" err="1"/>
              <a:t>Goncharov</a:t>
            </a:r>
            <a:r>
              <a:rPr lang="en-GB" dirty="0"/>
              <a:t>, Ivan </a:t>
            </a:r>
            <a:r>
              <a:rPr lang="en-GB" dirty="0" err="1"/>
              <a:t>Aleksandrovich</a:t>
            </a:r>
            <a:r>
              <a:rPr lang="en-GB" dirty="0"/>
              <a:t>, 1812-1891. Ivan </a:t>
            </a:r>
            <a:r>
              <a:rPr lang="en-GB" dirty="0" err="1"/>
              <a:t>Alexandrovich</a:t>
            </a:r>
            <a:r>
              <a:rPr lang="en-GB" dirty="0"/>
              <a:t> </a:t>
            </a:r>
            <a:r>
              <a:rPr lang="en-GB" dirty="0" err="1"/>
              <a:t>Goncharov</a:t>
            </a:r>
            <a:r>
              <a:rPr lang="en-GB" dirty="0"/>
              <a:t> was a Russian novelist best known for his novels The Same Old Story, </a:t>
            </a:r>
            <a:r>
              <a:rPr lang="en-GB" dirty="0" err="1"/>
              <a:t>Oblomov</a:t>
            </a:r>
            <a:r>
              <a:rPr lang="en-GB" dirty="0"/>
              <a:t>, and The Precipice. He also served in many official capacities, including the position of censor.&lt;/note&gt;</a:t>
            </a:r>
          </a:p>
          <a:p>
            <a:pPr marL="0" indent="0">
              <a:buNone/>
            </a:pPr>
            <a:r>
              <a:rPr lang="en-GB" dirty="0"/>
              <a:t>&lt;/person&gt;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41589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1B40-69D7-97FD-6489-9E1693F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Corpus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6104-C540-6A4E-8E8B-C53A497A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name_birthcountry</a:t>
            </a:r>
          </a:p>
          <a:p>
            <a:pPr lvl="1"/>
            <a:r>
              <a:rPr lang="en-CZ" dirty="0"/>
              <a:t>= (@corresp) /birth/placeName/country</a:t>
            </a:r>
          </a:p>
          <a:p>
            <a:r>
              <a:rPr lang="en-CZ" dirty="0"/>
              <a:t>Explicitly calculated</a:t>
            </a:r>
          </a:p>
          <a:p>
            <a:pPr lvl="1"/>
            <a:r>
              <a:rPr lang="en-CZ" dirty="0"/>
              <a:t>&lt;name id=“ner-11” type=“PER” ref=“</a:t>
            </a:r>
            <a:r>
              <a:rPr lang="en-GB" dirty="0"/>
              <a:t>#Q189665</a:t>
            </a:r>
            <a:r>
              <a:rPr lang="en-CZ" dirty="0"/>
              <a:t>"&gt;&lt;tok&gt;Ivan&lt;/tok&gt; &lt;tok&gt;Goncharov&lt;/tok&gt;&lt;/name&gt;</a:t>
            </a:r>
          </a:p>
          <a:p>
            <a:pPr lvl="1"/>
            <a:r>
              <a:rPr lang="en-CZ" dirty="0"/>
              <a:t>Q189665</a:t>
            </a:r>
          </a:p>
          <a:p>
            <a:pPr lvl="1"/>
            <a:r>
              <a:rPr lang="en-CZ" dirty="0"/>
              <a:t>&lt;person id=“Q189665</a:t>
            </a:r>
            <a:r>
              <a:rPr lang="en-CZ" i="1" dirty="0"/>
              <a:t>”&gt; … &lt;</a:t>
            </a:r>
            <a:r>
              <a:rPr lang="en-CZ" dirty="0"/>
              <a:t>country&gt;Russia&lt;/country&gt; … &lt;/person&gt;</a:t>
            </a:r>
          </a:p>
          <a:p>
            <a:pPr lvl="1"/>
            <a:r>
              <a:rPr lang="en-CZ" i="1" dirty="0"/>
              <a:t>&lt;</a:t>
            </a:r>
            <a:r>
              <a:rPr lang="en-CZ" dirty="0"/>
              <a:t>country&gt;Russia&lt;/country&gt;</a:t>
            </a:r>
          </a:p>
          <a:p>
            <a:pPr lvl="1"/>
            <a:r>
              <a:rPr lang="en-CZ" dirty="0"/>
              <a:t>&lt;name birthcountry=“Russia"&gt;</a:t>
            </a:r>
          </a:p>
          <a:p>
            <a:pPr lvl="1"/>
            <a:r>
              <a:rPr lang="en-CZ" dirty="0"/>
              <a:t>[]+ :: match.name_birthcountry=“Russia”</a:t>
            </a:r>
          </a:p>
        </p:txBody>
      </p:sp>
    </p:spTree>
    <p:extLst>
      <p:ext uri="{BB962C8B-B14F-4D97-AF65-F5344CB8AC3E}">
        <p14:creationId xmlns:p14="http://schemas.microsoft.com/office/powerpoint/2010/main" val="64536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D2A8-C662-1991-2D9A-D42AEC3E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Entity Naming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5E79-FA1B-B116-05F6-118196C5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Names are of particular interest in DH</a:t>
            </a:r>
          </a:p>
          <a:p>
            <a:pPr lvl="1"/>
            <a:r>
              <a:rPr lang="en-CZ" dirty="0"/>
              <a:t>Much use of text revolves around finding and tracking names</a:t>
            </a:r>
          </a:p>
          <a:p>
            <a:r>
              <a:rPr lang="en-CZ" dirty="0"/>
              <a:t>Named Entities</a:t>
            </a:r>
          </a:p>
          <a:p>
            <a:pPr lvl="1"/>
            <a:r>
              <a:rPr lang="en-CZ" dirty="0"/>
              <a:t>Not just names of people, but also names for any other type of thing</a:t>
            </a:r>
          </a:p>
          <a:p>
            <a:pPr lvl="1"/>
            <a:r>
              <a:rPr lang="en-CZ" dirty="0"/>
              <a:t>Not just names proper, but also expressions referring to entities</a:t>
            </a:r>
          </a:p>
          <a:p>
            <a:pPr lvl="1"/>
            <a:r>
              <a:rPr lang="en-CZ"/>
              <a:t>Not just (existing) entities, but also fictional, imaginary</a:t>
            </a:r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044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E424-0404-D300-8DCE-8CDF12C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TEI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124F-EC33-1573-0B56-1C6D0EA0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Just simple XML</a:t>
            </a:r>
          </a:p>
          <a:p>
            <a:pPr lvl="1"/>
            <a:r>
              <a:rPr lang="en-CZ" dirty="0"/>
              <a:t>&lt;name&gt;  - name</a:t>
            </a:r>
          </a:p>
          <a:p>
            <a:pPr lvl="1"/>
            <a:r>
              <a:rPr lang="en-CZ" dirty="0"/>
              <a:t>&lt;date&gt;, &lt;term&gt;</a:t>
            </a:r>
          </a:p>
          <a:p>
            <a:pPr lvl="1"/>
            <a:r>
              <a:rPr lang="en-CZ" dirty="0"/>
              <a:t>&lt;orgName&gt; &lt;persName&gt; &lt;placeName&gt;</a:t>
            </a:r>
          </a:p>
          <a:p>
            <a:r>
              <a:rPr lang="en-CZ" dirty="0"/>
              <a:t>Searchable as sattributes</a:t>
            </a:r>
          </a:p>
          <a:p>
            <a:pPr lvl="1"/>
            <a:r>
              <a:rPr lang="en-CZ" dirty="0"/>
              <a:t>With whatever attributes</a:t>
            </a:r>
          </a:p>
        </p:txBody>
      </p:sp>
    </p:spTree>
    <p:extLst>
      <p:ext uri="{BB962C8B-B14F-4D97-AF65-F5344CB8AC3E}">
        <p14:creationId xmlns:p14="http://schemas.microsoft.com/office/powerpoint/2010/main" val="34107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82B6-7930-148A-C695-B5CF051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Named Entity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C594-C409-7E8A-8B21-413049D2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Indicate the type of name</a:t>
            </a:r>
          </a:p>
          <a:p>
            <a:pPr lvl="1"/>
            <a:r>
              <a:rPr lang="en-CZ" dirty="0"/>
              <a:t>&lt;name type=“LOC”&gt;</a:t>
            </a:r>
          </a:p>
          <a:p>
            <a:pPr lvl="1"/>
            <a:r>
              <a:rPr lang="en-CZ" dirty="0"/>
              <a:t>Fixed tagset like POS tags</a:t>
            </a:r>
          </a:p>
          <a:p>
            <a:r>
              <a:rPr lang="en-CZ" dirty="0"/>
              <a:t>Most used classification</a:t>
            </a:r>
          </a:p>
          <a:p>
            <a:pPr lvl="1"/>
            <a:r>
              <a:rPr lang="en-CZ" dirty="0"/>
              <a:t>LOC	location (place)</a:t>
            </a:r>
          </a:p>
          <a:p>
            <a:pPr lvl="1"/>
            <a:r>
              <a:rPr lang="en-CZ" dirty="0"/>
              <a:t>ORG  organization</a:t>
            </a:r>
          </a:p>
          <a:p>
            <a:pPr lvl="1"/>
            <a:r>
              <a:rPr lang="en-CZ" dirty="0"/>
              <a:t>PER     person</a:t>
            </a:r>
          </a:p>
        </p:txBody>
      </p:sp>
    </p:spTree>
    <p:extLst>
      <p:ext uri="{BB962C8B-B14F-4D97-AF65-F5344CB8AC3E}">
        <p14:creationId xmlns:p14="http://schemas.microsoft.com/office/powerpoint/2010/main" val="351292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D2D9-27A3-A1DE-6DCC-8402422B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NERC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DB78-B42A-84DF-E225-1E5F9E01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Named Entity Recognition and Classification</a:t>
            </a:r>
          </a:p>
          <a:p>
            <a:pPr lvl="1"/>
            <a:r>
              <a:rPr lang="en-CZ" dirty="0"/>
              <a:t>Automatically recognize and subtype names</a:t>
            </a:r>
          </a:p>
          <a:p>
            <a:pPr lvl="1"/>
            <a:r>
              <a:rPr lang="en-CZ" dirty="0"/>
              <a:t>NameTag2: Czech, Spanish, English, Dutch, German</a:t>
            </a:r>
          </a:p>
          <a:p>
            <a:pPr lvl="1"/>
            <a:r>
              <a:rPr lang="en-CZ" dirty="0"/>
              <a:t>SpaCy</a:t>
            </a:r>
          </a:p>
          <a:p>
            <a:endParaRPr lang="en-CZ" dirty="0"/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3089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20AD-6DFF-D8DB-BC26-052FC36A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Naming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1916-A8E8-F93C-CD64-6CD96843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Inflectional languages</a:t>
            </a:r>
          </a:p>
          <a:p>
            <a:pPr lvl="1"/>
            <a:r>
              <a:rPr lang="en-CZ" dirty="0"/>
              <a:t>Petr Sgall, Petra Sgalla</a:t>
            </a:r>
          </a:p>
          <a:p>
            <a:r>
              <a:rPr lang="en-CZ" dirty="0"/>
              <a:t>Names mentioned in different ways</a:t>
            </a:r>
          </a:p>
          <a:p>
            <a:pPr lvl="1"/>
            <a:r>
              <a:rPr lang="en-CZ" dirty="0"/>
              <a:t>M. Janssen, Maarten Janssen, dr. M. Janssen, etc.</a:t>
            </a:r>
          </a:p>
          <a:p>
            <a:r>
              <a:rPr lang="en-CZ" dirty="0"/>
              <a:t>Lemmatization and Regularization</a:t>
            </a:r>
          </a:p>
          <a:p>
            <a:pPr lvl="1"/>
            <a:r>
              <a:rPr lang="en-CZ" dirty="0"/>
              <a:t>&lt;name type=“PER” lemma=“profesor Petr Sgall” reg=“Petr Sgall”&gt;profesora Petra Sgalla&lt;/name&gt;</a:t>
            </a:r>
          </a:p>
          <a:p>
            <a:r>
              <a:rPr lang="en-CZ" dirty="0"/>
              <a:t>Name disambiguation</a:t>
            </a:r>
          </a:p>
          <a:p>
            <a:pPr lvl="1"/>
            <a:r>
              <a:rPr lang="en-CZ" dirty="0"/>
              <a:t>Paris (France), Paris (Texas)</a:t>
            </a:r>
          </a:p>
        </p:txBody>
      </p:sp>
    </p:spTree>
    <p:extLst>
      <p:ext uri="{BB962C8B-B14F-4D97-AF65-F5344CB8AC3E}">
        <p14:creationId xmlns:p14="http://schemas.microsoft.com/office/powerpoint/2010/main" val="423264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59EF-8E2A-4BE9-5FE7-8E011EC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Entity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C41A-6511-E793-000F-FFE6481E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58" y="1340769"/>
            <a:ext cx="9973428" cy="4944418"/>
          </a:xfrm>
        </p:spPr>
        <p:txBody>
          <a:bodyPr>
            <a:normAutofit lnSpcReduction="10000"/>
          </a:bodyPr>
          <a:lstStyle/>
          <a:p>
            <a:r>
              <a:rPr lang="en-CZ" dirty="0"/>
              <a:t>Refer to large databases of names</a:t>
            </a:r>
          </a:p>
          <a:p>
            <a:pPr lvl="1"/>
            <a:r>
              <a:rPr lang="en-CZ" dirty="0"/>
              <a:t>WikiData</a:t>
            </a:r>
          </a:p>
          <a:p>
            <a:pPr lvl="1"/>
            <a:r>
              <a:rPr lang="en-CZ" dirty="0"/>
              <a:t>VIAF (Virtual International Authority File)</a:t>
            </a:r>
          </a:p>
          <a:p>
            <a:r>
              <a:rPr lang="en-CZ" dirty="0"/>
              <a:t>Uniquely identify named entities in text</a:t>
            </a:r>
          </a:p>
          <a:p>
            <a:pPr lvl="1"/>
            <a:r>
              <a:rPr lang="en-CZ" dirty="0"/>
              <a:t>Ivan Goncharov = VIAF id </a:t>
            </a:r>
            <a:r>
              <a:rPr lang="en-GB" dirty="0"/>
              <a:t>71391722</a:t>
            </a:r>
          </a:p>
          <a:p>
            <a:pPr lvl="1"/>
            <a:r>
              <a:rPr lang="en-CZ" dirty="0"/>
              <a:t>WikiData id  Q189665</a:t>
            </a:r>
          </a:p>
          <a:p>
            <a:r>
              <a:rPr lang="en-CZ" dirty="0"/>
              <a:t>Various ways of linking</a:t>
            </a:r>
          </a:p>
          <a:p>
            <a:pPr lvl="1"/>
            <a:r>
              <a:rPr lang="en-CZ" dirty="0"/>
              <a:t>&lt;name type=“PER” ref=“</a:t>
            </a:r>
            <a:r>
              <a:rPr lang="en-GB" dirty="0"/>
              <a:t>https://</a:t>
            </a:r>
            <a:r>
              <a:rPr lang="en-GB" dirty="0" err="1"/>
              <a:t>viaf.org</a:t>
            </a:r>
            <a:r>
              <a:rPr lang="en-GB" dirty="0"/>
              <a:t>/</a:t>
            </a:r>
            <a:r>
              <a:rPr lang="en-GB" dirty="0" err="1"/>
              <a:t>viaf</a:t>
            </a:r>
            <a:r>
              <a:rPr lang="en-GB" dirty="0"/>
              <a:t>/71391722</a:t>
            </a:r>
            <a:r>
              <a:rPr lang="en-CZ" dirty="0"/>
              <a:t>"&gt;Ivan Goncharov&lt;/name&gt;</a:t>
            </a:r>
          </a:p>
          <a:p>
            <a:pPr lvl="1"/>
            <a:r>
              <a:rPr lang="en-CZ" dirty="0"/>
              <a:t>@ref=“</a:t>
            </a:r>
            <a:r>
              <a:rPr lang="en-GB" dirty="0"/>
              <a:t>71391722”</a:t>
            </a:r>
          </a:p>
          <a:p>
            <a:pPr lvl="1"/>
            <a:r>
              <a:rPr lang="en-CZ" dirty="0"/>
              <a:t>@corresp=“#</a:t>
            </a:r>
            <a:r>
              <a:rPr lang="en-GB" dirty="0"/>
              <a:t>71391722”</a:t>
            </a:r>
          </a:p>
          <a:p>
            <a:pPr lvl="1"/>
            <a:r>
              <a:rPr lang="en-CZ" dirty="0"/>
              <a:t>@corresp=“ner.xml#</a:t>
            </a:r>
            <a:r>
              <a:rPr lang="en-GB" dirty="0"/>
              <a:t>71391722”</a:t>
            </a:r>
          </a:p>
        </p:txBody>
      </p:sp>
    </p:spTree>
    <p:extLst>
      <p:ext uri="{BB962C8B-B14F-4D97-AF65-F5344CB8AC3E}">
        <p14:creationId xmlns:p14="http://schemas.microsoft.com/office/powerpoint/2010/main" val="354026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3F5D-EC6E-5507-B025-70C01320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NER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234B-EC35-80A2-1014-0AF015E7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58" y="1099163"/>
            <a:ext cx="9953942" cy="4659674"/>
          </a:xfr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www.textrazor.com</a:t>
            </a:r>
            <a:r>
              <a:rPr lang="en-GB" dirty="0"/>
              <a:t>/demo</a:t>
            </a:r>
            <a:endParaRPr lang="en-CZ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89F193-EDE8-2BEB-8BAC-B20C1777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2" y="1628800"/>
            <a:ext cx="9466976" cy="52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9048-EE9D-F7BD-1578-84D8B92E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Biographical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D218-91A5-D18F-EFEB-5EA44EBB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58" y="1412776"/>
            <a:ext cx="9953942" cy="4764187"/>
          </a:xfrm>
        </p:spPr>
        <p:txBody>
          <a:bodyPr/>
          <a:lstStyle/>
          <a:p>
            <a:r>
              <a:rPr lang="en-CZ" dirty="0"/>
              <a:t>http://www.wikidata.org/wiki/Q189665</a:t>
            </a:r>
          </a:p>
          <a:p>
            <a:pPr lvl="1"/>
            <a:r>
              <a:rPr lang="en-CZ" dirty="0"/>
              <a:t>Name: Ivan Goncharov</a:t>
            </a:r>
          </a:p>
          <a:p>
            <a:pPr lvl="1"/>
            <a:r>
              <a:rPr lang="en-CZ" dirty="0"/>
              <a:t>Name (Russian): </a:t>
            </a:r>
            <a:r>
              <a:rPr lang="ru-RU" dirty="0"/>
              <a:t>Иван Александрович Гончаров</a:t>
            </a:r>
          </a:p>
          <a:p>
            <a:pPr lvl="1"/>
            <a:r>
              <a:rPr lang="en-US" dirty="0"/>
              <a:t>Sex: Male</a:t>
            </a:r>
          </a:p>
          <a:p>
            <a:pPr lvl="1"/>
            <a:r>
              <a:rPr lang="en-US" dirty="0"/>
              <a:t>Instance of: Human</a:t>
            </a:r>
          </a:p>
          <a:p>
            <a:pPr lvl="1"/>
            <a:r>
              <a:rPr lang="en-US" dirty="0"/>
              <a:t>Citizenship: Russian Empire</a:t>
            </a:r>
          </a:p>
          <a:p>
            <a:pPr lvl="1"/>
            <a:r>
              <a:rPr lang="en-US" dirty="0"/>
              <a:t>Birth: 6 June 1812 (Ulyanovsk)– Death: 15 Sept 1891 (St. Petersburg) - pneumonia</a:t>
            </a:r>
          </a:p>
          <a:p>
            <a:pPr lvl="1"/>
            <a:r>
              <a:rPr lang="en-US" dirty="0"/>
              <a:t>Occupation: linguist, writer, novelist, translator, essayist, prosaist, literary critic, …</a:t>
            </a:r>
          </a:p>
          <a:p>
            <a:pPr lvl="1"/>
            <a:r>
              <a:rPr lang="en-US" dirty="0"/>
              <a:t>Works: </a:t>
            </a:r>
            <a:r>
              <a:rPr lang="en-US" dirty="0" err="1"/>
              <a:t>Oblomov</a:t>
            </a:r>
            <a:r>
              <a:rPr lang="en-US" dirty="0"/>
              <a:t>, The </a:t>
            </a:r>
            <a:r>
              <a:rPr lang="en-US" dirty="0" err="1"/>
              <a:t>Prcipe</a:t>
            </a:r>
            <a:r>
              <a:rPr lang="en-US" dirty="0"/>
              <a:t>, The Same Old Story, …</a:t>
            </a:r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2865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3859</TotalTime>
  <Words>788</Words>
  <Application>Microsoft Macintosh PowerPoint</Application>
  <DocSecurity>0</DocSecurity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Named Entities</vt:lpstr>
      <vt:lpstr>Entity Naming Expressions</vt:lpstr>
      <vt:lpstr>TEI regions</vt:lpstr>
      <vt:lpstr>Named Entity Classification</vt:lpstr>
      <vt:lpstr>NERC</vt:lpstr>
      <vt:lpstr>Naming Variation</vt:lpstr>
      <vt:lpstr>Entity Linking</vt:lpstr>
      <vt:lpstr>NER Pipelines</vt:lpstr>
      <vt:lpstr>Biographical data</vt:lpstr>
      <vt:lpstr>Centralized teiHeader database</vt:lpstr>
      <vt:lpstr>NER.xml</vt:lpstr>
      <vt:lpstr>Example</vt:lpstr>
      <vt:lpstr>Corpus Export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Entities</dc:title>
  <dc:subject/>
  <dc:creator>MAARTEN JANSSEN</dc:creator>
  <cp:keywords/>
  <dc:description/>
  <cp:lastModifiedBy>MAARTEN JANSSEN</cp:lastModifiedBy>
  <cp:revision>3</cp:revision>
  <dcterms:created xsi:type="dcterms:W3CDTF">2022-06-06T14:52:22Z</dcterms:created>
  <dcterms:modified xsi:type="dcterms:W3CDTF">2022-06-09T07:12:18Z</dcterms:modified>
  <cp:category/>
  <dc:identifier/>
  <cp:contentStatus/>
  <dc:language/>
  <cp:version/>
</cp:coreProperties>
</file>