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0" r:id="rId1"/>
  </p:sldMasterIdLst>
  <p:notesMasterIdLst>
    <p:notesMasterId r:id="rId23"/>
  </p:notesMasterIdLst>
  <p:sldIdLst>
    <p:sldId id="270" r:id="rId2"/>
    <p:sldId id="257" r:id="rId3"/>
    <p:sldId id="266" r:id="rId4"/>
    <p:sldId id="312" r:id="rId5"/>
    <p:sldId id="273" r:id="rId6"/>
    <p:sldId id="275" r:id="rId7"/>
    <p:sldId id="276" r:id="rId8"/>
    <p:sldId id="316" r:id="rId9"/>
    <p:sldId id="277" r:id="rId10"/>
    <p:sldId id="279" r:id="rId11"/>
    <p:sldId id="278" r:id="rId12"/>
    <p:sldId id="317" r:id="rId13"/>
    <p:sldId id="289" r:id="rId14"/>
    <p:sldId id="280" r:id="rId15"/>
    <p:sldId id="318" r:id="rId16"/>
    <p:sldId id="319" r:id="rId17"/>
    <p:sldId id="287" r:id="rId18"/>
    <p:sldId id="321" r:id="rId19"/>
    <p:sldId id="293" r:id="rId20"/>
    <p:sldId id="314" r:id="rId21"/>
    <p:sldId id="32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71A54B"/>
    <a:srgbClr val="A7D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BDD9D-8BB2-4F7A-BC77-0D70CF21DDB8}" type="datetimeFigureOut">
              <a:rPr lang="de-AT" smtClean="0"/>
              <a:t>09.09.2021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F313F-5165-41EC-BB20-9FE38D2659D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80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F313F-5165-41EC-BB20-9FE38D2659DD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080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F313F-5165-41EC-BB20-9FE38D2659DD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9145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05baaba32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05baaba32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F313F-5165-41EC-BB20-9FE38D2659DD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9073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05baaba3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05baaba32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05baaba32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05baaba32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F313F-5165-41EC-BB20-9FE38D2659DD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3014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F313F-5165-41EC-BB20-9FE38D2659DD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9073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F313F-5165-41EC-BB20-9FE38D2659DD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0428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F313F-5165-41EC-BB20-9FE38D2659DD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9747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F313F-5165-41EC-BB20-9FE38D2659DD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534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F313F-5165-41EC-BB20-9FE38D2659DD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5929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F313F-5165-41EC-BB20-9FE38D2659DD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4179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F313F-5165-41EC-BB20-9FE38D2659DD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385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F313F-5165-41EC-BB20-9FE38D2659DD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9747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F313F-5165-41EC-BB20-9FE38D2659DD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0715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F313F-5165-41EC-BB20-9FE38D2659DD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907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05baaba32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05baaba32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05baaba32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05baaba32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F313F-5165-41EC-BB20-9FE38D2659DD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9073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05baaba32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05baaba32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3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4436-CA73-4D53-89B4-2A5C7347BF2F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316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4436-CA73-4D53-89B4-2A5C7347BF2F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119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4436-CA73-4D53-89B4-2A5C7347BF2F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2432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4436-CA73-4D53-89B4-2A5C7347BF2F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004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4436-CA73-4D53-89B4-2A5C7347BF2F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386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4436-CA73-4D53-89B4-2A5C7347BF2F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379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76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3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5732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09DC-1D3A-4E19-87A9-63CCCD4E6B05}" type="datetimeFigureOut">
              <a:rPr lang="de-AT" smtClean="0"/>
              <a:t>09.09.2021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BE50-0E7C-40D8-AA03-903E7F9B9679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0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9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5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9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3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7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4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57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  <p:sldLayoutId id="2147484017" r:id="rId17"/>
    <p:sldLayoutId id="2147484018" r:id="rId18"/>
    <p:sldLayoutId id="2147484019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7D535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2D57228-9250-4DA3-BAAD-22AFBD4AC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25BA39D-7471-4270-8BFD-6464E6E21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B6D7A89-F18B-430E-89A7-C50E5A63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7EBC606-9AA0-42DA-A03F-69230517C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DCED692-8652-4CB1-96BF-8F64A0E8B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99AA13-A7AF-4EAF-87AF-30F5D8750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>
            <a:normAutofit/>
          </a:bodyPr>
          <a:lstStyle/>
          <a:p>
            <a:r>
              <a:rPr lang="en-US" sz="4200" b="1" dirty="0">
                <a:latin typeface="Lato" panose="020B0604020202020204" charset="0"/>
              </a:rPr>
              <a:t>Data protection in </a:t>
            </a:r>
            <a:r>
              <a:rPr lang="en-US" sz="4200" b="1">
                <a:latin typeface="Lato" panose="020B0604020202020204" charset="0"/>
              </a:rPr>
              <a:t>research practice</a:t>
            </a:r>
            <a:endParaRPr lang="de-AT" sz="4200" b="1" dirty="0">
              <a:latin typeface="Lato" panose="020B060402020202020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8A7484-D140-44D4-9D5F-64AC39084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/>
          </a:bodyPr>
          <a:lstStyle/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CA10ABF-041D-47DE-9A59-F798B1C6B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1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56B39F-309F-4F42-A6DE-3D9043A8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 b="1" dirty="0">
                <a:solidFill>
                  <a:srgbClr val="FFFFFF"/>
                </a:solidFill>
              </a:rPr>
              <a:t>Applicability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1609940-F7B2-47A8-B93F-1429C28F881F}"/>
              </a:ext>
            </a:extLst>
          </p:cNvPr>
          <p:cNvSpPr txBox="1"/>
          <p:nvPr/>
        </p:nvSpPr>
        <p:spPr>
          <a:xfrm>
            <a:off x="5287995" y="661106"/>
            <a:ext cx="6257362" cy="5503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personal data of natural persons</a:t>
            </a:r>
          </a:p>
          <a:p>
            <a:pPr marL="228600" defTabSz="914400">
              <a:lnSpc>
                <a:spcPct val="90000"/>
              </a:lnSpc>
              <a:spcAft>
                <a:spcPts val="600"/>
              </a:spcAft>
            </a:pPr>
            <a:endParaRPr lang="en-US" sz="3200" dirty="0">
              <a:solidFill>
                <a:srgbClr val="FFFFFF"/>
              </a:solidFill>
            </a:endParaRP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data of legal persons but also deceased persons </a:t>
            </a:r>
          </a:p>
          <a:p>
            <a:pPr marL="228600"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rgbClr val="FFFFFF"/>
                </a:solidFill>
                <a:sym typeface="Wingdings" panose="05000000000000000000" pitchFamily="2" charset="2"/>
              </a:rPr>
              <a:t>   not affected by GDPR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98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135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8" name="Picture 137">
            <a:extLst>
              <a:ext uri="{FF2B5EF4-FFF2-40B4-BE49-F238E27FC236}">
                <a16:creationId xmlns:a16="http://schemas.microsoft.com/office/drawing/2014/main" id="{0B1B493A-0A00-4A78-9179-A51DFD228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99" name="Picture 139">
            <a:extLst>
              <a:ext uri="{FF2B5EF4-FFF2-40B4-BE49-F238E27FC236}">
                <a16:creationId xmlns:a16="http://schemas.microsoft.com/office/drawing/2014/main" id="{05B327D4-1ABB-44EB-8BA9-1C136B153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00" name="Rectangle 141">
            <a:extLst>
              <a:ext uri="{FF2B5EF4-FFF2-40B4-BE49-F238E27FC236}">
                <a16:creationId xmlns:a16="http://schemas.microsoft.com/office/drawing/2014/main" id="{68565C26-F31A-42A4-859E-1F38C81D1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01" name="Rectangle 143">
            <a:extLst>
              <a:ext uri="{FF2B5EF4-FFF2-40B4-BE49-F238E27FC236}">
                <a16:creationId xmlns:a16="http://schemas.microsoft.com/office/drawing/2014/main" id="{81A3EC2D-CF74-44DB-A8BD-A1698850D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 useBgFill="1">
        <p:nvSpPr>
          <p:cNvPr id="202" name="Rectangle 145">
            <a:extLst>
              <a:ext uri="{FF2B5EF4-FFF2-40B4-BE49-F238E27FC236}">
                <a16:creationId xmlns:a16="http://schemas.microsoft.com/office/drawing/2014/main" id="{FD333345-06FE-431A-A170-B442B71B6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3" name="Picture 147">
            <a:extLst>
              <a:ext uri="{FF2B5EF4-FFF2-40B4-BE49-F238E27FC236}">
                <a16:creationId xmlns:a16="http://schemas.microsoft.com/office/drawing/2014/main" id="{BF3CF734-AF09-4284-A3AF-E1B79C0AA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04" name="Rectangle 149">
            <a:extLst>
              <a:ext uri="{FF2B5EF4-FFF2-40B4-BE49-F238E27FC236}">
                <a16:creationId xmlns:a16="http://schemas.microsoft.com/office/drawing/2014/main" id="{051DDCB9-F755-45C2-A2DF-09112F5CC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151">
            <a:extLst>
              <a:ext uri="{FF2B5EF4-FFF2-40B4-BE49-F238E27FC236}">
                <a16:creationId xmlns:a16="http://schemas.microsoft.com/office/drawing/2014/main" id="{6CE5D6A2-8420-4DDB-B2B9-F907655B9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194" name="Google Shape;194;p3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6600" b="1" dirty="0">
                <a:latin typeface="+mj-lt"/>
                <a:ea typeface="+mj-ea"/>
                <a:cs typeface="+mj-cs"/>
              </a:rPr>
              <a:t>Data processing</a:t>
            </a:r>
          </a:p>
        </p:txBody>
      </p:sp>
      <p:pic>
        <p:nvPicPr>
          <p:cNvPr id="206" name="Picture 153">
            <a:extLst>
              <a:ext uri="{FF2B5EF4-FFF2-40B4-BE49-F238E27FC236}">
                <a16:creationId xmlns:a16="http://schemas.microsoft.com/office/drawing/2014/main" id="{495C9795-5873-43E5-A16C-324C15CF1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195" name="Google Shape;195;p35"/>
          <p:cNvSpPr txBox="1">
            <a:spLocks noGrp="1"/>
          </p:cNvSpPr>
          <p:nvPr>
            <p:ph type="body" idx="1"/>
          </p:nvPr>
        </p:nvSpPr>
        <p:spPr>
          <a:xfrm>
            <a:off x="215692" y="2618241"/>
            <a:ext cx="6423211" cy="359931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sz="6000" dirty="0">
                <a:latin typeface="+mn-lt"/>
                <a:ea typeface="+mn-ea"/>
                <a:cs typeface="+mn-cs"/>
              </a:rPr>
              <a:t>Any form of access to or handling of personal data</a:t>
            </a:r>
          </a:p>
        </p:txBody>
      </p:sp>
      <p:pic>
        <p:nvPicPr>
          <p:cNvPr id="4" name="Grafik 3" descr="{0} mit einfarbiger Füllung">
            <a:extLst>
              <a:ext uri="{FF2B5EF4-FFF2-40B4-BE49-F238E27FC236}">
                <a16:creationId xmlns:a16="http://schemas.microsoft.com/office/drawing/2014/main" id="{F27D899C-BC95-423E-81E6-5DC2034E5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07007">
            <a:off x="8069232" y="154927"/>
            <a:ext cx="3358478" cy="33584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2633F-7755-4DBC-A34A-12D02CFF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2733709"/>
            <a:ext cx="7657792" cy="1373070"/>
          </a:xfrm>
        </p:spPr>
        <p:txBody>
          <a:bodyPr vert="horz" lIns="91440" tIns="45720" rIns="91440" bIns="45720" rtlCol="0" anchor="b" anchorCtr="1">
            <a:normAutofit fontScale="90000"/>
          </a:bodyPr>
          <a:lstStyle/>
          <a:p>
            <a:r>
              <a:rPr lang="en-US" sz="4000" b="1" kern="1200" cap="all" spc="200" baseline="0" dirty="0">
                <a:latin typeface="+mj-lt"/>
                <a:ea typeface="+mj-ea"/>
                <a:cs typeface="+mj-cs"/>
              </a:rPr>
              <a:t>What is personal Data and what is sensitive Data?</a:t>
            </a:r>
            <a:endParaRPr lang="en-US" sz="3800" b="1" cap="all" spc="200" baseline="0" dirty="0">
              <a:solidFill>
                <a:srgbClr val="FFFFFF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E931A7-02D2-4596-AEF8-85A68620B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4149" y="4394039"/>
            <a:ext cx="7304152" cy="111768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665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Picture 147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0" name="Picture 149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11" name="Picture 151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12" name="Rectangle 153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13" name="Rectangle 155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14" name="Rectangle 157">
            <a:extLst>
              <a:ext uri="{FF2B5EF4-FFF2-40B4-BE49-F238E27FC236}">
                <a16:creationId xmlns:a16="http://schemas.microsoft.com/office/drawing/2014/main" id="{0B0BBD46-E160-4D02-9D82-3934E3970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" name="Picture 159">
            <a:extLst>
              <a:ext uri="{FF2B5EF4-FFF2-40B4-BE49-F238E27FC236}">
                <a16:creationId xmlns:a16="http://schemas.microsoft.com/office/drawing/2014/main" id="{3114C8A4-DCE7-4155-98CA-D8826574B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685233" y="609599"/>
            <a:ext cx="9900593" cy="117786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  <a:buClr>
                <a:schemeClr val="dk1"/>
              </a:buClr>
              <a:buSzPts val="1100"/>
            </a:pPr>
            <a:r>
              <a:rPr lang="en-US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Personal Data</a:t>
            </a: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6" name="Rectangle 161">
            <a:extLst>
              <a:ext uri="{FF2B5EF4-FFF2-40B4-BE49-F238E27FC236}">
                <a16:creationId xmlns:a16="http://schemas.microsoft.com/office/drawing/2014/main" id="{77A64E61-6D37-4CB3-8F42-66B0DACB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4402"/>
            <a:ext cx="12192000" cy="5133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Google Shape;207;p37"/>
          <p:cNvSpPr txBox="1">
            <a:spLocks noGrp="1"/>
          </p:cNvSpPr>
          <p:nvPr>
            <p:ph type="body" idx="1"/>
          </p:nvPr>
        </p:nvSpPr>
        <p:spPr>
          <a:xfrm>
            <a:off x="680321" y="1970240"/>
            <a:ext cx="10547973" cy="441711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  <a:cs typeface="+mn-cs"/>
              </a:rPr>
              <a:t>any information relating to an </a:t>
            </a:r>
            <a:r>
              <a:rPr lang="en-US" i="1" dirty="0">
                <a:latin typeface="+mn-lt"/>
                <a:ea typeface="+mn-ea"/>
                <a:cs typeface="+mn-cs"/>
              </a:rPr>
              <a:t>identified</a:t>
            </a:r>
            <a:r>
              <a:rPr lang="en-US" dirty="0">
                <a:latin typeface="+mn-lt"/>
                <a:ea typeface="+mn-ea"/>
                <a:cs typeface="+mn-cs"/>
              </a:rPr>
              <a:t> or </a:t>
            </a:r>
            <a:r>
              <a:rPr lang="en-US" i="1" dirty="0">
                <a:latin typeface="+mn-lt"/>
                <a:ea typeface="+mn-ea"/>
                <a:cs typeface="+mn-cs"/>
              </a:rPr>
              <a:t>identifiable</a:t>
            </a:r>
            <a:r>
              <a:rPr lang="en-US" dirty="0">
                <a:latin typeface="+mn-lt"/>
                <a:ea typeface="+mn-ea"/>
                <a:cs typeface="+mn-cs"/>
              </a:rPr>
              <a:t> natural person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latin typeface="+mn-lt"/>
              <a:ea typeface="+mn-ea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  <a:cs typeface="+mn-cs"/>
              </a:rPr>
              <a:t>refers to much more than just the name, the address or the date of birth!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latin typeface="+mn-lt"/>
              <a:ea typeface="+mn-ea"/>
              <a:cs typeface="+mn-cs"/>
            </a:endParaRPr>
          </a:p>
          <a:p>
            <a:pPr marL="2438339" lvl="8" indent="-228600" fontAlgn="base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rPr>
              <a:t>financial data such as income or debts</a:t>
            </a:r>
          </a:p>
          <a:p>
            <a:pPr marL="2438339" lvl="8" indent="-228600" fontAlgn="base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rPr>
              <a:t>location data</a:t>
            </a:r>
          </a:p>
          <a:p>
            <a:pPr marL="2438339" lvl="8" indent="-228600" fontAlgn="base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rPr>
              <a:t>employer</a:t>
            </a:r>
          </a:p>
          <a:p>
            <a:pPr marL="2438339" lvl="8" indent="-228600" fontAlgn="base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rPr>
              <a:t>matriculation number (Student identification number)</a:t>
            </a:r>
          </a:p>
          <a:p>
            <a:pPr marL="2438339" lvl="8" indent="-228600" fontAlgn="base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rPr>
              <a:t>marital status</a:t>
            </a:r>
          </a:p>
          <a:p>
            <a:pPr marL="2438339" lvl="8" indent="-228600" fontAlgn="base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rPr>
              <a:t>e-mail address(es)</a:t>
            </a:r>
          </a:p>
          <a:p>
            <a:pPr marL="2438339" lvl="8" indent="-228600" fontAlgn="base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rPr>
              <a:t>IP-address</a:t>
            </a:r>
          </a:p>
          <a:p>
            <a:pPr marL="2438339" lvl="8" indent="-228600" fontAlgn="base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rPr>
              <a:t>eye or hair </a:t>
            </a:r>
            <a:r>
              <a:rPr lang="en-US" sz="2000" dirty="0" err="1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rPr>
              <a:t>colour</a:t>
            </a:r>
            <a:endParaRPr lang="en-US" sz="2000" dirty="0">
              <a:effectLst>
                <a:outerShdw blurRad="228600" algn="ctr" rotWithShape="0">
                  <a:prstClr val="black">
                    <a:alpha val="53000"/>
                  </a:prstClr>
                </a:outerShdw>
              </a:effectLst>
              <a:latin typeface="+mn-lt"/>
              <a:ea typeface="+mn-ea"/>
              <a:cs typeface="+mn-cs"/>
            </a:endParaRPr>
          </a:p>
          <a:p>
            <a:pPr marL="2438339" lvl="8" indent="-228600" fontAlgn="base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rPr>
              <a:t>photos</a:t>
            </a:r>
          </a:p>
          <a:p>
            <a:pPr marL="2438339" lvl="8" indent="-2286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rPr>
              <a:t>etc.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>
              <a:latin typeface="+mn-lt"/>
              <a:ea typeface="+mn-ea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>
              <a:latin typeface="+mn-lt"/>
              <a:ea typeface="+mn-ea"/>
              <a:cs typeface="+mn-cs"/>
            </a:endParaRPr>
          </a:p>
          <a:p>
            <a:pPr marL="0" indent="-228600">
              <a:spcBef>
                <a:spcPts val="2133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400" dirty="0">
              <a:latin typeface="+mn-lt"/>
              <a:ea typeface="+mn-ea"/>
              <a:cs typeface="+mn-cs"/>
            </a:endParaRPr>
          </a:p>
          <a:p>
            <a:pPr marL="0" indent="-2286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B66486A-FACE-47E4-BA95-9B66153D963B}"/>
              </a:ext>
            </a:extLst>
          </p:cNvPr>
          <p:cNvSpPr txBox="1"/>
          <p:nvPr/>
        </p:nvSpPr>
        <p:spPr>
          <a:xfrm>
            <a:off x="5354320" y="332911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53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B0BBD46-E160-4D02-9D82-3934E3970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3114C8A4-DCE7-4155-98CA-D8826574B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2" name="Google Shape;212;p38"/>
          <p:cNvSpPr txBox="1">
            <a:spLocks noGrp="1"/>
          </p:cNvSpPr>
          <p:nvPr>
            <p:ph type="title"/>
          </p:nvPr>
        </p:nvSpPr>
        <p:spPr>
          <a:xfrm>
            <a:off x="680321" y="321733"/>
            <a:ext cx="9900593" cy="108093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Sensitive data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7A64E61-6D37-4CB3-8F42-66B0DACB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4402"/>
            <a:ext cx="12192000" cy="5133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Google Shape;213;p38"/>
          <p:cNvSpPr txBox="1">
            <a:spLocks noGrp="1"/>
          </p:cNvSpPr>
          <p:nvPr>
            <p:ph type="body" idx="1"/>
          </p:nvPr>
        </p:nvSpPr>
        <p:spPr>
          <a:xfrm>
            <a:off x="680321" y="2012271"/>
            <a:ext cx="10924491" cy="452399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lnSpcReduction="10000"/>
          </a:bodyPr>
          <a:lstStyle/>
          <a:p>
            <a:pPr marL="0" indent="-2286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Data regarding</a:t>
            </a:r>
          </a:p>
          <a:p>
            <a:pPr marL="0" indent="-2286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  <a:p>
            <a:pPr marL="952485" lvl="1" indent="-22860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ethnic origin (background)</a:t>
            </a:r>
          </a:p>
          <a:p>
            <a:pPr marL="952485" lvl="1" indent="-22860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political opinions</a:t>
            </a:r>
          </a:p>
          <a:p>
            <a:pPr marL="952485" lvl="1" indent="-22860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religious or ideological conviction</a:t>
            </a:r>
          </a:p>
          <a:p>
            <a:pPr marL="952485" lvl="1" indent="-22860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union membership</a:t>
            </a:r>
          </a:p>
          <a:p>
            <a:pPr marL="952485" lvl="1" indent="-22860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sexual orientation</a:t>
            </a:r>
          </a:p>
          <a:p>
            <a:pPr marL="952485" lvl="1" indent="-22860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health status</a:t>
            </a:r>
          </a:p>
          <a:p>
            <a:pPr marL="952485" lvl="1" indent="-22860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etc. </a:t>
            </a:r>
          </a:p>
          <a:p>
            <a:pPr marL="723885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400" dirty="0">
              <a:latin typeface="+mn-lt"/>
              <a:ea typeface="+mn-ea"/>
              <a:cs typeface="+mn-cs"/>
            </a:endParaRPr>
          </a:p>
          <a:p>
            <a:pPr marL="152385" indent="0">
              <a:buNone/>
            </a:pPr>
            <a:r>
              <a:rPr lang="en-US" sz="2400" dirty="0">
                <a:latin typeface="+mn-lt"/>
                <a:ea typeface="+mn-ea"/>
                <a:cs typeface="+mn-cs"/>
              </a:rPr>
              <a:t>Data that allows the unique identification of a person</a:t>
            </a:r>
          </a:p>
          <a:p>
            <a:pPr marL="152385" indent="0">
              <a:buNone/>
            </a:pPr>
            <a:endParaRPr lang="en-US" sz="2400" dirty="0">
              <a:latin typeface="+mn-lt"/>
              <a:ea typeface="+mn-ea"/>
              <a:cs typeface="+mn-cs"/>
            </a:endParaRPr>
          </a:p>
          <a:p>
            <a:pPr marL="152385" indent="0">
              <a:buNone/>
            </a:pPr>
            <a:r>
              <a:rPr lang="en-US" sz="2400" dirty="0">
                <a:latin typeface="+mn-lt"/>
                <a:ea typeface="+mn-ea"/>
                <a:cs typeface="+mn-cs"/>
              </a:rPr>
              <a:t>	</a:t>
            </a:r>
            <a:r>
              <a:rPr lang="en-US" sz="2200" dirty="0">
                <a:latin typeface="+mn-lt"/>
                <a:ea typeface="+mn-ea"/>
                <a:cs typeface="+mn-cs"/>
              </a:rPr>
              <a:t>genetic data</a:t>
            </a:r>
          </a:p>
          <a:p>
            <a:pPr marL="152385" indent="0">
              <a:buNone/>
            </a:pPr>
            <a:r>
              <a:rPr lang="en-US" sz="2200" dirty="0">
                <a:latin typeface="+mn-lt"/>
                <a:ea typeface="+mn-ea"/>
                <a:cs typeface="+mn-cs"/>
              </a:rPr>
              <a:t>	</a:t>
            </a:r>
            <a:r>
              <a:rPr lang="en-US" sz="2400" dirty="0">
                <a:latin typeface="+mn-lt"/>
                <a:ea typeface="+mn-ea"/>
                <a:cs typeface="+mn-cs"/>
              </a:rPr>
              <a:t>biometric data  </a:t>
            </a:r>
          </a:p>
          <a:p>
            <a:pPr marL="952485" lvl="1" indent="-228600"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  <a:p>
            <a:pPr marL="0" indent="-2286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500" dirty="0">
              <a:latin typeface="+mn-lt"/>
              <a:ea typeface="+mn-ea"/>
              <a:cs typeface="+mn-cs"/>
            </a:endParaRPr>
          </a:p>
          <a:p>
            <a:pPr marL="0" indent="-2286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500" dirty="0">
              <a:latin typeface="+mn-lt"/>
              <a:ea typeface="+mn-ea"/>
              <a:cs typeface="+mn-cs"/>
            </a:endParaRPr>
          </a:p>
          <a:p>
            <a:pPr marL="285750" indent="-2286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500" dirty="0">
              <a:latin typeface="+mn-lt"/>
              <a:ea typeface="+mn-ea"/>
              <a:cs typeface="+mn-cs"/>
            </a:endParaRPr>
          </a:p>
          <a:p>
            <a:pPr marL="0" indent="-2286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500" dirty="0">
              <a:latin typeface="+mn-lt"/>
              <a:ea typeface="+mn-ea"/>
              <a:cs typeface="+mn-cs"/>
            </a:endParaRPr>
          </a:p>
          <a:p>
            <a:pPr marL="0" indent="-228600">
              <a:spcBef>
                <a:spcPts val="2133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500" dirty="0">
              <a:latin typeface="+mn-lt"/>
              <a:ea typeface="+mn-ea"/>
              <a:cs typeface="+mn-cs"/>
            </a:endParaRPr>
          </a:p>
          <a:p>
            <a:pPr marL="0" indent="-2286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endParaRPr lang="en-US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16CC839-7DE7-4100-B2BE-BEA5BEDA9ADA}"/>
              </a:ext>
            </a:extLst>
          </p:cNvPr>
          <p:cNvSpPr txBox="1"/>
          <p:nvPr/>
        </p:nvSpPr>
        <p:spPr>
          <a:xfrm>
            <a:off x="11949120" y="4531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B96AFE8-7178-49F3-9ED2-43E2B116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7" y="2063262"/>
            <a:ext cx="4437350" cy="2661052"/>
          </a:xfrm>
        </p:spPr>
        <p:txBody>
          <a:bodyPr>
            <a:normAutofit/>
          </a:bodyPr>
          <a:lstStyle/>
          <a:p>
            <a:pPr algn="r"/>
            <a:r>
              <a:rPr lang="de-DE" sz="4400" dirty="0">
                <a:solidFill>
                  <a:srgbClr val="FFFFFF"/>
                </a:solidFill>
              </a:rPr>
              <a:t>Data </a:t>
            </a:r>
            <a:r>
              <a:rPr lang="de-DE" sz="4400" dirty="0" err="1">
                <a:solidFill>
                  <a:srgbClr val="FFFFFF"/>
                </a:solidFill>
              </a:rPr>
              <a:t>processing</a:t>
            </a:r>
            <a:endParaRPr lang="de-AT" sz="4400" dirty="0">
              <a:solidFill>
                <a:srgbClr val="FFFFFF"/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B7E45E-2129-4083-809B-D47834A1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latin typeface="Lato" panose="020B0604020202020204" charset="0"/>
              </a:rPr>
              <a:t>r</a:t>
            </a:r>
            <a:r>
              <a:rPr lang="de-DE" sz="2400" dirty="0" err="1">
                <a:latin typeface="Lato" panose="020B0604020202020204" charset="0"/>
              </a:rPr>
              <a:t>equires</a:t>
            </a:r>
            <a:r>
              <a:rPr lang="de-DE" sz="2400" dirty="0">
                <a:latin typeface="Lato" panose="020B0604020202020204" charset="0"/>
              </a:rPr>
              <a:t> special </a:t>
            </a:r>
            <a:r>
              <a:rPr lang="de-DE" sz="2400" dirty="0" err="1">
                <a:latin typeface="Lato" panose="020B0604020202020204" charset="0"/>
              </a:rPr>
              <a:t>measures</a:t>
            </a:r>
            <a:r>
              <a:rPr lang="de-DE" sz="2400" dirty="0">
                <a:latin typeface="Lato" panose="020B0604020202020204" charset="0"/>
              </a:rPr>
              <a:t> of </a:t>
            </a:r>
            <a:r>
              <a:rPr lang="de-DE" sz="2400" dirty="0" err="1">
                <a:latin typeface="Lato" panose="020B0604020202020204" charset="0"/>
              </a:rPr>
              <a:t>protection</a:t>
            </a:r>
            <a:endParaRPr lang="de-DE" sz="2400" dirty="0">
              <a:latin typeface="Lato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400" dirty="0">
              <a:latin typeface="Lato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dirty="0" err="1">
                <a:latin typeface="Lato" panose="020B0604020202020204" charset="0"/>
              </a:rPr>
              <a:t>o</a:t>
            </a:r>
            <a:r>
              <a:rPr lang="de-AT" sz="2400" dirty="0" err="1">
                <a:latin typeface="Lato" panose="020B0604020202020204" charset="0"/>
              </a:rPr>
              <a:t>nly</a:t>
            </a:r>
            <a:r>
              <a:rPr lang="de-AT" sz="2400" dirty="0">
                <a:latin typeface="Lato" panose="020B0604020202020204" charset="0"/>
              </a:rPr>
              <a:t> possible, </a:t>
            </a:r>
            <a:r>
              <a:rPr lang="de-AT" sz="2400" dirty="0" err="1">
                <a:latin typeface="Lato" panose="020B0604020202020204" charset="0"/>
              </a:rPr>
              <a:t>if</a:t>
            </a:r>
            <a:endParaRPr lang="de-AT" sz="2400" dirty="0">
              <a:latin typeface="Lato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400" dirty="0">
                <a:latin typeface="Lato" panose="020B0604020202020204" charset="0"/>
              </a:rPr>
              <a:t>explicit </a:t>
            </a:r>
            <a:r>
              <a:rPr lang="de-AT" sz="2400" dirty="0" err="1">
                <a:latin typeface="Lato" panose="020B0604020202020204" charset="0"/>
              </a:rPr>
              <a:t>consent</a:t>
            </a:r>
            <a:r>
              <a:rPr lang="de-AT" sz="2400" dirty="0">
                <a:latin typeface="Lato" panose="020B0604020202020204" charset="0"/>
              </a:rPr>
              <a:t> </a:t>
            </a:r>
            <a:r>
              <a:rPr lang="de-AT" sz="2400" dirty="0" err="1">
                <a:latin typeface="Lato" panose="020B0604020202020204" charset="0"/>
              </a:rPr>
              <a:t>has</a:t>
            </a:r>
            <a:r>
              <a:rPr lang="de-AT" sz="2400" dirty="0">
                <a:latin typeface="Lato" panose="020B0604020202020204" charset="0"/>
              </a:rPr>
              <a:t> </a:t>
            </a:r>
            <a:r>
              <a:rPr lang="de-AT" sz="2400" dirty="0" err="1">
                <a:latin typeface="Lato" panose="020B0604020202020204" charset="0"/>
              </a:rPr>
              <a:t>been</a:t>
            </a:r>
            <a:r>
              <a:rPr lang="de-AT" sz="2400" dirty="0">
                <a:latin typeface="Lato" panose="020B0604020202020204" charset="0"/>
              </a:rPr>
              <a:t> </a:t>
            </a:r>
            <a:r>
              <a:rPr lang="de-AT" sz="2400" dirty="0" err="1">
                <a:latin typeface="Lato" panose="020B0604020202020204" charset="0"/>
              </a:rPr>
              <a:t>obtained</a:t>
            </a:r>
            <a:endParaRPr lang="de-AT" sz="2400" dirty="0">
              <a:latin typeface="Lato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400" dirty="0">
                <a:latin typeface="Lato" panose="020B0604020202020204" charset="0"/>
              </a:rPr>
              <a:t>information was </a:t>
            </a:r>
            <a:r>
              <a:rPr lang="de-AT" sz="2400" dirty="0" err="1">
                <a:latin typeface="Lato" panose="020B0604020202020204" charset="0"/>
              </a:rPr>
              <a:t>already</a:t>
            </a:r>
            <a:r>
              <a:rPr lang="de-AT" sz="2400" dirty="0">
                <a:latin typeface="Lato" panose="020B0604020202020204" charset="0"/>
              </a:rPr>
              <a:t> </a:t>
            </a:r>
            <a:r>
              <a:rPr lang="de-AT" sz="2400" dirty="0" err="1">
                <a:latin typeface="Lato" panose="020B0604020202020204" charset="0"/>
              </a:rPr>
              <a:t>published</a:t>
            </a:r>
            <a:r>
              <a:rPr lang="de-AT" sz="2400" dirty="0">
                <a:latin typeface="Lato" panose="020B0604020202020204" charset="0"/>
              </a:rPr>
              <a:t> by the </a:t>
            </a:r>
            <a:r>
              <a:rPr lang="de-AT" sz="2400" dirty="0" err="1">
                <a:latin typeface="Lato" panose="020B0604020202020204" charset="0"/>
              </a:rPr>
              <a:t>person</a:t>
            </a:r>
            <a:r>
              <a:rPr lang="de-AT" sz="2400" dirty="0">
                <a:latin typeface="Lato" panose="020B0604020202020204" charset="0"/>
              </a:rPr>
              <a:t> </a:t>
            </a:r>
            <a:r>
              <a:rPr lang="de-AT" sz="2400" dirty="0" err="1">
                <a:latin typeface="Lato" panose="020B0604020202020204" charset="0"/>
              </a:rPr>
              <a:t>themselves</a:t>
            </a:r>
            <a:endParaRPr lang="de-AT" sz="2400" dirty="0">
              <a:latin typeface="Lato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400" dirty="0">
                <a:latin typeface="Lato" panose="020B0604020202020204" charset="0"/>
              </a:rPr>
              <a:t>the data is </a:t>
            </a:r>
            <a:r>
              <a:rPr lang="de-AT" sz="2400" dirty="0" err="1">
                <a:latin typeface="Lato" panose="020B0604020202020204" charset="0"/>
              </a:rPr>
              <a:t>needed</a:t>
            </a:r>
            <a:r>
              <a:rPr lang="de-AT" sz="2400" dirty="0">
                <a:latin typeface="Lato" panose="020B0604020202020204" charset="0"/>
              </a:rPr>
              <a:t> to </a:t>
            </a:r>
            <a:r>
              <a:rPr lang="de-AT" sz="2400" dirty="0" err="1">
                <a:latin typeface="Lato" panose="020B0604020202020204" charset="0"/>
              </a:rPr>
              <a:t>protect</a:t>
            </a:r>
            <a:r>
              <a:rPr lang="de-AT" sz="2400" dirty="0">
                <a:latin typeface="Lato" panose="020B0604020202020204" charset="0"/>
              </a:rPr>
              <a:t> vital </a:t>
            </a:r>
            <a:r>
              <a:rPr lang="de-AT" sz="2400" dirty="0" err="1">
                <a:latin typeface="Lato" panose="020B0604020202020204" charset="0"/>
              </a:rPr>
              <a:t>interests</a:t>
            </a:r>
            <a:r>
              <a:rPr lang="de-AT" sz="2400" dirty="0">
                <a:latin typeface="Lato" panose="020B0604020202020204" charset="0"/>
              </a:rPr>
              <a:t> of the </a:t>
            </a:r>
            <a:r>
              <a:rPr lang="de-AT" sz="2400" dirty="0" err="1">
                <a:latin typeface="Lato" panose="020B0604020202020204" charset="0"/>
              </a:rPr>
              <a:t>person</a:t>
            </a:r>
            <a:r>
              <a:rPr lang="de-AT" sz="2400" dirty="0">
                <a:latin typeface="Lato" panose="020B0604020202020204" charset="0"/>
              </a:rPr>
              <a:t> </a:t>
            </a:r>
            <a:r>
              <a:rPr lang="de-AT" sz="2400" dirty="0" err="1">
                <a:latin typeface="Lato" panose="020B0604020202020204" charset="0"/>
              </a:rPr>
              <a:t>or</a:t>
            </a:r>
            <a:r>
              <a:rPr lang="de-AT" sz="2400" dirty="0">
                <a:latin typeface="Lato" panose="020B0604020202020204" charset="0"/>
              </a:rPr>
              <a:t> </a:t>
            </a:r>
            <a:r>
              <a:rPr lang="de-AT" sz="2400" dirty="0" err="1">
                <a:latin typeface="Lato" panose="020B0604020202020204" charset="0"/>
              </a:rPr>
              <a:t>others</a:t>
            </a:r>
            <a:r>
              <a:rPr lang="de-AT" sz="2400" dirty="0">
                <a:latin typeface="Lato" panose="020B060402020202020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AT" sz="2400" dirty="0">
              <a:latin typeface="Lato" panose="020B0604020202020204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de-AT" sz="2400" dirty="0">
              <a:latin typeface="Lato" panose="020B0604020202020204" charset="0"/>
            </a:endParaRPr>
          </a:p>
          <a:p>
            <a:endParaRPr lang="de-AT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2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2633F-7755-4DBC-A34A-12D02CFF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2465"/>
            <a:ext cx="9319490" cy="1373070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lang="en-US" sz="3800" b="1" cap="all" spc="200" dirty="0">
                <a:solidFill>
                  <a:srgbClr val="FFFFFF"/>
                </a:solidFill>
              </a:rPr>
              <a:t>What does anonymization and pseudonymization of data mean?</a:t>
            </a:r>
            <a:endParaRPr lang="en-US" sz="3800" b="1" cap="all" spc="200" baseline="0" dirty="0">
              <a:solidFill>
                <a:srgbClr val="FFFFFF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E931A7-02D2-4596-AEF8-85A68620B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4149" y="4394039"/>
            <a:ext cx="7304152" cy="111768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60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62626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37A7B-600B-4129-9917-AFC5B726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      Anonymous data              </a:t>
            </a:r>
            <a:r>
              <a:rPr lang="de-DE" sz="3200" dirty="0" err="1"/>
              <a:t>Pseudonymous</a:t>
            </a:r>
            <a:r>
              <a:rPr lang="de-DE" sz="3200" dirty="0"/>
              <a:t>  data</a:t>
            </a:r>
            <a:endParaRPr lang="de-AT" sz="3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9766EA1-6792-4496-9763-2B18B2084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751" y="2299063"/>
            <a:ext cx="4950822" cy="4179539"/>
          </a:xfrm>
          <a:solidFill>
            <a:schemeClr val="bg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800" dirty="0"/>
          </a:p>
          <a:p>
            <a:pPr marL="0" indent="0" algn="ctr">
              <a:buNone/>
            </a:pPr>
            <a:r>
              <a:rPr lang="de-DE" sz="2800" dirty="0"/>
              <a:t>Data is </a:t>
            </a:r>
            <a:r>
              <a:rPr lang="de-DE" sz="2800" dirty="0" err="1"/>
              <a:t>encrypted</a:t>
            </a:r>
            <a:endParaRPr lang="de-DE" sz="2400" dirty="0"/>
          </a:p>
          <a:p>
            <a:pPr marL="0" indent="0" algn="ctr">
              <a:buNone/>
            </a:pPr>
            <a:r>
              <a:rPr lang="de-DE" sz="2400" dirty="0"/>
              <a:t>=</a:t>
            </a:r>
          </a:p>
          <a:p>
            <a:pPr marL="0" indent="0" algn="ctr">
              <a:buNone/>
            </a:pPr>
            <a:r>
              <a:rPr lang="de-DE" sz="2400" dirty="0" err="1"/>
              <a:t>person</a:t>
            </a:r>
            <a:r>
              <a:rPr lang="de-DE" sz="2400" dirty="0"/>
              <a:t> no </a:t>
            </a:r>
            <a:r>
              <a:rPr lang="de-DE" sz="2400" dirty="0" err="1"/>
              <a:t>longer</a:t>
            </a:r>
            <a:r>
              <a:rPr lang="de-DE" sz="2400" dirty="0"/>
              <a:t> </a:t>
            </a:r>
            <a:r>
              <a:rPr lang="de-DE" sz="2400" dirty="0" err="1"/>
              <a:t>identifiable</a:t>
            </a:r>
            <a:endParaRPr lang="de-DE" sz="2400" dirty="0"/>
          </a:p>
          <a:p>
            <a:pPr marL="0" indent="0">
              <a:buNone/>
            </a:pPr>
            <a:endParaRPr lang="de-DE" sz="4000" dirty="0"/>
          </a:p>
          <a:p>
            <a:pPr marL="0" indent="0" algn="ctr">
              <a:buNone/>
            </a:pPr>
            <a:r>
              <a:rPr lang="de-DE" sz="2400" dirty="0"/>
              <a:t>is not </a:t>
            </a:r>
            <a:r>
              <a:rPr lang="de-DE" sz="2400" dirty="0" err="1"/>
              <a:t>covered</a:t>
            </a:r>
            <a:r>
              <a:rPr lang="de-DE" sz="2400" dirty="0"/>
              <a:t> by GDPR</a:t>
            </a:r>
            <a:endParaRPr lang="de-AT" sz="24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D82C85-6054-431A-BCC8-F34F36A72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87250" y="2299063"/>
            <a:ext cx="4950822" cy="4179539"/>
          </a:xfrm>
          <a:solidFill>
            <a:schemeClr val="bg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>
            <a:noAutofit/>
          </a:bodyPr>
          <a:lstStyle/>
          <a:p>
            <a:pPr marL="0" indent="0" algn="ctr">
              <a:buNone/>
            </a:pPr>
            <a:endParaRPr lang="de-DE" sz="2800" dirty="0"/>
          </a:p>
          <a:p>
            <a:pPr marL="0" indent="0" algn="ctr">
              <a:buNone/>
            </a:pPr>
            <a:r>
              <a:rPr lang="de-DE" sz="2800" dirty="0"/>
              <a:t>Data is </a:t>
            </a:r>
            <a:r>
              <a:rPr lang="de-DE" sz="2800" dirty="0" err="1"/>
              <a:t>encrypted</a:t>
            </a:r>
            <a:endParaRPr lang="de-DE" sz="2800" dirty="0"/>
          </a:p>
          <a:p>
            <a:pPr marL="0" indent="0" algn="ctr">
              <a:buNone/>
            </a:pPr>
            <a:r>
              <a:rPr lang="de-DE" sz="2400" dirty="0"/>
              <a:t> </a:t>
            </a:r>
            <a:r>
              <a:rPr lang="de-DE" sz="2400" b="1" dirty="0"/>
              <a:t>BUT</a:t>
            </a:r>
          </a:p>
          <a:p>
            <a:pPr marL="0" indent="0" algn="ctr">
              <a:buNone/>
            </a:pPr>
            <a:r>
              <a:rPr lang="de-DE" sz="2400" dirty="0" err="1"/>
              <a:t>person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be </a:t>
            </a:r>
            <a:r>
              <a:rPr lang="de-DE" sz="2400" dirty="0" err="1"/>
              <a:t>identified</a:t>
            </a:r>
            <a:r>
              <a:rPr lang="de-DE" sz="2400" dirty="0"/>
              <a:t> with additional information</a:t>
            </a:r>
          </a:p>
          <a:p>
            <a:pPr marL="1828800" lvl="4" indent="0">
              <a:buNone/>
            </a:pPr>
            <a:endParaRPr lang="de-DE" sz="2000" dirty="0"/>
          </a:p>
          <a:p>
            <a:pPr marL="0" indent="0" algn="ctr">
              <a:buNone/>
            </a:pPr>
            <a:r>
              <a:rPr lang="de-DE" sz="2400" dirty="0" err="1"/>
              <a:t>definitely</a:t>
            </a:r>
            <a:r>
              <a:rPr lang="de-DE" sz="2400" dirty="0"/>
              <a:t> </a:t>
            </a:r>
            <a:r>
              <a:rPr lang="de-DE" sz="2400" dirty="0" err="1"/>
              <a:t>covered</a:t>
            </a:r>
            <a:r>
              <a:rPr lang="de-DE" sz="2400" dirty="0"/>
              <a:t> by GDPR  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97976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9AA13-A7AF-4EAF-87AF-30F5D8750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de-DE" sz="4600" b="1">
                <a:solidFill>
                  <a:srgbClr val="FFFFFF"/>
                </a:solidFill>
                <a:latin typeface="Lato" panose="020B0604020202020204" charset="0"/>
              </a:rPr>
              <a:t>RECAP</a:t>
            </a:r>
            <a:endParaRPr lang="de-AT" sz="4600" b="1" dirty="0">
              <a:solidFill>
                <a:srgbClr val="FFFFFF"/>
              </a:solidFill>
              <a:latin typeface="Lato" panose="020B0604020202020204" charset="0"/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E64621E-597E-4445-9252-CDB4B455E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endParaRPr lang="de-AT"/>
          </a:p>
        </p:txBody>
      </p:sp>
      <p:pic>
        <p:nvPicPr>
          <p:cNvPr id="36" name="Grafik 35" descr="Ein Bild, das Text, Schild, Vektorgrafiken enthält.&#10;&#10;Automatisch generierte Beschreibung">
            <a:extLst>
              <a:ext uri="{FF2B5EF4-FFF2-40B4-BE49-F238E27FC236}">
                <a16:creationId xmlns:a16="http://schemas.microsoft.com/office/drawing/2014/main" id="{9B60E165-2CF5-43F9-A4A7-03E9DFF65C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6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</a:extLst>
          </a:blip>
          <a:srcRect l="-2294" t="-12255" r="-2294" b="-12255"/>
          <a:stretch/>
        </p:blipFill>
        <p:spPr>
          <a:xfrm rot="2220000">
            <a:off x="300446" y="-344298"/>
            <a:ext cx="5351391" cy="6375709"/>
          </a:xfrm>
          <a:prstGeom prst="rect">
            <a:avLst/>
          </a:prstGeom>
          <a:effectLst>
            <a:outerShdw blurRad="50800" dist="50800" dir="5400000" sx="103000" sy="103000" algn="ctr" rotWithShape="0">
              <a:srgbClr val="000000">
                <a:alpha val="3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7457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FAF293-D786-40A9-B192-3C35CA2B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5387" y="376518"/>
            <a:ext cx="3846292" cy="5205943"/>
          </a:xfrm>
        </p:spPr>
        <p:txBody>
          <a:bodyPr anchor="b">
            <a:normAutofit/>
          </a:bodyPr>
          <a:lstStyle/>
          <a:p>
            <a:pPr algn="ctr"/>
            <a:r>
              <a:rPr lang="de-DE" sz="4800" b="1" dirty="0" err="1">
                <a:solidFill>
                  <a:schemeClr val="accent1"/>
                </a:solidFill>
                <a:latin typeface="Lato" panose="020B0604020202020204"/>
              </a:rPr>
              <a:t>Good</a:t>
            </a:r>
            <a:r>
              <a:rPr lang="de-DE" sz="4800" b="1" dirty="0">
                <a:solidFill>
                  <a:schemeClr val="accent1"/>
                </a:solidFill>
                <a:latin typeface="Lato" panose="020B0604020202020204"/>
              </a:rPr>
              <a:t> to </a:t>
            </a:r>
            <a:r>
              <a:rPr lang="de-DE" sz="4800" b="1" dirty="0" err="1">
                <a:solidFill>
                  <a:schemeClr val="accent1"/>
                </a:solidFill>
                <a:latin typeface="Lato" panose="020B0604020202020204"/>
              </a:rPr>
              <a:t>know</a:t>
            </a:r>
            <a:endParaRPr lang="de-AT" sz="4800" b="1" dirty="0">
              <a:solidFill>
                <a:schemeClr val="accent1"/>
              </a:solidFill>
              <a:latin typeface="Lato" panose="020B060402020202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47A85A-3CE3-44FF-8FA2-222AD3BF1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76518"/>
            <a:ext cx="6700193" cy="6024282"/>
          </a:xfrm>
        </p:spPr>
        <p:txBody>
          <a:bodyPr anchor="ctr">
            <a:noAutofit/>
          </a:bodyPr>
          <a:lstStyle/>
          <a:p>
            <a:pPr marL="0" indent="0" rtl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600" b="0" i="0" u="none" strike="noStrike" dirty="0">
                <a:effectLst/>
                <a:latin typeface="Lato" panose="020B0604020202020204"/>
              </a:rPr>
              <a:t>1) GDPR = 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basic</a:t>
            </a:r>
            <a:r>
              <a:rPr lang="de-DE" sz="1600" b="0" i="0" u="none" strike="noStrike" dirty="0">
                <a:effectLst/>
                <a:latin typeface="Lato" panose="020B0604020202020204"/>
              </a:rPr>
              <a:t> 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regulation</a:t>
            </a:r>
            <a:r>
              <a:rPr lang="de-DE" sz="1600" b="0" i="0" u="none" strike="noStrike" dirty="0">
                <a:effectLst/>
                <a:latin typeface="Lato" panose="020B0604020202020204"/>
              </a:rPr>
              <a:t> = 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immediately</a:t>
            </a:r>
            <a:r>
              <a:rPr lang="de-DE" sz="1600" b="0" i="0" u="none" strike="noStrike" dirty="0">
                <a:effectLst/>
                <a:latin typeface="Lato" panose="020B0604020202020204"/>
              </a:rPr>
              <a:t> 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legally</a:t>
            </a:r>
            <a:r>
              <a:rPr lang="de-DE" sz="1600" b="0" i="0" u="none" strike="noStrike" dirty="0">
                <a:effectLst/>
                <a:latin typeface="Lato" panose="020B0604020202020204"/>
              </a:rPr>
              <a:t> 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binding</a:t>
            </a:r>
            <a:r>
              <a:rPr lang="de-DE" sz="1600" b="0" i="0" u="none" strike="noStrike" dirty="0">
                <a:effectLst/>
                <a:latin typeface="Lato" panose="020B0604020202020204"/>
              </a:rPr>
              <a:t> for all EU 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states</a:t>
            </a:r>
            <a:endParaRPr lang="de-DE" sz="1600" b="0" i="0" u="none" strike="noStrike" dirty="0">
              <a:effectLst/>
              <a:latin typeface="Lato" panose="020B0604020202020204"/>
            </a:endParaRPr>
          </a:p>
          <a:p>
            <a:pPr marL="0" indent="0" rtl="0" fontAlgn="base">
              <a:spcBef>
                <a:spcPts val="0"/>
              </a:spcBef>
              <a:spcAft>
                <a:spcPts val="600"/>
              </a:spcAft>
              <a:buNone/>
            </a:pPr>
            <a:endParaRPr lang="de-DE" sz="1600" b="0" i="0" u="none" strike="noStrike" dirty="0">
              <a:effectLst/>
              <a:latin typeface="Lato" panose="020B0604020202020204"/>
            </a:endParaRPr>
          </a:p>
          <a:p>
            <a:pPr marL="0" indent="0" rtl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600" b="0" i="0" u="none" strike="noStrike" dirty="0">
                <a:effectLst/>
                <a:latin typeface="Lato" panose="020B0604020202020204"/>
              </a:rPr>
              <a:t>2) </a:t>
            </a:r>
            <a:r>
              <a:rPr lang="de-DE" sz="1600" dirty="0" err="1">
                <a:effectLst/>
                <a:latin typeface="Lato" panose="020B0604020202020204"/>
              </a:rPr>
              <a:t>s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tandardized</a:t>
            </a:r>
            <a:r>
              <a:rPr lang="de-DE" sz="1600" b="0" i="0" u="none" strike="noStrike" dirty="0">
                <a:effectLst/>
                <a:latin typeface="Lato" panose="020B0604020202020204"/>
              </a:rPr>
              <a:t> data 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protection</a:t>
            </a:r>
            <a:r>
              <a:rPr lang="de-DE" sz="1600" b="0" i="0" u="none" strike="noStrike" dirty="0">
                <a:effectLst/>
                <a:latin typeface="Lato" panose="020B0604020202020204"/>
              </a:rPr>
              <a:t> 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arrangements</a:t>
            </a:r>
            <a:r>
              <a:rPr lang="de-DE" sz="1600" b="0" i="0" u="none" strike="noStrike" dirty="0">
                <a:effectLst/>
                <a:latin typeface="Lato" panose="020B0604020202020204"/>
              </a:rPr>
              <a:t> 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across</a:t>
            </a:r>
            <a:r>
              <a:rPr lang="de-DE" sz="1600" b="0" i="0" u="none" strike="noStrike" dirty="0">
                <a:effectLst/>
                <a:latin typeface="Lato" panose="020B0604020202020204"/>
              </a:rPr>
              <a:t> the EU</a:t>
            </a:r>
          </a:p>
          <a:p>
            <a:pPr marL="0" indent="0" rtl="0" fontAlgn="base">
              <a:spcBef>
                <a:spcPts val="0"/>
              </a:spcBef>
              <a:spcAft>
                <a:spcPts val="600"/>
              </a:spcAft>
              <a:buNone/>
            </a:pPr>
            <a:endParaRPr lang="de-DE" sz="1600" b="0" i="0" u="none" strike="noStrike" dirty="0">
              <a:effectLst/>
              <a:latin typeface="Lato" panose="020B0604020202020204"/>
            </a:endParaRPr>
          </a:p>
          <a:p>
            <a:pPr marL="0" indent="0" rtl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600" b="0" i="0" u="none" strike="noStrike" dirty="0">
                <a:effectLst/>
                <a:latin typeface="Lato" panose="020B0604020202020204"/>
              </a:rPr>
              <a:t>3) data 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protection</a:t>
            </a:r>
            <a:r>
              <a:rPr lang="de-DE" sz="1600" b="0" i="0" u="none" strike="noStrike" dirty="0">
                <a:effectLst/>
                <a:latin typeface="Lato" panose="020B0604020202020204"/>
              </a:rPr>
              <a:t> of personal data of 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living</a:t>
            </a:r>
            <a:r>
              <a:rPr lang="de-DE" sz="1600" b="0" i="0" u="none" strike="noStrike" dirty="0">
                <a:effectLst/>
                <a:latin typeface="Lato" panose="020B0604020202020204"/>
              </a:rPr>
              <a:t>, 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natural</a:t>
            </a:r>
            <a:r>
              <a:rPr lang="de-DE" sz="1600" b="0" i="0" u="none" strike="noStrike" dirty="0">
                <a:effectLst/>
                <a:latin typeface="Lato" panose="020B0604020202020204"/>
              </a:rPr>
              <a:t> 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persons</a:t>
            </a:r>
            <a:endParaRPr lang="de-DE" sz="1600" b="0" i="0" u="none" strike="noStrike" dirty="0">
              <a:effectLst/>
              <a:latin typeface="Lato" panose="020B0604020202020204"/>
            </a:endParaRPr>
          </a:p>
          <a:p>
            <a:pPr marL="0" indent="0" rtl="0" fontAlgn="base">
              <a:spcBef>
                <a:spcPts val="0"/>
              </a:spcBef>
              <a:spcAft>
                <a:spcPts val="600"/>
              </a:spcAft>
              <a:buNone/>
            </a:pPr>
            <a:endParaRPr lang="de-DE" sz="1600" b="0" i="0" u="none" strike="noStrike" dirty="0">
              <a:effectLst/>
              <a:latin typeface="Lato" panose="020B0604020202020204"/>
            </a:endParaRPr>
          </a:p>
          <a:p>
            <a:pPr marL="0" indent="0" rtl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600" b="0" i="0" u="none" strike="noStrike" dirty="0">
                <a:effectLst/>
                <a:latin typeface="Lato" panose="020B0604020202020204"/>
              </a:rPr>
              <a:t>4) personal data </a:t>
            </a:r>
            <a:r>
              <a:rPr lang="de-DE" sz="1600" b="0" i="0" u="none" strike="noStrike" dirty="0">
                <a:effectLst/>
                <a:latin typeface="Lato" panose="020B0604020202020204"/>
                <a:sym typeface="Wingdings" panose="05000000000000000000" pitchFamily="2" charset="2"/>
              </a:rPr>
              <a:t> 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identification</a:t>
            </a:r>
            <a:r>
              <a:rPr lang="de-DE" sz="1600" b="0" i="0" u="none" strike="noStrike" dirty="0">
                <a:effectLst/>
                <a:latin typeface="Lato" panose="020B0604020202020204"/>
              </a:rPr>
              <a:t> of a 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natural</a:t>
            </a:r>
            <a:r>
              <a:rPr lang="de-DE" sz="1600" b="0" i="0" u="none" strike="noStrike" dirty="0">
                <a:effectLst/>
                <a:latin typeface="Lato" panose="020B0604020202020204"/>
              </a:rPr>
              <a:t> 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person</a:t>
            </a:r>
            <a:endParaRPr lang="de-DE" sz="1600" b="0" i="0" u="none" strike="noStrike" dirty="0">
              <a:effectLst/>
              <a:latin typeface="Lato" panose="020B0604020202020204"/>
            </a:endParaRPr>
          </a:p>
          <a:p>
            <a:pPr marL="0" indent="0" rtl="0" fontAlgn="base">
              <a:spcBef>
                <a:spcPts val="0"/>
              </a:spcBef>
              <a:spcAft>
                <a:spcPts val="600"/>
              </a:spcAft>
              <a:buNone/>
            </a:pPr>
            <a:endParaRPr lang="de-DE" sz="1600" b="0" i="0" u="none" strike="noStrike" dirty="0">
              <a:effectLst/>
              <a:latin typeface="Lato" panose="020B0604020202020204"/>
            </a:endParaRPr>
          </a:p>
          <a:p>
            <a:pPr marL="0" indent="0" rtl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600" b="0" i="0" u="none" strike="noStrike" dirty="0">
                <a:effectLst/>
                <a:latin typeface="Lato" panose="020B0604020202020204"/>
              </a:rPr>
              <a:t>5) sensitive data 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requires</a:t>
            </a:r>
            <a:r>
              <a:rPr lang="de-DE" sz="1600" b="0" i="0" u="none" strike="noStrike" dirty="0">
                <a:effectLst/>
                <a:latin typeface="Lato" panose="020B0604020202020204"/>
              </a:rPr>
              <a:t> additional 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protection</a:t>
            </a:r>
            <a:r>
              <a:rPr lang="de-DE" sz="1600" b="0" i="0" u="none" strike="noStrike" dirty="0">
                <a:effectLst/>
                <a:latin typeface="Lato" panose="020B0604020202020204"/>
              </a:rPr>
              <a:t> 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measurements</a:t>
            </a:r>
            <a:endParaRPr lang="de-DE" sz="1600" b="0" i="0" u="none" strike="noStrike" dirty="0">
              <a:effectLst/>
              <a:latin typeface="Lato" panose="020B0604020202020204"/>
            </a:endParaRPr>
          </a:p>
          <a:p>
            <a:pPr marL="0" indent="0" rtl="0" fontAlgn="base">
              <a:spcBef>
                <a:spcPts val="0"/>
              </a:spcBef>
              <a:spcAft>
                <a:spcPts val="600"/>
              </a:spcAft>
              <a:buNone/>
            </a:pPr>
            <a:endParaRPr lang="de-DE" sz="1600" b="0" i="0" u="none" strike="noStrike" dirty="0">
              <a:effectLst/>
              <a:latin typeface="Lato" panose="020B0604020202020204"/>
            </a:endParaRPr>
          </a:p>
          <a:p>
            <a:pPr marL="0" indent="0" rtl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600" b="0" i="0" u="none" strike="noStrike" dirty="0">
                <a:effectLst/>
                <a:latin typeface="Lato" panose="020B0604020202020204"/>
              </a:rPr>
              <a:t>6) </a:t>
            </a:r>
            <a:r>
              <a:rPr lang="de-DE" sz="1600" dirty="0" err="1">
                <a:effectLst/>
                <a:latin typeface="Lato" panose="020B0604020202020204"/>
              </a:rPr>
              <a:t>t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wo</a:t>
            </a:r>
            <a:r>
              <a:rPr lang="de-DE" sz="1600" b="0" i="0" u="none" strike="noStrike" dirty="0">
                <a:effectLst/>
                <a:latin typeface="Lato" panose="020B0604020202020204"/>
              </a:rPr>
              <a:t> 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processing</a:t>
            </a:r>
            <a:r>
              <a:rPr lang="de-DE" sz="1600" b="0" i="0" u="none" strike="noStrike" dirty="0">
                <a:effectLst/>
                <a:latin typeface="Lato" panose="020B0604020202020204"/>
              </a:rPr>
              <a:t> 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forms</a:t>
            </a:r>
            <a:r>
              <a:rPr lang="de-DE" sz="1600" dirty="0">
                <a:effectLst/>
                <a:latin typeface="Lato" panose="020B0604020202020204"/>
              </a:rPr>
              <a:t> to </a:t>
            </a:r>
            <a:r>
              <a:rPr lang="de-DE" sz="1600" dirty="0" err="1">
                <a:effectLst/>
                <a:latin typeface="Lato" panose="020B0604020202020204"/>
              </a:rPr>
              <a:t>further</a:t>
            </a:r>
            <a:r>
              <a:rPr lang="de-DE" sz="1600" dirty="0">
                <a:effectLst/>
                <a:latin typeface="Lato" panose="020B0604020202020204"/>
              </a:rPr>
              <a:t> </a:t>
            </a:r>
            <a:r>
              <a:rPr lang="de-DE" sz="1600" dirty="0" err="1">
                <a:effectLst/>
                <a:latin typeface="Lato" panose="020B0604020202020204"/>
              </a:rPr>
              <a:t>secure</a:t>
            </a:r>
            <a:r>
              <a:rPr lang="de-DE" sz="1600" dirty="0">
                <a:effectLst/>
                <a:latin typeface="Lato" panose="020B0604020202020204"/>
              </a:rPr>
              <a:t> personal data </a:t>
            </a:r>
            <a:endParaRPr lang="de-DE" sz="1600" b="0" i="0" u="none" strike="noStrike" dirty="0">
              <a:effectLst/>
              <a:latin typeface="Lato" panose="020B0604020202020204"/>
            </a:endParaRPr>
          </a:p>
          <a:p>
            <a:pPr marL="0" indent="0" rtl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600" dirty="0">
                <a:latin typeface="Lato" panose="020B0604020202020204"/>
              </a:rPr>
              <a:t>	</a:t>
            </a:r>
            <a:r>
              <a:rPr lang="de-DE" sz="1600" b="0" i="0" u="none" strike="noStrike" dirty="0">
                <a:effectLst/>
                <a:latin typeface="Lato" panose="020B0604020202020204"/>
              </a:rPr>
              <a:t>→ </a:t>
            </a:r>
            <a:r>
              <a:rPr lang="de-DE" sz="1600" b="1" i="0" u="none" strike="noStrike" dirty="0" err="1">
                <a:effectLst/>
                <a:latin typeface="Lato" panose="020B0604020202020204"/>
              </a:rPr>
              <a:t>anonymization</a:t>
            </a:r>
            <a:r>
              <a:rPr lang="de-DE" sz="1600" b="1" i="0" u="none" strike="noStrike" dirty="0">
                <a:effectLst/>
                <a:latin typeface="Lato" panose="020B0604020202020204"/>
              </a:rPr>
              <a:t> </a:t>
            </a:r>
            <a:r>
              <a:rPr lang="de-DE" sz="1600" b="0" i="0" u="none" strike="noStrike" dirty="0">
                <a:effectLst/>
                <a:latin typeface="Lato" panose="020B0604020202020204"/>
              </a:rPr>
              <a:t>und </a:t>
            </a:r>
            <a:r>
              <a:rPr lang="de-DE" sz="1600" b="1" dirty="0" err="1">
                <a:effectLst/>
                <a:latin typeface="Lato" panose="020B0604020202020204"/>
              </a:rPr>
              <a:t>p</a:t>
            </a:r>
            <a:r>
              <a:rPr lang="de-DE" sz="1600" b="1" i="0" u="none" strike="noStrike" dirty="0" err="1">
                <a:effectLst/>
                <a:latin typeface="Lato" panose="020B0604020202020204"/>
              </a:rPr>
              <a:t>seudonymization</a:t>
            </a:r>
            <a:endParaRPr lang="de-DE" sz="1600" b="1" i="0" u="none" strike="noStrike" dirty="0">
              <a:effectLst/>
              <a:latin typeface="Lato" panose="020B0604020202020204"/>
            </a:endParaRPr>
          </a:p>
          <a:p>
            <a:pPr marL="0" indent="0" rtl="0" fontAlgn="base">
              <a:spcBef>
                <a:spcPts val="0"/>
              </a:spcBef>
              <a:spcAft>
                <a:spcPts val="600"/>
              </a:spcAft>
              <a:buNone/>
            </a:pPr>
            <a:endParaRPr lang="de-DE" sz="1600" b="0" i="0" u="none" strike="noStrike" dirty="0">
              <a:effectLst/>
              <a:latin typeface="Lato" panose="020B0604020202020204"/>
            </a:endParaRPr>
          </a:p>
          <a:p>
            <a:pPr marL="0" indent="0" rtl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600" b="0" i="0" u="none" strike="noStrike" dirty="0">
                <a:effectLst/>
                <a:latin typeface="Lato" panose="020B0604020202020204"/>
              </a:rPr>
              <a:t>7) </a:t>
            </a:r>
            <a:r>
              <a:rPr lang="de-DE" sz="1600" dirty="0" err="1">
                <a:effectLst/>
                <a:latin typeface="Lato" panose="020B0604020202020204"/>
              </a:rPr>
              <a:t>anonymous</a:t>
            </a:r>
            <a:r>
              <a:rPr lang="de-DE" sz="1600" dirty="0">
                <a:effectLst/>
                <a:latin typeface="Lato" panose="020B0604020202020204"/>
              </a:rPr>
              <a:t> data is no </a:t>
            </a:r>
            <a:r>
              <a:rPr lang="de-DE" sz="1600" dirty="0" err="1">
                <a:effectLst/>
                <a:latin typeface="Lato" panose="020B0604020202020204"/>
              </a:rPr>
              <a:t>subject</a:t>
            </a:r>
            <a:r>
              <a:rPr lang="de-DE" sz="1600" dirty="0">
                <a:effectLst/>
                <a:latin typeface="Lato" panose="020B0604020202020204"/>
              </a:rPr>
              <a:t> of data </a:t>
            </a:r>
            <a:r>
              <a:rPr lang="de-DE" sz="1600" dirty="0" err="1">
                <a:effectLst/>
                <a:latin typeface="Lato" panose="020B0604020202020204"/>
              </a:rPr>
              <a:t>protection</a:t>
            </a:r>
            <a:endParaRPr lang="de-DE" sz="1600" b="0" i="0" u="none" strike="noStrike" dirty="0">
              <a:effectLst/>
              <a:latin typeface="Lato" panose="020B0604020202020204"/>
            </a:endParaRPr>
          </a:p>
          <a:p>
            <a:pPr marL="0" indent="0" rtl="0" fontAlgn="base">
              <a:spcBef>
                <a:spcPts val="0"/>
              </a:spcBef>
              <a:spcAft>
                <a:spcPts val="600"/>
              </a:spcAft>
              <a:buNone/>
            </a:pPr>
            <a:endParaRPr lang="de-DE" sz="1600" dirty="0">
              <a:latin typeface="Lato" panose="020B0604020202020204"/>
            </a:endParaRPr>
          </a:p>
          <a:p>
            <a:pPr marL="0" indent="0" rtl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600" b="0" i="0" u="none" strike="noStrike" dirty="0">
                <a:effectLst/>
                <a:latin typeface="Lato" panose="020B0604020202020204"/>
              </a:rPr>
              <a:t>8) </a:t>
            </a:r>
            <a:r>
              <a:rPr lang="de-DE" sz="1600" dirty="0" err="1">
                <a:effectLst/>
                <a:latin typeface="Lato" panose="020B0604020202020204"/>
              </a:rPr>
              <a:t>p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seudonymous</a:t>
            </a:r>
            <a:r>
              <a:rPr lang="de-DE" sz="1600" b="0" i="0" u="none" strike="noStrike" dirty="0">
                <a:effectLst/>
                <a:latin typeface="Lato" panose="020B0604020202020204"/>
              </a:rPr>
              <a:t> data is a 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subject</a:t>
            </a:r>
            <a:r>
              <a:rPr lang="de-DE" sz="1600" b="0" i="0" u="none" strike="noStrike" dirty="0">
                <a:effectLst/>
                <a:latin typeface="Lato" panose="020B0604020202020204"/>
              </a:rPr>
              <a:t> of data </a:t>
            </a:r>
            <a:r>
              <a:rPr lang="de-DE" sz="1600" b="0" i="0" u="none" strike="noStrike" dirty="0" err="1">
                <a:effectLst/>
                <a:latin typeface="Lato" panose="020B0604020202020204"/>
              </a:rPr>
              <a:t>protection</a:t>
            </a:r>
            <a:r>
              <a:rPr lang="de-DE" sz="1600" b="0" i="0" u="none" strike="noStrike" dirty="0">
                <a:effectLst/>
                <a:latin typeface="Lato" panose="020B0604020202020204"/>
              </a:rPr>
              <a:t> </a:t>
            </a:r>
          </a:p>
        </p:txBody>
      </p:sp>
      <p:pic>
        <p:nvPicPr>
          <p:cNvPr id="11" name="Grafik 10" descr="Ein Bild, das Licht enthält.&#10;&#10;Automatisch generierte Beschreibung">
            <a:extLst>
              <a:ext uri="{FF2B5EF4-FFF2-40B4-BE49-F238E27FC236}">
                <a16:creationId xmlns:a16="http://schemas.microsoft.com/office/drawing/2014/main" id="{9F924C80-DEA2-446F-973D-11AD984FC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743" y="2218362"/>
            <a:ext cx="3089050" cy="205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6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470FC-A15F-41CD-A357-3E2C2674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3275"/>
            <a:ext cx="10515600" cy="931015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latin typeface="Lato" panose="020B0604020202020204" charset="0"/>
              </a:rPr>
              <a:t>Agenda</a:t>
            </a:r>
            <a:endParaRPr lang="de-AT" b="1" dirty="0">
              <a:latin typeface="Lato" panose="020B060402020202020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126CF5-2FE6-426E-9F5D-625FC9744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3667"/>
            <a:ext cx="10515600" cy="4623371"/>
          </a:xfrm>
        </p:spPr>
        <p:txBody>
          <a:bodyPr>
            <a:normAutofit fontScale="85000" lnSpcReduction="20000"/>
          </a:bodyPr>
          <a:lstStyle/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What is th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e GDPR and </a:t>
            </a:r>
            <a:r>
              <a:rPr lang="de-DE" sz="3100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what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 does it </a:t>
            </a:r>
            <a:r>
              <a:rPr lang="de-DE" sz="3100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apply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 to</a:t>
            </a: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?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What is personal data and </a:t>
            </a:r>
            <a:r>
              <a:rPr lang="de-DE" sz="3100" b="0" i="0" u="none" strike="noStrike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what</a:t>
            </a: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 is sensitive data?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3100" b="0" i="0" u="none" strike="noStrike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What</a:t>
            </a: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 does </a:t>
            </a:r>
            <a:r>
              <a:rPr lang="de-DE" sz="3100" b="0" i="0" u="none" strike="noStrike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anonymization</a:t>
            </a: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 </a:t>
            </a:r>
            <a:r>
              <a:rPr lang="de-DE" sz="3100" b="0" i="0" u="none" strike="noStrike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or</a:t>
            </a: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 </a:t>
            </a:r>
            <a:r>
              <a:rPr lang="de-DE" sz="3100" b="0" i="0" u="none" strike="noStrike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pseudonymization</a:t>
            </a: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 of data </a:t>
            </a:r>
            <a:r>
              <a:rPr lang="de-DE" sz="3100" b="0" i="0" u="none" strike="noStrike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mean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?</a:t>
            </a: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 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What are the </a:t>
            </a:r>
            <a:r>
              <a:rPr lang="de-DE" sz="3100" b="0" i="0" u="none" strike="noStrike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principles</a:t>
            </a: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 of the GDPR?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What are the </a:t>
            </a:r>
            <a:r>
              <a:rPr lang="de-DE" sz="3100" b="0" i="0" u="none" strike="noStrike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key</a:t>
            </a: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 </a:t>
            </a:r>
            <a:r>
              <a:rPr lang="de-DE" sz="3100" b="0" i="0" u="none" strike="noStrike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roles</a:t>
            </a: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 </a:t>
            </a:r>
            <a:r>
              <a:rPr lang="de-DE" sz="3100" b="0" i="0" u="none" strike="noStrike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defined</a:t>
            </a: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 in the GDPR? </a:t>
            </a:r>
          </a:p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en-US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How to process data for archiving purposes or scientific or historical research purposes in accordance with the GDPR</a:t>
            </a: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? </a:t>
            </a:r>
          </a:p>
          <a:p>
            <a:pPr rtl="0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The ELDAH </a:t>
            </a:r>
            <a:r>
              <a:rPr lang="de-DE" sz="3100" b="0" i="0" u="none" strike="noStrike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Consent</a:t>
            </a: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 Form Wizard - A </a:t>
            </a:r>
            <a:r>
              <a:rPr lang="de-DE" sz="3100" b="0" i="0" u="none" strike="noStrike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Step</a:t>
            </a: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-by-</a:t>
            </a:r>
            <a:r>
              <a:rPr lang="de-DE" sz="3100" b="0" i="0" u="none" strike="noStrike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Step</a:t>
            </a: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 Tutorial 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495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E6A85-5ECA-452F-BF98-307C35E3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11" y="1153730"/>
            <a:ext cx="4556643" cy="2661064"/>
          </a:xfrm>
          <a:prstGeom prst="ellipse">
            <a:avLst/>
          </a:prstGeom>
          <a:solidFill>
            <a:srgbClr val="262626"/>
          </a:solidFill>
          <a:ln>
            <a:solidFill>
              <a:srgbClr val="71A54B"/>
            </a:solidFill>
          </a:ln>
          <a:effectLst>
            <a:outerShdw blurRad="50800" dist="50800" dir="5400000" algn="ctr" rotWithShape="0">
              <a:srgbClr val="71A54B"/>
            </a:outerShdw>
          </a:effectLst>
        </p:spPr>
        <p:txBody>
          <a:bodyPr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b="1" dirty="0">
                <a:ea typeface="+mj-ea"/>
                <a:cs typeface="+mj-cs"/>
              </a:rPr>
              <a:t>Video I </a:t>
            </a:r>
          </a:p>
        </p:txBody>
      </p:sp>
      <p:pic>
        <p:nvPicPr>
          <p:cNvPr id="5" name="Grafik 4" descr="Häkchen mit einfarbiger Füllung">
            <a:extLst>
              <a:ext uri="{FF2B5EF4-FFF2-40B4-BE49-F238E27FC236}">
                <a16:creationId xmlns:a16="http://schemas.microsoft.com/office/drawing/2014/main" id="{46C4FB7E-685E-4F82-B0BE-616F6D1D5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6043" y="2269718"/>
            <a:ext cx="1399914" cy="13999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1C60D4D-D9FE-4E06-9629-5C38D9AE7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423" y="5279858"/>
            <a:ext cx="11839153" cy="848824"/>
          </a:xfrm>
        </p:spPr>
        <p:txBody>
          <a:bodyPr/>
          <a:lstStyle/>
          <a:p>
            <a:pPr marL="152396" indent="0" algn="ctr">
              <a:buNone/>
            </a:pPr>
            <a:r>
              <a:rPr lang="en-US" sz="3200" dirty="0">
                <a:solidFill>
                  <a:srgbClr val="262626"/>
                </a:solidFill>
              </a:rPr>
              <a:t>More material and useful links </a:t>
            </a:r>
            <a:endParaRPr lang="de-AT" sz="3200" dirty="0">
              <a:solidFill>
                <a:srgbClr val="262626"/>
              </a:solidFill>
            </a:endParaRP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80629B71-C96E-477B-BB3A-4B1131473F36}"/>
              </a:ext>
            </a:extLst>
          </p:cNvPr>
          <p:cNvSpPr/>
          <p:nvPr/>
        </p:nvSpPr>
        <p:spPr>
          <a:xfrm>
            <a:off x="3585883" y="5997388"/>
            <a:ext cx="582705" cy="546847"/>
          </a:xfrm>
          <a:prstGeom prst="downArrow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2C1F86AE-4E22-4B8A-8914-BA302C2AC734}"/>
              </a:ext>
            </a:extLst>
          </p:cNvPr>
          <p:cNvSpPr/>
          <p:nvPr/>
        </p:nvSpPr>
        <p:spPr>
          <a:xfrm>
            <a:off x="4442505" y="5997379"/>
            <a:ext cx="582705" cy="546847"/>
          </a:xfrm>
          <a:prstGeom prst="downArrow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EC967574-E8A1-4031-A2DF-929B15B7302E}"/>
              </a:ext>
            </a:extLst>
          </p:cNvPr>
          <p:cNvSpPr/>
          <p:nvPr/>
        </p:nvSpPr>
        <p:spPr>
          <a:xfrm>
            <a:off x="8101228" y="5997383"/>
            <a:ext cx="582705" cy="546847"/>
          </a:xfrm>
          <a:prstGeom prst="downArrow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2AF602D5-B950-4029-9FD8-86574EE3C2D0}"/>
              </a:ext>
            </a:extLst>
          </p:cNvPr>
          <p:cNvSpPr/>
          <p:nvPr/>
        </p:nvSpPr>
        <p:spPr>
          <a:xfrm>
            <a:off x="7244605" y="5997380"/>
            <a:ext cx="582705" cy="546847"/>
          </a:xfrm>
          <a:prstGeom prst="downArrow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A05DF621-A530-4918-B9DF-FD1B9A946C1D}"/>
              </a:ext>
            </a:extLst>
          </p:cNvPr>
          <p:cNvSpPr/>
          <p:nvPr/>
        </p:nvSpPr>
        <p:spPr>
          <a:xfrm>
            <a:off x="5299127" y="5997378"/>
            <a:ext cx="582705" cy="546847"/>
          </a:xfrm>
          <a:prstGeom prst="downArrow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059C9BD8-9569-437E-8C75-F68AF59D2868}"/>
              </a:ext>
            </a:extLst>
          </p:cNvPr>
          <p:cNvSpPr/>
          <p:nvPr/>
        </p:nvSpPr>
        <p:spPr>
          <a:xfrm>
            <a:off x="6387983" y="5997381"/>
            <a:ext cx="582705" cy="546847"/>
          </a:xfrm>
          <a:prstGeom prst="downArrow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092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build="p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7D535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2D57228-9250-4DA3-BAAD-22AFBD4AC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25BA39D-7471-4270-8BFD-6464E6E21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B6D7A89-F18B-430E-89A7-C50E5A63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7EBC606-9AA0-42DA-A03F-69230517C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DCED692-8652-4CB1-96BF-8F64A0E8B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99AA13-A7AF-4EAF-87AF-30F5D8750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>
            <a:normAutofit/>
          </a:bodyPr>
          <a:lstStyle/>
          <a:p>
            <a:r>
              <a:rPr lang="en-US" sz="4200" b="1" dirty="0">
                <a:latin typeface="Lato" panose="020B0604020202020204" charset="0"/>
              </a:rPr>
              <a:t>Data protection in research practice</a:t>
            </a:r>
            <a:endParaRPr lang="de-AT" sz="4200" b="1" dirty="0">
              <a:latin typeface="Lato" panose="020B060402020202020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8A7484-D140-44D4-9D5F-64AC39084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/>
          </a:bodyPr>
          <a:lstStyle/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CA10ABF-041D-47DE-9A59-F798B1C6B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453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99AA13-A7AF-4EAF-87AF-30F5D8750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de-DE" sz="4600" b="1" dirty="0">
                <a:solidFill>
                  <a:srgbClr val="FFFFFF"/>
                </a:solidFill>
                <a:latin typeface="Lato" panose="020B0604020202020204" charset="0"/>
              </a:rPr>
              <a:t>Part I: </a:t>
            </a:r>
            <a:br>
              <a:rPr lang="de-DE" sz="4600" b="1" dirty="0">
                <a:solidFill>
                  <a:srgbClr val="FFFFFF"/>
                </a:solidFill>
                <a:latin typeface="Lato" panose="020B0604020202020204" charset="0"/>
              </a:rPr>
            </a:br>
            <a:r>
              <a:rPr lang="de-DE" sz="4600" b="1" dirty="0">
                <a:solidFill>
                  <a:srgbClr val="FFFFFF"/>
                </a:solidFill>
                <a:latin typeface="Lato" panose="020B0604020202020204" charset="0"/>
              </a:rPr>
              <a:t>Key </a:t>
            </a:r>
            <a:r>
              <a:rPr lang="de-DE" sz="4600" b="1" dirty="0" err="1">
                <a:solidFill>
                  <a:srgbClr val="FFFFFF"/>
                </a:solidFill>
                <a:latin typeface="Lato" panose="020B0604020202020204" charset="0"/>
              </a:rPr>
              <a:t>terms</a:t>
            </a:r>
            <a:r>
              <a:rPr lang="de-DE" sz="4600" b="1" dirty="0">
                <a:solidFill>
                  <a:srgbClr val="FFFFFF"/>
                </a:solidFill>
                <a:latin typeface="Lato" panose="020B0604020202020204" charset="0"/>
              </a:rPr>
              <a:t> of the GDPR</a:t>
            </a:r>
            <a:endParaRPr lang="de-AT" sz="4600" b="1" dirty="0">
              <a:solidFill>
                <a:srgbClr val="FFFFFF"/>
              </a:solidFill>
              <a:latin typeface="Lato" panose="020B0604020202020204" charset="0"/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E64621E-597E-4445-9252-CDB4B455E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3857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470FC-A15F-41CD-A357-3E2C2674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2325"/>
            <a:ext cx="10515600" cy="931015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latin typeface="Lato" panose="020B0604020202020204" charset="0"/>
              </a:rPr>
              <a:t>Agenda</a:t>
            </a:r>
            <a:endParaRPr lang="de-AT" b="1" dirty="0">
              <a:latin typeface="Lato" panose="020B060402020202020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126CF5-2FE6-426E-9F5D-625FC9744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130"/>
            <a:ext cx="10515600" cy="4623371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What is the GDPR and to what does it apply to?</a:t>
            </a: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What is personal data and what is sensitive data?</a:t>
            </a: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What does anonymization or pseudonymization of data mean? </a:t>
            </a: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What are the principles of the GDPR?</a:t>
            </a: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What are the key roles defined in the GDPR? </a:t>
            </a: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How to process data for archiving purposes or scientific or historical research purposes in accordance with the GDPR? </a:t>
            </a:r>
          </a:p>
          <a:p>
            <a:pPr marL="0" indent="0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The</a:t>
            </a: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 ELDAH </a:t>
            </a:r>
            <a:r>
              <a:rPr lang="de-DE" sz="3100" b="0" i="0" u="none" strike="noStrike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Consent</a:t>
            </a: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 Form Wizard - 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A</a:t>
            </a: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 </a:t>
            </a:r>
            <a:r>
              <a:rPr lang="de-DE" sz="3100" b="0" i="0" u="none" strike="noStrike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Step</a:t>
            </a: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-by-</a:t>
            </a:r>
            <a:r>
              <a:rPr lang="de-DE" sz="3100" b="0" i="0" u="none" strike="noStrike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Step</a:t>
            </a:r>
            <a:r>
              <a:rPr lang="de-DE" sz="31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 Tutorial 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1547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2633F-7755-4DBC-A34A-12D02CFF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2733709"/>
            <a:ext cx="7657792" cy="1373070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lang="en-US" sz="3800" b="1" cap="all" spc="200" baseline="0" dirty="0">
                <a:solidFill>
                  <a:srgbClr val="FFFFFF"/>
                </a:solidFill>
              </a:rPr>
              <a:t>What is the GDPR and what does it apply to?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E931A7-02D2-4596-AEF8-85A68620B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4149" y="4394039"/>
            <a:ext cx="7304152" cy="111768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310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8E078BCD-8B65-4E7B-AE0A-990752A25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34BFAB54-6FA9-45FB-BA3B-3591CB055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B7C6772A-E335-4500-A29B-3A44614E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9F57701-3264-4009-ADFB-56BD816DC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69D8C2AC-CE7A-4AA0-8F7E-C0B23C8CD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FA3206C0-BFE4-446D-BBD9-694D7DEED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87B6C85A-966A-4C25-9375-F48338349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690908" y="4710482"/>
            <a:ext cx="8133478" cy="138551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r"/>
            <a:r>
              <a:rPr lang="en-US" sz="4400"/>
              <a:t>Charter of Fundamental Rights </a:t>
            </a:r>
            <a:br>
              <a:rPr lang="en-US" sz="4400"/>
            </a:br>
            <a:r>
              <a:rPr lang="en-US" sz="4400"/>
              <a:t>of the European Union</a:t>
            </a:r>
            <a:endParaRPr lang="en-US" sz="4400" b="1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BB0A253-AB0C-4460-AC87-5FDA3D05B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5901C69-5B0B-46BE-B465-4CBB74177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D886460-B81E-4DE0-976D-EEA630498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5960DFE-2AC8-49FE-B162-212E221A65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739" y="937743"/>
            <a:ext cx="10555694" cy="2927542"/>
          </a:xfrm>
          <a:prstGeom prst="rect">
            <a:avLst/>
          </a:prstGeom>
          <a:ln>
            <a:noFill/>
          </a:ln>
          <a:effectLst>
            <a:outerShdw blurRad="50800" dist="50800" dir="4800000" algn="ctr" rotWithShape="0">
              <a:srgbClr val="000000">
                <a:alpha val="51000"/>
              </a:srgbClr>
            </a:outerShdw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206">
            <a:extLst>
              <a:ext uri="{FF2B5EF4-FFF2-40B4-BE49-F238E27FC236}">
                <a16:creationId xmlns:a16="http://schemas.microsoft.com/office/drawing/2014/main" id="{14CE8021-4E74-4794-A0E4-ECC2D2D40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0" name="Picture 208">
            <a:extLst>
              <a:ext uri="{FF2B5EF4-FFF2-40B4-BE49-F238E27FC236}">
                <a16:creationId xmlns:a16="http://schemas.microsoft.com/office/drawing/2014/main" id="{0B1B493A-0A00-4A78-9179-A51DFD228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31" name="Picture 210">
            <a:extLst>
              <a:ext uri="{FF2B5EF4-FFF2-40B4-BE49-F238E27FC236}">
                <a16:creationId xmlns:a16="http://schemas.microsoft.com/office/drawing/2014/main" id="{05B327D4-1ABB-44EB-8BA9-1C136B153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32" name="Rectangle 212">
            <a:extLst>
              <a:ext uri="{FF2B5EF4-FFF2-40B4-BE49-F238E27FC236}">
                <a16:creationId xmlns:a16="http://schemas.microsoft.com/office/drawing/2014/main" id="{68565C26-F31A-42A4-859E-1F38C81D1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33" name="Rectangle 214">
            <a:extLst>
              <a:ext uri="{FF2B5EF4-FFF2-40B4-BE49-F238E27FC236}">
                <a16:creationId xmlns:a16="http://schemas.microsoft.com/office/drawing/2014/main" id="{81A3EC2D-CF74-44DB-A8BD-A1698850D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r>
              <a:rPr lang="en-US" b="1" dirty="0"/>
              <a:t>General Data Protection Regulation (GDPR)</a:t>
            </a:r>
          </a:p>
        </p:txBody>
      </p:sp>
      <p:sp>
        <p:nvSpPr>
          <p:cNvPr id="172" name="Google Shape;172;p31"/>
          <p:cNvSpPr txBox="1">
            <a:spLocks noGrp="1"/>
          </p:cNvSpPr>
          <p:nvPr>
            <p:ph sz="half" idx="1"/>
          </p:nvPr>
        </p:nvSpPr>
        <p:spPr>
          <a:xfrm>
            <a:off x="3777672" y="2336872"/>
            <a:ext cx="8176203" cy="438904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lnSpcReduction="10000"/>
          </a:bodyPr>
          <a:lstStyle/>
          <a:p>
            <a:r>
              <a:rPr lang="en-US" sz="3200" dirty="0"/>
              <a:t>standardization of data protection in the entire EU </a:t>
            </a:r>
          </a:p>
          <a:p>
            <a:pPr marL="0"/>
            <a:endParaRPr lang="en-US" sz="3200" dirty="0"/>
          </a:p>
          <a:p>
            <a:r>
              <a:rPr lang="en-US" sz="3200" dirty="0"/>
              <a:t>directly applicable law in the entire EU as of May 25, 2018</a:t>
            </a:r>
          </a:p>
          <a:p>
            <a:endParaRPr lang="en-US" sz="3200" dirty="0"/>
          </a:p>
          <a:p>
            <a:r>
              <a:rPr lang="en-US" sz="3200" dirty="0"/>
              <a:t>basic regulation </a:t>
            </a:r>
            <a:r>
              <a:rPr lang="en-US" sz="3200" dirty="0">
                <a:sym typeface="Wingdings" panose="05000000000000000000" pitchFamily="2" charset="2"/>
              </a:rPr>
              <a:t> immediately legally binding for all member states as soon as it enters into force </a:t>
            </a:r>
            <a:endParaRPr lang="en-US" dirty="0"/>
          </a:p>
          <a:p>
            <a:pPr marL="0">
              <a:spcBef>
                <a:spcPts val="2133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0">
              <a:spcBef>
                <a:spcPts val="2133"/>
              </a:spcBef>
              <a:spcAft>
                <a:spcPts val="2133"/>
              </a:spcAft>
            </a:pP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A8427F6-A7A5-49FF-9827-046B8DB3523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94215" y="3430122"/>
            <a:ext cx="2692907" cy="179527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2633F-7755-4DBC-A34A-12D02CFF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2733709"/>
            <a:ext cx="7657792" cy="1373070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lang="en-US" sz="3800" b="1" cap="all" spc="200" baseline="0" dirty="0">
                <a:solidFill>
                  <a:srgbClr val="FFFFFF"/>
                </a:solidFill>
              </a:rPr>
              <a:t>What does the GDPR apply to?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E931A7-02D2-4596-AEF8-85A68620B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4149" y="4394039"/>
            <a:ext cx="7304152" cy="111768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476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750528" y="315162"/>
            <a:ext cx="9613861" cy="74219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GDPR applies to…</a:t>
            </a:r>
          </a:p>
        </p:txBody>
      </p:sp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xfrm>
            <a:off x="337351" y="1388462"/>
            <a:ext cx="10740348" cy="164476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… personal data</a:t>
            </a:r>
          </a:p>
          <a:p>
            <a:pPr marL="0" indent="-2286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	- processed in an automated and/or non-automated way</a:t>
            </a:r>
          </a:p>
          <a:p>
            <a:pPr marL="0" indent="-2286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  <a:p>
            <a:pPr marL="0" indent="-2286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	- stored in file systems</a:t>
            </a:r>
            <a:endParaRPr lang="en-US" dirty="0">
              <a:latin typeface="+mn-lt"/>
              <a:ea typeface="+mn-ea"/>
              <a:cs typeface="+mn-cs"/>
            </a:endParaRPr>
          </a:p>
          <a:p>
            <a:pPr marL="0" indent="-2286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4049D6-5C91-469F-BAA3-9EB1F0FEEDDF}"/>
              </a:ext>
            </a:extLst>
          </p:cNvPr>
          <p:cNvSpPr txBox="1"/>
          <p:nvPr/>
        </p:nvSpPr>
        <p:spPr>
          <a:xfrm>
            <a:off x="584488" y="4373424"/>
            <a:ext cx="10423301" cy="157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de-DE" sz="24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…data </a:t>
            </a:r>
            <a:r>
              <a:rPr lang="de-DE" sz="2400" dirty="0" err="1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processing</a:t>
            </a:r>
            <a:r>
              <a:rPr lang="de-DE" sz="24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 by </a:t>
            </a:r>
            <a:r>
              <a:rPr lang="de-DE" sz="2400" dirty="0" err="1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natural</a:t>
            </a:r>
            <a:r>
              <a:rPr lang="de-DE" sz="24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 </a:t>
            </a:r>
            <a:r>
              <a:rPr lang="de-DE" sz="2400" dirty="0" err="1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persons</a:t>
            </a:r>
            <a:r>
              <a:rPr lang="de-DE" sz="24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 for  personal </a:t>
            </a:r>
            <a:r>
              <a:rPr lang="de-DE" sz="2400" dirty="0" err="1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or</a:t>
            </a:r>
            <a:r>
              <a:rPr lang="de-DE" sz="24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 </a:t>
            </a:r>
            <a:r>
              <a:rPr lang="de-DE" sz="2400" dirty="0" err="1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family</a:t>
            </a:r>
            <a:r>
              <a:rPr lang="de-DE" sz="24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 activities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100"/>
            </a:pPr>
            <a:endParaRPr lang="de-DE" sz="2400" dirty="0">
              <a:effectLst>
                <a:outerShdw blurRad="228600" algn="ctr" rotWithShape="0">
                  <a:prstClr val="black">
                    <a:alpha val="53000"/>
                  </a:prstClr>
                </a:outerShdw>
              </a:effectLst>
              <a:latin typeface="Lato"/>
              <a:sym typeface="Lato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de-DE" sz="24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… data </a:t>
            </a:r>
            <a:r>
              <a:rPr lang="de-DE" sz="2400" dirty="0" err="1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processing</a:t>
            </a:r>
            <a:r>
              <a:rPr lang="de-DE" sz="24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 </a:t>
            </a:r>
            <a:r>
              <a:rPr lang="en-US" sz="24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by public authorities for the purposes of criminal prevention, </a:t>
            </a:r>
            <a:r>
              <a:rPr lang="de-DE" sz="24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 </a:t>
            </a:r>
            <a:r>
              <a:rPr lang="de-DE" sz="2400" dirty="0" err="1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law</a:t>
            </a:r>
            <a:r>
              <a:rPr lang="de-DE" sz="24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 </a:t>
            </a:r>
            <a:r>
              <a:rPr lang="de-DE" sz="2400" dirty="0" err="1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enforcement</a:t>
            </a:r>
            <a:r>
              <a:rPr lang="de-DE" sz="24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 </a:t>
            </a:r>
            <a:r>
              <a:rPr lang="de-DE" sz="2400" dirty="0" err="1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or</a:t>
            </a:r>
            <a:r>
              <a:rPr lang="de-DE" sz="24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 </a:t>
            </a:r>
            <a:r>
              <a:rPr lang="de-DE" sz="2400" dirty="0" err="1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protection</a:t>
            </a:r>
            <a:r>
              <a:rPr lang="de-DE" sz="24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 of public </a:t>
            </a:r>
            <a:r>
              <a:rPr lang="de-DE" sz="2400" dirty="0" err="1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Lato"/>
                <a:sym typeface="Lato"/>
              </a:rPr>
              <a:t>security</a:t>
            </a:r>
            <a:endParaRPr lang="de-AT" sz="2400" dirty="0"/>
          </a:p>
        </p:txBody>
      </p:sp>
      <p:sp>
        <p:nvSpPr>
          <p:cNvPr id="7" name="Google Shape;182;p33">
            <a:extLst>
              <a:ext uri="{FF2B5EF4-FFF2-40B4-BE49-F238E27FC236}">
                <a16:creationId xmlns:a16="http://schemas.microsoft.com/office/drawing/2014/main" id="{0D3CF765-5F28-48B5-9BDB-D7252AF5D67B}"/>
              </a:ext>
            </a:extLst>
          </p:cNvPr>
          <p:cNvSpPr txBox="1">
            <a:spLocks/>
          </p:cNvSpPr>
          <p:nvPr/>
        </p:nvSpPr>
        <p:spPr>
          <a:xfrm>
            <a:off x="491873" y="3417187"/>
            <a:ext cx="9945939" cy="62874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3600" kern="12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de-AT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GDPR does not </a:t>
            </a:r>
            <a:r>
              <a:rPr lang="de-AT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apply</a:t>
            </a:r>
            <a:r>
              <a:rPr lang="de-AT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to…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646</Words>
  <Application>Microsoft Office PowerPoint</Application>
  <PresentationFormat>Breitbild</PresentationFormat>
  <Paragraphs>139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Lato</vt:lpstr>
      <vt:lpstr>Trebuchet MS</vt:lpstr>
      <vt:lpstr>Wingdings</vt:lpstr>
      <vt:lpstr>Berlin</vt:lpstr>
      <vt:lpstr>Data protection in research practice</vt:lpstr>
      <vt:lpstr>Agenda</vt:lpstr>
      <vt:lpstr>Part I:  Key terms of the GDPR</vt:lpstr>
      <vt:lpstr>Agenda</vt:lpstr>
      <vt:lpstr>What is the GDPR and what does it apply to?</vt:lpstr>
      <vt:lpstr>Charter of Fundamental Rights  of the European Union</vt:lpstr>
      <vt:lpstr>General Data Protection Regulation (GDPR)</vt:lpstr>
      <vt:lpstr>What does the GDPR apply to?</vt:lpstr>
      <vt:lpstr>The GDPR applies to…</vt:lpstr>
      <vt:lpstr>Applicability</vt:lpstr>
      <vt:lpstr>Data processing</vt:lpstr>
      <vt:lpstr>What is personal Data and what is sensitive Data?</vt:lpstr>
      <vt:lpstr>Personal Data</vt:lpstr>
      <vt:lpstr>Sensitive data</vt:lpstr>
      <vt:lpstr>Data processing</vt:lpstr>
      <vt:lpstr>What does anonymization and pseudonymization of data mean?</vt:lpstr>
      <vt:lpstr>      Anonymous data              Pseudonymous  data</vt:lpstr>
      <vt:lpstr>RECAP</vt:lpstr>
      <vt:lpstr>Good to know</vt:lpstr>
      <vt:lpstr>Video I </vt:lpstr>
      <vt:lpstr>Data protection in research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Datenschutz in der wissenschaftlichen Praxis</dc:title>
  <dc:creator>Sina K</dc:creator>
  <cp:lastModifiedBy>Scholger, Walter (walter.scholger@uni-graz.at)</cp:lastModifiedBy>
  <cp:revision>48</cp:revision>
  <dcterms:created xsi:type="dcterms:W3CDTF">2021-01-29T11:07:55Z</dcterms:created>
  <dcterms:modified xsi:type="dcterms:W3CDTF">2021-09-09T11:39:39Z</dcterms:modified>
</cp:coreProperties>
</file>