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13" r:id="rId3"/>
    <p:sldId id="277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8" r:id="rId12"/>
    <p:sldId id="414" r:id="rId13"/>
    <p:sldId id="287" r:id="rId14"/>
    <p:sldId id="410" r:id="rId15"/>
    <p:sldId id="279" r:id="rId16"/>
    <p:sldId id="293" r:id="rId17"/>
    <p:sldId id="294" r:id="rId18"/>
    <p:sldId id="295" r:id="rId19"/>
    <p:sldId id="415" r:id="rId20"/>
    <p:sldId id="412" r:id="rId21"/>
    <p:sldId id="308" r:id="rId22"/>
    <p:sldId id="411" r:id="rId23"/>
    <p:sldId id="258" r:id="rId24"/>
    <p:sldId id="259" r:id="rId25"/>
    <p:sldId id="281" r:id="rId26"/>
    <p:sldId id="405" r:id="rId27"/>
    <p:sldId id="406" r:id="rId28"/>
    <p:sldId id="261" r:id="rId29"/>
    <p:sldId id="333" r:id="rId30"/>
    <p:sldId id="408" r:id="rId31"/>
    <p:sldId id="276" r:id="rId32"/>
    <p:sldId id="409" r:id="rId33"/>
    <p:sldId id="407" r:id="rId34"/>
    <p:sldId id="302" r:id="rId35"/>
    <p:sldId id="303" r:id="rId3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t.romary" initials="l" lastIdx="2" clrIdx="0">
    <p:extLst>
      <p:ext uri="{19B8F6BF-5375-455C-9EA6-DF929625EA0E}">
        <p15:presenceInfo xmlns:p15="http://schemas.microsoft.com/office/powerpoint/2012/main" userId="S::laurent.romary@inria.fr::9207a0b2-f820-49ab-921f-b4d187f792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45"/>
    <p:restoredTop sz="91224"/>
  </p:normalViewPr>
  <p:slideViewPr>
    <p:cSldViewPr snapToGrid="0" snapToObjects="1">
      <p:cViewPr varScale="1">
        <p:scale>
          <a:sx n="107" d="100"/>
          <a:sy n="107" d="100"/>
        </p:scale>
        <p:origin x="104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6T11:31:04.663" idx="1">
    <p:pos x="10" y="10"/>
    <p:text>Link to be provided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9C778-B7C0-CD46-A0D8-B657C409AB14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D0696-326E-1346-9187-53CE0AF875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255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1B261-1266-6B4C-99F5-087F4891DA7F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9E859-30CB-A54D-8181-EC3589D0A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43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9E859-30CB-A54D-8181-EC3589D0ADB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81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F293A-9FD0-C948-BDFD-FC171766612D}" type="slidenum">
              <a:rPr lang="en-US">
                <a:latin typeface="Times" pitchFamily="1" charset="0"/>
              </a:rPr>
              <a:pPr/>
              <a:t>27</a:t>
            </a:fld>
            <a:endParaRPr lang="en-US">
              <a:latin typeface="Times" pitchFamily="1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dirty="0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4F3D96F-FE81-0451-AF44-7439A02A19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F88CB474-FAD8-2344-A253-26773545572B}" type="slidenum">
              <a:rPr lang="en-US" altLang="fr-FR" sz="1200"/>
              <a:pPr/>
              <a:t>28</a:t>
            </a:fld>
            <a:endParaRPr lang="en-US" altLang="fr-FR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303BE94-31F5-61F6-AFAF-0E922FD860F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2122B74-004F-B810-07F7-6EC1AFBBE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altLang="fr-FR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1206BDB-119B-A1B0-5995-2B8B3DE04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EB849322-EBB2-074C-B8C2-DCB6E55D795C}" type="slidenum">
              <a:rPr lang="en-US" altLang="fr-FR" sz="1200"/>
              <a:pPr/>
              <a:t>30</a:t>
            </a:fld>
            <a:endParaRPr lang="en-US" altLang="fr-FR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874D8D1-573B-6F65-D9AC-30AEF38E28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93EB496-2620-1B4A-94FD-978501441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altLang="fr-FR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1BFF5C3A-6A90-82DB-AE9E-D512047E22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045F9820-B866-8648-89B3-174D0873D84A}" type="slidenum">
              <a:rPr lang="en-US" altLang="fr-FR" sz="1200"/>
              <a:pPr/>
              <a:t>31</a:t>
            </a:fld>
            <a:endParaRPr lang="en-US" altLang="fr-FR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FEAF806-74D4-1D31-8FF2-91E3AD9D61C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3C939EE-A879-CCC6-113D-8AEA6DF76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altLang="fr-FR" dirty="0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9CC89C19-9DDE-CBAF-CE8D-B171D3B1A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B123C30F-A072-FF40-8B85-EA121C7213AB}" type="slidenum">
              <a:rPr lang="en-US" altLang="fr-FR" sz="1200"/>
              <a:pPr/>
              <a:t>32</a:t>
            </a:fld>
            <a:endParaRPr lang="en-US" altLang="fr-FR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261DFAD-71EB-E09F-C61C-C3B52D2A83C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4638346-D8A8-0D44-F687-43AFEE28E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altLang="fr-FR" dirty="0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03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32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57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1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8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2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79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98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18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71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1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24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.org/technical-committees.html" TargetMode="External"/><Relationship Id="rId2" Type="http://schemas.openxmlformats.org/officeDocument/2006/relationships/hyperlink" Target="https://www.iso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github.com/DARIAH-ERIC/lexicalresourc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Consortium/Member/Lis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lberrytech.com/quickref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hal.inria.fr/inria-00100405" TargetMode="External"/><Relationship Id="rId7" Type="http://schemas.openxmlformats.org/officeDocument/2006/relationships/hyperlink" Target="https://hal.inria.fr/hal-00991745" TargetMode="External"/><Relationship Id="rId2" Type="http://schemas.openxmlformats.org/officeDocument/2006/relationships/hyperlink" Target="https://hal.inria.fr/hal-00950862v2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hal.inria.fr/hal-01220925" TargetMode="External"/><Relationship Id="rId5" Type="http://schemas.openxmlformats.org/officeDocument/2006/relationships/hyperlink" Target="https://hal.inria.fr/hal-00762664v4" TargetMode="External"/><Relationship Id="rId4" Type="http://schemas.openxmlformats.org/officeDocument/2006/relationships/hyperlink" Target="http://www.jlcl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Trapeze_(sailing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Navigating through the rough waters of standards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Laurent Romary, Inria</a:t>
            </a:r>
          </a:p>
        </p:txBody>
      </p:sp>
    </p:spTree>
    <p:extLst>
      <p:ext uri="{BB962C8B-B14F-4D97-AF65-F5344CB8AC3E}">
        <p14:creationId xmlns:p14="http://schemas.microsoft.com/office/powerpoint/2010/main" val="360817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here comes a standard!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4356100"/>
          </a:xfrm>
        </p:spPr>
        <p:txBody>
          <a:bodyPr>
            <a:normAutofit/>
          </a:bodyPr>
          <a:lstStyle/>
          <a:p>
            <a:r>
              <a:rPr lang="en-GB" sz="1600" b="1" dirty="0"/>
              <a:t>Title</a:t>
            </a:r>
            <a:r>
              <a:rPr lang="en-GB" sz="1600" dirty="0"/>
              <a:t>:</a:t>
            </a:r>
            <a:r>
              <a:rPr lang="en-GB" sz="1600" i="1" dirty="0"/>
              <a:t> ISO 10862 Small craft – Quick release system for trapeze harness</a:t>
            </a:r>
          </a:p>
          <a:p>
            <a:r>
              <a:rPr lang="en-GB" sz="1600" b="1" dirty="0"/>
              <a:t>ISO committee</a:t>
            </a:r>
            <a:r>
              <a:rPr lang="en-GB" sz="1600" dirty="0"/>
              <a:t>:</a:t>
            </a:r>
            <a:r>
              <a:rPr lang="en-GB" sz="1600" i="1" dirty="0"/>
              <a:t> </a:t>
            </a:r>
            <a:r>
              <a:rPr lang="en-GB" sz="1600" dirty="0"/>
              <a:t>ISO/TC 188: Small craft</a:t>
            </a:r>
          </a:p>
          <a:p>
            <a:r>
              <a:rPr lang="en-GB" sz="1600" b="1" dirty="0"/>
              <a:t>Scope</a:t>
            </a:r>
            <a:r>
              <a:rPr lang="en-GB" sz="1600" dirty="0"/>
              <a:t>: ISO 10862:2009 specifies requirements and test methods for quick release devices as a component of the small sailing-craft trapeze system worn whilst afloat. The quick release device is intended to quickly release the wearer from entrapment and minimize the risk of drowning in the event of a failure to release from the sailing-craft trapeze system by other means.</a:t>
            </a:r>
          </a:p>
          <a:p>
            <a:r>
              <a:rPr lang="en-GB" sz="1600" dirty="0"/>
              <a:t>The quick release device is intended to be easily accessible and operated in all conditions that might occur whilst in use, including when a craft is capsized or inverted.</a:t>
            </a:r>
          </a:p>
          <a:p>
            <a:pPr marL="0" indent="0">
              <a:buNone/>
            </a:pPr>
            <a:r>
              <a:rPr lang="en-GB" sz="1600" dirty="0"/>
              <a:t>Requirements and test methods to ensure the correct operation of safety release devices</a:t>
            </a:r>
          </a:p>
          <a:p>
            <a:pPr lvl="1"/>
            <a:r>
              <a:rPr lang="en-GB" sz="1400" dirty="0"/>
              <a:t>Release time shorter than 5 sec.</a:t>
            </a:r>
          </a:p>
          <a:p>
            <a:pPr lvl="1"/>
            <a:r>
              <a:rPr lang="en-GB" sz="1400" dirty="0"/>
              <a:t>Device operable with only one hand (and with full finger neoprene gloves)</a:t>
            </a:r>
          </a:p>
          <a:p>
            <a:pPr lvl="1"/>
            <a:r>
              <a:rPr lang="en-GB" sz="1400" dirty="0"/>
              <a:t>Safety mechanism should not be released inadvertently</a:t>
            </a:r>
          </a:p>
          <a:p>
            <a:pPr marL="0" indent="0">
              <a:buNone/>
            </a:pPr>
            <a:r>
              <a:rPr lang="en-GB" sz="1600" dirty="0"/>
              <a:t>Note: In Europe, harnesses complying with the standard will bear the CE mark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73" y="5185252"/>
            <a:ext cx="3553722" cy="173624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640694" y="6596390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RWO </a:t>
            </a:r>
            <a:r>
              <a:rPr lang="fr-FR" sz="1100" dirty="0" err="1"/>
              <a:t>Trapeze</a:t>
            </a:r>
            <a:r>
              <a:rPr lang="fr-FR" sz="1100" dirty="0"/>
              <a:t> Bar</a:t>
            </a:r>
          </a:p>
        </p:txBody>
      </p:sp>
    </p:spTree>
    <p:extLst>
      <p:ext uri="{BB962C8B-B14F-4D97-AF65-F5344CB8AC3E}">
        <p14:creationId xmlns:p14="http://schemas.microsoft.com/office/powerpoint/2010/main" val="315603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10000"/>
          </a:bodyPr>
          <a:lstStyle/>
          <a:p>
            <a:r>
              <a:rPr lang="en-GB" sz="2400" dirty="0"/>
              <a:t>What they are:</a:t>
            </a:r>
          </a:p>
          <a:p>
            <a:pPr lvl="1"/>
            <a:r>
              <a:rPr lang="en-GB" sz="2400" dirty="0"/>
              <a:t>Reference background for the management of a technical process</a:t>
            </a:r>
          </a:p>
          <a:p>
            <a:pPr lvl="1"/>
            <a:r>
              <a:rPr lang="en-GB" sz="2400" dirty="0"/>
              <a:t>Based on three pillars: consensus, publicity, maintenance</a:t>
            </a:r>
          </a:p>
          <a:p>
            <a:pPr lvl="1"/>
            <a:r>
              <a:rPr lang="en-GB" sz="2400" dirty="0"/>
              <a:t>A constraint for each, a benefit for all!</a:t>
            </a:r>
          </a:p>
          <a:p>
            <a:pPr lvl="2"/>
            <a:r>
              <a:rPr lang="en-GB" sz="1600" dirty="0"/>
              <a:t>Reading it, understanding it, implementing it…</a:t>
            </a:r>
          </a:p>
          <a:p>
            <a:r>
              <a:rPr lang="en-GB" sz="2400" dirty="0"/>
              <a:t>What they aren’t</a:t>
            </a:r>
          </a:p>
          <a:p>
            <a:pPr lvl="1"/>
            <a:r>
              <a:rPr lang="en-GB" sz="2400" dirty="0"/>
              <a:t>Something coming from nowhere… designed by standardisation committees, participating is always an option</a:t>
            </a:r>
          </a:p>
          <a:p>
            <a:pPr lvl="1"/>
            <a:r>
              <a:rPr lang="en-GB" sz="2400" dirty="0"/>
              <a:t>Mandatory documents: common ground for a transaction</a:t>
            </a:r>
          </a:p>
          <a:p>
            <a:pPr lvl="1"/>
            <a:r>
              <a:rPr lang="en-GB" sz="2400" dirty="0"/>
              <a:t>Regulations: unless a state or an international organisation takes it up</a:t>
            </a:r>
          </a:p>
          <a:p>
            <a:r>
              <a:rPr lang="en-GB" sz="2400" dirty="0"/>
              <a:t>The need for Standards Developing Organizations (SDO)</a:t>
            </a:r>
          </a:p>
          <a:p>
            <a:pPr lvl="1"/>
            <a:r>
              <a:rPr lang="en-GB" sz="2400" dirty="0"/>
              <a:t>Ensure that the three pillars of standardisation are in place</a:t>
            </a:r>
          </a:p>
          <a:p>
            <a:pPr lvl="1"/>
            <a:endParaRPr lang="en-GB" sz="2400" dirty="0"/>
          </a:p>
          <a:p>
            <a:r>
              <a:rPr lang="en-GB" sz="2400" dirty="0"/>
              <a:t>Standards are like the EU: you need to understand how they work to appreciate them…</a:t>
            </a:r>
          </a:p>
        </p:txBody>
      </p:sp>
    </p:spTree>
    <p:extLst>
      <p:ext uri="{BB962C8B-B14F-4D97-AF65-F5344CB8AC3E}">
        <p14:creationId xmlns:p14="http://schemas.microsoft.com/office/powerpoint/2010/main" val="121245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34E5A6F-4B8A-1F22-E72A-A9C64D36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Examples of standards development organizations (SDO)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DC78BC-406F-9B3E-F2AA-9DB652FE4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45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ISO - International Organization for Standardization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Organisation (</a:t>
            </a:r>
            <a:r>
              <a:rPr lang="en-GB" dirty="0">
                <a:hlinkClick r:id="rId2"/>
              </a:rPr>
              <a:t>https://www.iso.org/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Consortium of national members (standards bodies: DIN, AFNOR, Austrian Standards, IPQ - Instituto </a:t>
            </a:r>
            <a:r>
              <a:rPr lang="en-GB" dirty="0" err="1"/>
              <a:t>Português</a:t>
            </a:r>
            <a:r>
              <a:rPr lang="en-GB" dirty="0"/>
              <a:t> da </a:t>
            </a:r>
            <a:r>
              <a:rPr lang="en-GB" dirty="0" err="1"/>
              <a:t>Qualidade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Technical committees, sub-committees and working groups</a:t>
            </a:r>
          </a:p>
          <a:p>
            <a:pPr lvl="2"/>
            <a:r>
              <a:rPr lang="en-GB" dirty="0"/>
              <a:t>A large variety of technical domains (</a:t>
            </a:r>
            <a:r>
              <a:rPr lang="en-GB" dirty="0">
                <a:hlinkClick r:id="rId3"/>
              </a:rPr>
              <a:t>https://www.iso.org/technical-committees.html</a:t>
            </a:r>
            <a:r>
              <a:rPr lang="en-GB" dirty="0"/>
              <a:t>)</a:t>
            </a:r>
          </a:p>
          <a:p>
            <a:r>
              <a:rPr lang="en-GB" dirty="0"/>
              <a:t>Standardisation process (cf. next slide)</a:t>
            </a:r>
          </a:p>
          <a:p>
            <a:pPr lvl="1"/>
            <a:r>
              <a:rPr lang="en-GB" dirty="0"/>
              <a:t>Working Draft (WD), Committee Draft (CD), Draft of International Standard (DIS), International Standard (IS)</a:t>
            </a:r>
          </a:p>
          <a:p>
            <a:r>
              <a:rPr lang="en-GB" dirty="0"/>
              <a:t>Business model</a:t>
            </a:r>
          </a:p>
          <a:p>
            <a:pPr lvl="1"/>
            <a:r>
              <a:rPr lang="en-GB" dirty="0"/>
              <a:t>ISO standards have to be bought: the revenue finances the activity of the national member bodies and the central secretariat</a:t>
            </a:r>
          </a:p>
        </p:txBody>
      </p:sp>
    </p:spTree>
    <p:extLst>
      <p:ext uri="{BB962C8B-B14F-4D97-AF65-F5344CB8AC3E}">
        <p14:creationId xmlns:p14="http://schemas.microsoft.com/office/powerpoint/2010/main" val="3440907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5029200" y="533400"/>
            <a:ext cx="3733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ISO process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876800" y="2209800"/>
            <a:ext cx="4178300" cy="3784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CD = Committee Draft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DIS = Draft International Standard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DPAS = Draft Publicly Available Specification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DTR = Draft Technical Report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DTS = Draft Technical Specification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FDIS = Final Draft International Standard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IS = International Standard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NP = New Work Item Proposal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PAS = Publicly Available Specification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TR = Technical Report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TS = Technical Specification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WD = Working Draft</a:t>
            </a:r>
          </a:p>
        </p:txBody>
      </p:sp>
      <p:pic>
        <p:nvPicPr>
          <p:cNvPr id="9114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751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10" charset="-128"/>
                <a:cs typeface="ＭＳ Ｐゴシック" pitchFamily="-110" charset="-128"/>
              </a:rPr>
              <a:t>Components of an ISO standard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Times" pitchFamily="-110" charset="0"/>
              <a:buAutoNum type="arabicPeriod"/>
            </a:pP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Scope</a:t>
            </a:r>
          </a:p>
          <a:p>
            <a:pPr marL="514350" indent="-514350">
              <a:buFont typeface="Times" pitchFamily="-110" charset="0"/>
              <a:buAutoNum type="arabicPeriod"/>
            </a:pP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Normative references</a:t>
            </a:r>
          </a:p>
          <a:p>
            <a:pPr marL="514350" indent="-514350">
              <a:buFont typeface="Times" pitchFamily="-110" charset="0"/>
              <a:buAutoNum type="arabicPeriod"/>
            </a:pP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Terms and definitions</a:t>
            </a:r>
          </a:p>
          <a:p>
            <a:pPr marL="514350" indent="-514350">
              <a:buFont typeface="Times" pitchFamily="-110" charset="0"/>
              <a:buAutoNum type="arabicPeriod"/>
            </a:pP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Actual constraints to be compliant to the standards</a:t>
            </a:r>
          </a:p>
          <a:p>
            <a:pPr marL="514350" indent="-514350">
              <a:buFont typeface="Times" pitchFamily="-110" charset="0"/>
              <a:buAutoNum type="arabicPeriod"/>
            </a:pP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…</a:t>
            </a:r>
          </a:p>
          <a:p>
            <a:pPr marL="514350" indent="-514350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marL="514350" indent="-514350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Note: An ISO standard is not a tutorial…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W3C - World Wide Web Consortium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Organisation (</a:t>
            </a:r>
            <a:r>
              <a:rPr lang="en-GB" dirty="0">
                <a:hlinkClick r:id="rId2"/>
              </a:rPr>
              <a:t>https://www.w3.org/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Consortium of member organizations (mostly industrial companies, plus MIT, ERCIM (cf. Inria), Keio Univ., </a:t>
            </a:r>
            <a:r>
              <a:rPr lang="en-GB" dirty="0" err="1"/>
              <a:t>Beihang</a:t>
            </a:r>
            <a:r>
              <a:rPr lang="en-GB" dirty="0"/>
              <a:t> Univ.)</a:t>
            </a:r>
          </a:p>
          <a:p>
            <a:pPr lvl="1"/>
            <a:r>
              <a:rPr lang="en-GB" dirty="0"/>
              <a:t>Development of standards for the World Wide Web</a:t>
            </a:r>
          </a:p>
          <a:p>
            <a:pPr lvl="2"/>
            <a:r>
              <a:rPr lang="en-GB" dirty="0"/>
              <a:t>Ex. HTML, XML, XPath, RDF, OWL, SKOS</a:t>
            </a:r>
          </a:p>
          <a:p>
            <a:r>
              <a:rPr lang="en-GB" dirty="0"/>
              <a:t>Standardisation process</a:t>
            </a:r>
          </a:p>
          <a:p>
            <a:pPr lvl="1"/>
            <a:r>
              <a:rPr lang="en-GB" dirty="0"/>
              <a:t>Working draft (WD), Candidate recommendation (CR), Proposed recommendation (PR), W3C recommendation (REC)</a:t>
            </a:r>
          </a:p>
          <a:p>
            <a:r>
              <a:rPr lang="en-GB" dirty="0"/>
              <a:t>Horizontal standards</a:t>
            </a:r>
          </a:p>
          <a:p>
            <a:pPr lvl="1"/>
            <a:r>
              <a:rPr lang="en-GB" dirty="0"/>
              <a:t>Independently of a specific application domain (exception: MathML)</a:t>
            </a:r>
          </a:p>
          <a:p>
            <a:r>
              <a:rPr lang="en-GB" dirty="0"/>
              <a:t>Business model</a:t>
            </a:r>
          </a:p>
          <a:p>
            <a:pPr lvl="1"/>
            <a:r>
              <a:rPr lang="en-GB" dirty="0"/>
              <a:t>All documents are freely available, the private sector pays for it</a:t>
            </a:r>
          </a:p>
        </p:txBody>
      </p:sp>
    </p:spTree>
    <p:extLst>
      <p:ext uri="{BB962C8B-B14F-4D97-AF65-F5344CB8AC3E}">
        <p14:creationId xmlns:p14="http://schemas.microsoft.com/office/powerpoint/2010/main" val="174205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IETF - Internet Engineering Task Force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Organisation: areas and working groups organized without any underlying administrative structure (</a:t>
            </a:r>
            <a:r>
              <a:rPr lang="en-GB" dirty="0">
                <a:hlinkClick r:id="rId2"/>
              </a:rPr>
              <a:t>https://www.ietf.org/</a:t>
            </a:r>
            <a:r>
              <a:rPr lang="en-GB" dirty="0"/>
              <a:t>)</a:t>
            </a:r>
          </a:p>
          <a:p>
            <a:r>
              <a:rPr lang="en-GB" dirty="0"/>
              <a:t>“developing open standards through open processes”</a:t>
            </a:r>
          </a:p>
          <a:p>
            <a:pPr lvl="1"/>
            <a:r>
              <a:rPr lang="en-GB" dirty="0"/>
              <a:t>Supported by the </a:t>
            </a:r>
            <a:r>
              <a:rPr lang="en-GB" i="1" dirty="0"/>
              <a:t>Internet Society</a:t>
            </a:r>
          </a:p>
          <a:p>
            <a:pPr lvl="1"/>
            <a:r>
              <a:rPr lang="en-GB" dirty="0"/>
              <a:t>Centred on internet-based communications and interoperability: network protocols, identifiers etc.</a:t>
            </a:r>
          </a:p>
          <a:p>
            <a:r>
              <a:rPr lang="en-GB" dirty="0"/>
              <a:t>Publication mode: freely available document</a:t>
            </a:r>
          </a:p>
          <a:p>
            <a:pPr lvl="1"/>
            <a:r>
              <a:rPr lang="en-GB" dirty="0"/>
              <a:t>RFC </a:t>
            </a:r>
            <a:r>
              <a:rPr lang="mr-IN" dirty="0"/>
              <a:t>–</a:t>
            </a:r>
            <a:r>
              <a:rPr lang="en-GB" dirty="0"/>
              <a:t> Request for Comment</a:t>
            </a:r>
          </a:p>
          <a:p>
            <a:pPr lvl="1"/>
            <a:r>
              <a:rPr lang="en-GB" dirty="0"/>
              <a:t>BCP </a:t>
            </a:r>
            <a:r>
              <a:rPr lang="mr-IN" dirty="0"/>
              <a:t>–</a:t>
            </a:r>
            <a:r>
              <a:rPr lang="en-GB" dirty="0"/>
              <a:t> Best common practice (stabilizes the knowledge accumulated over a series of RFCs)</a:t>
            </a:r>
          </a:p>
          <a:p>
            <a:r>
              <a:rPr lang="en-GB" dirty="0"/>
              <a:t>Decision mode: </a:t>
            </a:r>
          </a:p>
          <a:p>
            <a:pPr lvl="1"/>
            <a:r>
              <a:rPr lang="en-GB" dirty="0"/>
              <a:t>Sort-of crowd-sourced</a:t>
            </a:r>
          </a:p>
          <a:p>
            <a:r>
              <a:rPr lang="en-GB" dirty="0"/>
              <a:t>Internet Assigned Numbers Authority (IANA): central coordinator for the assignment of unique parameter values for Internet protocols</a:t>
            </a:r>
          </a:p>
          <a:p>
            <a:pPr lvl="1"/>
            <a:r>
              <a:rPr lang="en-GB" dirty="0"/>
              <a:t>Cf. language tags</a:t>
            </a:r>
          </a:p>
        </p:txBody>
      </p:sp>
    </p:spTree>
    <p:extLst>
      <p:ext uri="{BB962C8B-B14F-4D97-AF65-F5344CB8AC3E}">
        <p14:creationId xmlns:p14="http://schemas.microsoft.com/office/powerpoint/2010/main" val="42611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Text Encoding Initiative Consortium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Organisation (</a:t>
            </a:r>
            <a:r>
              <a:rPr lang="en-GB" dirty="0">
                <a:hlinkClick r:id="rId2"/>
              </a:rPr>
              <a:t>https://www.tei-c.org/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Community based: institutional and individual membership</a:t>
            </a:r>
          </a:p>
          <a:p>
            <a:pPr lvl="1"/>
            <a:r>
              <a:rPr lang="en-GB" dirty="0"/>
              <a:t>Develops standards for the representation of text-based documents</a:t>
            </a:r>
          </a:p>
          <a:p>
            <a:r>
              <a:rPr lang="en-GB" dirty="0"/>
              <a:t>Standardisation process</a:t>
            </a:r>
          </a:p>
          <a:p>
            <a:pPr lvl="1"/>
            <a:r>
              <a:rPr lang="en-GB" dirty="0"/>
              <a:t>2 releases per year of the TEI guidelines</a:t>
            </a:r>
          </a:p>
          <a:p>
            <a:pPr lvl="1"/>
            <a:r>
              <a:rPr lang="en-GB" dirty="0"/>
              <a:t>Community feedback </a:t>
            </a:r>
            <a:r>
              <a:rPr lang="en-GB"/>
              <a:t>on GitHub</a:t>
            </a:r>
            <a:endParaRPr lang="en-GB" dirty="0"/>
          </a:p>
          <a:p>
            <a:pPr lvl="1"/>
            <a:r>
              <a:rPr lang="en-GB" dirty="0"/>
              <a:t>Triage and decision made by the </a:t>
            </a:r>
            <a:r>
              <a:rPr lang="en-GB" i="1" dirty="0"/>
              <a:t>TEI technical council</a:t>
            </a:r>
          </a:p>
          <a:p>
            <a:r>
              <a:rPr lang="en-GB" dirty="0"/>
              <a:t>Vertical standardisation</a:t>
            </a:r>
          </a:p>
          <a:p>
            <a:pPr lvl="1"/>
            <a:r>
              <a:rPr lang="en-GB" dirty="0"/>
              <a:t>Anything that has to do with text</a:t>
            </a:r>
          </a:p>
          <a:p>
            <a:pPr lvl="1"/>
            <a:r>
              <a:rPr lang="en-GB" dirty="0"/>
              <a:t>Worked on infrastructural aspects by necessity (ODD)</a:t>
            </a:r>
          </a:p>
          <a:p>
            <a:r>
              <a:rPr lang="en-GB" dirty="0"/>
              <a:t>Business model</a:t>
            </a:r>
          </a:p>
          <a:p>
            <a:pPr lvl="1"/>
            <a:r>
              <a:rPr lang="en-GB" dirty="0"/>
              <a:t>All documents are freely available, the members pay for it</a:t>
            </a:r>
          </a:p>
        </p:txBody>
      </p:sp>
    </p:spTree>
    <p:extLst>
      <p:ext uri="{BB962C8B-B14F-4D97-AF65-F5344CB8AC3E}">
        <p14:creationId xmlns:p14="http://schemas.microsoft.com/office/powerpoint/2010/main" val="1173004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93530-B00C-8BC1-1F32-61A547FF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Standards at the service of interoperable IT systems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4A5262-53FC-F4E9-AA5C-DC6FF77E1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78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3EE12-B6FC-13FC-02C1-0D9BD12A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Objectives and overview of the week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61A57-B3E9-B33A-6B35-229AD1A4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From standards to lexical data</a:t>
            </a:r>
          </a:p>
          <a:p>
            <a:pPr lvl="1"/>
            <a:r>
              <a:rPr lang="en-GB" dirty="0"/>
              <a:t>Mastering the basic standards for representing lexical data</a:t>
            </a:r>
          </a:p>
          <a:p>
            <a:pPr lvl="2"/>
            <a:r>
              <a:rPr lang="en-GB" dirty="0"/>
              <a:t>The general standardisation background</a:t>
            </a:r>
          </a:p>
          <a:p>
            <a:pPr lvl="2"/>
            <a:r>
              <a:rPr lang="en-GB" dirty="0"/>
              <a:t>Basics in horizontal standards: XML, </a:t>
            </a:r>
            <a:r>
              <a:rPr lang="en-GB" dirty="0" err="1"/>
              <a:t>Xpath</a:t>
            </a:r>
            <a:r>
              <a:rPr lang="en-GB" dirty="0"/>
              <a:t>, XSLT</a:t>
            </a:r>
          </a:p>
          <a:p>
            <a:pPr lvl="2"/>
            <a:r>
              <a:rPr lang="en-GB" dirty="0"/>
              <a:t>The TEI guidelines: general principles, the dictionary chapter (and its most recent spin-off, TEI Lex-0)</a:t>
            </a:r>
          </a:p>
          <a:p>
            <a:r>
              <a:rPr lang="en-GB" dirty="0"/>
              <a:t>Theory (a little) and practice (a lot)</a:t>
            </a:r>
          </a:p>
          <a:p>
            <a:pPr lvl="1"/>
            <a:r>
              <a:rPr lang="en-GB" dirty="0"/>
              <a:t>Taken by the hand in XML/TEI encoding on the Oxygen XML editor</a:t>
            </a:r>
          </a:p>
          <a:p>
            <a:pPr lvl="1"/>
            <a:r>
              <a:rPr lang="en-GB" dirty="0"/>
              <a:t>Slides and exercises available on: </a:t>
            </a:r>
            <a:r>
              <a:rPr lang="en-GB" dirty="0">
                <a:hlinkClick r:id="rId2"/>
              </a:rPr>
              <a:t>https://github.com/DARIAH-ERIC/lexicalresources</a:t>
            </a:r>
            <a:endParaRPr lang="en-GB" dirty="0"/>
          </a:p>
          <a:p>
            <a:pPr lvl="2"/>
            <a:r>
              <a:rPr lang="en-GB" dirty="0"/>
              <a:t>(Events/LSSL2022)</a:t>
            </a:r>
          </a:p>
        </p:txBody>
      </p:sp>
    </p:spTree>
    <p:extLst>
      <p:ext uri="{BB962C8B-B14F-4D97-AF65-F5344CB8AC3E}">
        <p14:creationId xmlns:p14="http://schemas.microsoft.com/office/powerpoint/2010/main" val="3718391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38D3F-5F98-CEF4-BFBD-C5C31EAC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Standards for interoperability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0CCB06-2B54-2516-3521-39E1148E1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339350"/>
            <a:ext cx="6350000" cy="2540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AE20BA-37F4-E1E0-7675-04D28CF01054}"/>
              </a:ext>
            </a:extLst>
          </p:cNvPr>
          <p:cNvSpPr txBox="1"/>
          <p:nvPr/>
        </p:nvSpPr>
        <p:spPr>
          <a:xfrm>
            <a:off x="1102290" y="4190891"/>
            <a:ext cx="2329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“I am sending you a document compliant with ISO 8601”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D2ED6C-728A-4DFD-A9AB-2BFB9E7489B9}"/>
              </a:ext>
            </a:extLst>
          </p:cNvPr>
          <p:cNvSpPr txBox="1"/>
          <p:nvPr/>
        </p:nvSpPr>
        <p:spPr>
          <a:xfrm>
            <a:off x="5711871" y="4190891"/>
            <a:ext cx="2668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“Received load and clear. I’ll check the standard to understand.”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C99F173-79C1-D0F4-7C0A-0640172A0B25}"/>
              </a:ext>
            </a:extLst>
          </p:cNvPr>
          <p:cNvSpPr txBox="1"/>
          <p:nvPr/>
        </p:nvSpPr>
        <p:spPr>
          <a:xfrm>
            <a:off x="1102290" y="5333984"/>
            <a:ext cx="1515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“2022-07-04”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F68BB4-6DE4-5D77-9919-F773AE426776}"/>
              </a:ext>
            </a:extLst>
          </p:cNvPr>
          <p:cNvSpPr txBox="1"/>
          <p:nvPr/>
        </p:nvSpPr>
        <p:spPr>
          <a:xfrm>
            <a:off x="5711871" y="5333984"/>
            <a:ext cx="30939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“Oh, you mean the 4th of July of year 2022 in the Gregorian calendar!”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474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73C66B-8868-5FFD-8AB1-6AB9E6B5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what’s behind a data structure?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8B5F5A-E466-509A-6544-DBAF2C04A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Standards do not come in isolation: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xml:lang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fr-FR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www.tei-c.org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/ns/1.0"&gt;Demain, dès l’aube, à l’heure où blanchit la campagne…&lt;/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1CF67D-832F-A1EC-9170-D7248EB4A04F}"/>
              </a:ext>
            </a:extLst>
          </p:cNvPr>
          <p:cNvSpPr txBox="1"/>
          <p:nvPr/>
        </p:nvSpPr>
        <p:spPr>
          <a:xfrm>
            <a:off x="457200" y="4584526"/>
            <a:ext cx="7344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How many standards do you see in this example?</a:t>
            </a:r>
          </a:p>
        </p:txBody>
      </p:sp>
    </p:spTree>
    <p:extLst>
      <p:ext uri="{BB962C8B-B14F-4D97-AF65-F5344CB8AC3E}">
        <p14:creationId xmlns:p14="http://schemas.microsoft.com/office/powerpoint/2010/main" val="185841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179573C-6C66-1193-2BA5-1E206EFE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Some basic standards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19134C9-4BC4-19EF-B0A0-2329DB5AF1F3}"/>
              </a:ext>
            </a:extLst>
          </p:cNvPr>
          <p:cNvSpPr txBox="1"/>
          <p:nvPr/>
        </p:nvSpPr>
        <p:spPr>
          <a:xfrm>
            <a:off x="2674305" y="3602586"/>
            <a:ext cx="633190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ISO 15924, </a:t>
            </a:r>
            <a:r>
              <a:rPr lang="en-GB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Codes for the representation of names of scripts</a:t>
            </a:r>
          </a:p>
          <a:p>
            <a:r>
              <a:rPr lang="en-GB" sz="2000" dirty="0">
                <a:solidFill>
                  <a:srgbClr val="202122"/>
                </a:solidFill>
                <a:latin typeface="Arial" panose="020B0604020202020204" pitchFamily="34" charset="0"/>
              </a:rPr>
              <a:t>e.g.: </a:t>
            </a:r>
            <a:r>
              <a:rPr lang="en-GB" sz="2000" dirty="0" err="1"/>
              <a:t>Cyrl</a:t>
            </a:r>
            <a:r>
              <a:rPr lang="en-GB" sz="2000" dirty="0"/>
              <a:t>, </a:t>
            </a:r>
            <a:r>
              <a:rPr lang="en-GB" sz="2000" dirty="0" err="1"/>
              <a:t>Latn</a:t>
            </a:r>
            <a:endParaRPr lang="en-GB" sz="200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GB" sz="2000" dirty="0"/>
              <a:t>Cf. </a:t>
            </a:r>
            <a:r>
              <a:rPr lang="en-GB" sz="2000" dirty="0" err="1"/>
              <a:t>sr-Cyrl</a:t>
            </a:r>
            <a:r>
              <a:rPr lang="en-GB" sz="2000" dirty="0"/>
              <a:t> or </a:t>
            </a:r>
            <a:r>
              <a:rPr lang="en-GB" sz="2000" dirty="0" err="1"/>
              <a:t>sr-Latn</a:t>
            </a:r>
            <a:endParaRPr lang="en-GB" sz="2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6C8C7A-89D7-CB4A-14A0-1DB2E4BB8E22}"/>
              </a:ext>
            </a:extLst>
          </p:cNvPr>
          <p:cNvSpPr txBox="1"/>
          <p:nvPr/>
        </p:nvSpPr>
        <p:spPr>
          <a:xfrm>
            <a:off x="707720" y="1793419"/>
            <a:ext cx="59561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ISO 639, </a:t>
            </a:r>
            <a:r>
              <a:rPr lang="en-GB" i="1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Codes for the representation of names of languages </a:t>
            </a:r>
            <a:r>
              <a:rPr lang="en-GB" u="none" strike="noStrike">
                <a:solidFill>
                  <a:srgbClr val="202122"/>
                </a:solidFill>
                <a:effectLst/>
              </a:rPr>
              <a:t>(multipart)</a:t>
            </a:r>
          </a:p>
          <a:p>
            <a:r>
              <a:rPr lang="en-GB" sz="2000"/>
              <a:t>e.g.: fr, pt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EF26A1-BF30-378E-5B3D-33A570589384}"/>
              </a:ext>
            </a:extLst>
          </p:cNvPr>
          <p:cNvSpPr txBox="1"/>
          <p:nvPr/>
        </p:nvSpPr>
        <p:spPr>
          <a:xfrm>
            <a:off x="707720" y="5442531"/>
            <a:ext cx="59248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ISO 3166,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Codes for the representation of names of countries and their subdivisions</a:t>
            </a:r>
            <a:r>
              <a:rPr lang="en-GB" i="1" dirty="0"/>
              <a:t> </a:t>
            </a:r>
            <a:r>
              <a:rPr lang="en-GB" dirty="0"/>
              <a:t>(multipart)</a:t>
            </a:r>
          </a:p>
          <a:p>
            <a:r>
              <a:rPr lang="en-GB" sz="2000" dirty="0"/>
              <a:t>e.g.: FR, PT, CA</a:t>
            </a:r>
          </a:p>
        </p:txBody>
      </p:sp>
    </p:spTree>
    <p:extLst>
      <p:ext uri="{BB962C8B-B14F-4D97-AF65-F5344CB8AC3E}">
        <p14:creationId xmlns:p14="http://schemas.microsoft.com/office/powerpoint/2010/main" val="2397758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Piling up standards</a:t>
            </a:r>
          </a:p>
        </p:txBody>
      </p:sp>
      <p:sp>
        <p:nvSpPr>
          <p:cNvPr id="4" name="Rectangle avec flèche vers le bas 3"/>
          <p:cNvSpPr/>
          <p:nvPr/>
        </p:nvSpPr>
        <p:spPr>
          <a:xfrm>
            <a:off x="653143" y="1295200"/>
            <a:ext cx="7837714" cy="1047350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 Encoding Initiative</a:t>
            </a:r>
          </a:p>
        </p:txBody>
      </p:sp>
      <p:sp>
        <p:nvSpPr>
          <p:cNvPr id="5" name="Rectangle avec flèche vers le bas 4"/>
          <p:cNvSpPr/>
          <p:nvPr/>
        </p:nvSpPr>
        <p:spPr>
          <a:xfrm>
            <a:off x="653143" y="2446146"/>
            <a:ext cx="7837714" cy="1047350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XML and @</a:t>
            </a:r>
            <a:r>
              <a:rPr lang="fr-FR" dirty="0" err="1"/>
              <a:t>xml:lang</a:t>
            </a:r>
            <a:endParaRPr lang="fr-FR" dirty="0"/>
          </a:p>
        </p:txBody>
      </p:sp>
      <p:sp>
        <p:nvSpPr>
          <p:cNvPr id="6" name="Rectangle avec flèche vers le bas 5"/>
          <p:cNvSpPr/>
          <p:nvPr/>
        </p:nvSpPr>
        <p:spPr>
          <a:xfrm>
            <a:off x="653143" y="3597092"/>
            <a:ext cx="7837714" cy="1047350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BCP 47</a:t>
            </a:r>
          </a:p>
        </p:txBody>
      </p:sp>
      <p:sp>
        <p:nvSpPr>
          <p:cNvPr id="7" name="Rectangle 6"/>
          <p:cNvSpPr/>
          <p:nvPr/>
        </p:nvSpPr>
        <p:spPr>
          <a:xfrm>
            <a:off x="653144" y="5897604"/>
            <a:ext cx="7837714" cy="729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ISO 639 </a:t>
            </a:r>
            <a:r>
              <a:rPr lang="fr-FR" dirty="0" err="1"/>
              <a:t>series</a:t>
            </a:r>
            <a:r>
              <a:rPr lang="fr-FR" dirty="0"/>
              <a:t> (and </a:t>
            </a:r>
            <a:r>
              <a:rPr lang="en-US" dirty="0"/>
              <a:t>ISO 15924, ISO 3166-1, UN M.49</a:t>
            </a:r>
            <a:r>
              <a:rPr lang="mr-IN" dirty="0"/>
              <a:t>…</a:t>
            </a:r>
            <a:r>
              <a:rPr lang="fr-FR" dirty="0"/>
              <a:t>)</a:t>
            </a:r>
          </a:p>
        </p:txBody>
      </p:sp>
      <p:sp>
        <p:nvSpPr>
          <p:cNvPr id="8" name="Rectangle avec flèche vers le bas 7"/>
          <p:cNvSpPr/>
          <p:nvPr/>
        </p:nvSpPr>
        <p:spPr>
          <a:xfrm>
            <a:off x="653143" y="4746542"/>
            <a:ext cx="7837714" cy="1047350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IANA Language </a:t>
            </a:r>
            <a:r>
              <a:rPr lang="en-GB" dirty="0" err="1"/>
              <a:t>Subtag</a:t>
            </a:r>
            <a:r>
              <a:rPr lang="en-GB" dirty="0"/>
              <a:t> Registry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647" y="1345967"/>
            <a:ext cx="595271" cy="5952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521" y="5973054"/>
            <a:ext cx="626174" cy="57533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153" y="2509021"/>
            <a:ext cx="823765" cy="54817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441" y="3659967"/>
            <a:ext cx="1074623" cy="57220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295" y="4805778"/>
            <a:ext cx="1074623" cy="57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01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en-GB" dirty="0"/>
              <a:t>wrongly</a:t>
            </a:r>
            <a:r>
              <a:rPr lang="fr-FR" dirty="0"/>
              <a:t> good illustration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8" y="1769738"/>
            <a:ext cx="7747000" cy="43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06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typical case of standards bashing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We should not mix-up standards and idiosyncratic choices</a:t>
            </a:r>
          </a:p>
          <a:p>
            <a:pPr lvl="1"/>
            <a:r>
              <a:rPr lang="en-GB" dirty="0"/>
              <a:t>Local practices may inform future international standardisation efforts: cf. Charles Goldfarb at IBM, the TEI and XML, etc.</a:t>
            </a:r>
          </a:p>
          <a:p>
            <a:pPr lvl="1"/>
            <a:r>
              <a:rPr lang="en-GB" dirty="0"/>
              <a:t>Local practices may also reflect ignorance, political opportunism or the NIH (not invented here) syndrome</a:t>
            </a:r>
          </a:p>
          <a:p>
            <a:pPr lvl="2"/>
            <a:r>
              <a:rPr lang="en-GB" dirty="0"/>
              <a:t>E.g. OLIF, the Open Lexicon Interchange Format</a:t>
            </a:r>
          </a:p>
          <a:p>
            <a:r>
              <a:rPr lang="en-GB" dirty="0"/>
              <a:t>Streams of updated standards</a:t>
            </a:r>
          </a:p>
          <a:p>
            <a:pPr lvl="1"/>
            <a:r>
              <a:rPr lang="en-GB" dirty="0"/>
              <a:t>From ISO 8879:1986 Information processing -- Text and office systems -- Standard Generalized </a:t>
            </a:r>
            <a:r>
              <a:rPr lang="en-GB" dirty="0" err="1"/>
              <a:t>Markup</a:t>
            </a:r>
            <a:r>
              <a:rPr lang="en-GB" dirty="0"/>
              <a:t> Language (SGML) to Extensible </a:t>
            </a:r>
            <a:r>
              <a:rPr lang="en-GB" dirty="0" err="1"/>
              <a:t>Markup</a:t>
            </a:r>
            <a:r>
              <a:rPr lang="en-GB" dirty="0"/>
              <a:t> Language (XML) 1.0 (Fifth Edition)</a:t>
            </a:r>
          </a:p>
          <a:p>
            <a:pPr lvl="1"/>
            <a:r>
              <a:rPr lang="en-GB" dirty="0"/>
              <a:t>ISO/IEC 646, ISO/CEI 8859 series, ISO/CEI 10646 (OK, together with Unicode)</a:t>
            </a:r>
          </a:p>
          <a:p>
            <a:r>
              <a:rPr lang="en-GB" dirty="0"/>
              <a:t>Standards also complement each other</a:t>
            </a:r>
          </a:p>
        </p:txBody>
      </p:sp>
    </p:spTree>
    <p:extLst>
      <p:ext uri="{BB962C8B-B14F-4D97-AF65-F5344CB8AC3E}">
        <p14:creationId xmlns:p14="http://schemas.microsoft.com/office/powerpoint/2010/main" val="2198424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XML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before anything serious starts…</a:t>
            </a:r>
          </a:p>
        </p:txBody>
      </p:sp>
    </p:spTree>
    <p:extLst>
      <p:ext uri="{BB962C8B-B14F-4D97-AF65-F5344CB8AC3E}">
        <p14:creationId xmlns:p14="http://schemas.microsoft.com/office/powerpoint/2010/main" val="724824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1" charset="-128"/>
                <a:cs typeface="ＭＳ Ｐゴシック" pitchFamily="1" charset="-128"/>
              </a:rPr>
              <a:t>A quick historical overview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en-US" sz="2200" dirty="0"/>
              <a:t>1960’s — GML (Generalized Markup Language) by IBM</a:t>
            </a:r>
            <a:endParaRPr lang="en-US" sz="2200" dirty="0">
              <a:ea typeface="+mn-ea"/>
              <a:cs typeface="+mn-cs"/>
            </a:endParaRPr>
          </a:p>
          <a:p>
            <a:r>
              <a:rPr lang="en-US" sz="2200" dirty="0"/>
              <a:t>1970’s &amp; 1980’s — ANSI initiates project to develop a Standard text-description language based on GML</a:t>
            </a:r>
          </a:p>
          <a:p>
            <a:r>
              <a:rPr lang="en-US" sz="2200" dirty="0"/>
              <a:t>1983 — SGML became an industry standard</a:t>
            </a:r>
            <a:endParaRPr lang="en-US" sz="22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200" dirty="0">
                <a:ea typeface="+mn-ea"/>
                <a:cs typeface="+mn-cs"/>
              </a:rPr>
              <a:t>1986 — </a:t>
            </a:r>
            <a:r>
              <a:rPr lang="en-US" sz="2200" dirty="0">
                <a:ea typeface="+mn-ea"/>
              </a:rPr>
              <a:t>SGML (Standard Generalized Markup Language) becomes an </a:t>
            </a:r>
            <a:r>
              <a:rPr lang="en-US" sz="2200" dirty="0"/>
              <a:t>ISO standard: ISO 8879:1986</a:t>
            </a:r>
            <a:endParaRPr lang="en-US" sz="22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200" dirty="0">
                <a:ea typeface="+mn-ea"/>
                <a:cs typeface="+mn-cs"/>
              </a:rPr>
              <a:t>1987 — </a:t>
            </a:r>
            <a:r>
              <a:rPr lang="en-US" sz="2200" dirty="0">
                <a:ea typeface="+mn-ea"/>
              </a:rPr>
              <a:t>TEI (Text Encoding Initiative)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200" dirty="0">
                <a:ea typeface="+mn-ea"/>
                <a:cs typeface="+mn-cs"/>
              </a:rPr>
              <a:t>1990 — </a:t>
            </a:r>
            <a:r>
              <a:rPr lang="en-US" sz="2200" dirty="0">
                <a:ea typeface="+mn-ea"/>
              </a:rPr>
              <a:t>HTML 1.0 (</a:t>
            </a:r>
            <a:r>
              <a:rPr lang="en-US" sz="2200" dirty="0" err="1">
                <a:ea typeface="+mn-ea"/>
              </a:rPr>
              <a:t>HyperText</a:t>
            </a:r>
            <a:r>
              <a:rPr lang="en-US" sz="2200" dirty="0">
                <a:ea typeface="+mn-ea"/>
              </a:rPr>
              <a:t> Markup Language)</a:t>
            </a:r>
          </a:p>
          <a:p>
            <a:pPr>
              <a:defRPr/>
            </a:pPr>
            <a:r>
              <a:rPr lang="en-US" sz="2200" dirty="0"/>
              <a:t>1992 — TEI edition P3 (Michael </a:t>
            </a:r>
            <a:r>
              <a:rPr lang="en-US" sz="2200" dirty="0" err="1"/>
              <a:t>Sperberg</a:t>
            </a:r>
            <a:r>
              <a:rPr lang="en-US" sz="2200" dirty="0"/>
              <a:t>-McQueen and Lou </a:t>
            </a:r>
            <a:r>
              <a:rPr lang="en-US" sz="2200" dirty="0" err="1"/>
              <a:t>Burnard</a:t>
            </a:r>
            <a:r>
              <a:rPr lang="en-US" sz="2200" dirty="0"/>
              <a:t>, </a:t>
            </a:r>
            <a:r>
              <a:rPr lang="en-US" sz="2200" dirty="0" err="1"/>
              <a:t>eds</a:t>
            </a:r>
            <a:r>
              <a:rPr lang="en-US" sz="2200" dirty="0"/>
              <a:t>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200" dirty="0">
                <a:ea typeface="+mn-ea"/>
                <a:cs typeface="+mn-cs"/>
              </a:rPr>
              <a:t>1997/1998 — </a:t>
            </a:r>
            <a:r>
              <a:rPr lang="en-US" sz="2200" dirty="0">
                <a:ea typeface="+mn-ea"/>
              </a:rPr>
              <a:t>XML 1.0 (</a:t>
            </a:r>
            <a:r>
              <a:rPr lang="en-US" sz="2200" dirty="0" err="1">
                <a:ea typeface="+mn-ea"/>
              </a:rPr>
              <a:t>eXtensible</a:t>
            </a:r>
            <a:r>
              <a:rPr lang="en-US" sz="2200" dirty="0">
                <a:ea typeface="+mn-ea"/>
              </a:rPr>
              <a:t> Markup Language) (</a:t>
            </a:r>
            <a:r>
              <a:rPr lang="en-US" sz="2200" dirty="0"/>
              <a:t>Tim Bray, Jean Paoli and Michael </a:t>
            </a:r>
            <a:r>
              <a:rPr lang="en-US" sz="2200" dirty="0" err="1"/>
              <a:t>Sperberg</a:t>
            </a:r>
            <a:r>
              <a:rPr lang="en-US" sz="2200" dirty="0"/>
              <a:t>-McQueen, </a:t>
            </a:r>
            <a:r>
              <a:rPr lang="en-US" sz="2200" dirty="0" err="1"/>
              <a:t>eds</a:t>
            </a:r>
            <a:r>
              <a:rPr lang="en-US" sz="2200" dirty="0"/>
              <a:t>)</a:t>
            </a:r>
            <a:endParaRPr lang="en-US" sz="22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246322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1B9A683-B972-395F-961F-CB62A968B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>
                <a:ea typeface="ＭＳ Ｐゴシック" panose="020B0600070205080204" pitchFamily="34" charset="-128"/>
              </a:rPr>
              <a:t>XML basics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8EC0DA4-9364-6936-D006-14ACE059B0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r-FR" sz="2585">
                <a:ea typeface="ＭＳ Ｐゴシック" panose="020B0600070205080204" pitchFamily="34" charset="-128"/>
              </a:rPr>
              <a:t>XML: eXtended Markup Language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r-FR" sz="2585">
                <a:ea typeface="ＭＳ Ｐゴシック" panose="020B0600070205080204" pitchFamily="34" charset="-128"/>
              </a:rPr>
              <a:t>A W3C (World Wide Web Consortium) Recommendation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215">
                <a:ea typeface="ＭＳ Ｐゴシック" panose="020B0600070205080204" pitchFamily="34" charset="-128"/>
              </a:rPr>
              <a:t>W3C (</a:t>
            </a:r>
            <a:r>
              <a:rPr lang="en-US" altLang="fr-FR" sz="2215">
                <a:ea typeface="ＭＳ Ｐゴシック" panose="020B0600070205080204" pitchFamily="34" charset="-128"/>
                <a:hlinkClick r:id="rId3"/>
              </a:rPr>
              <a:t>www.w3.org</a:t>
            </a:r>
            <a:r>
              <a:rPr lang="en-US" altLang="fr-FR" sz="2215">
                <a:ea typeface="ＭＳ Ｐゴシック" panose="020B0600070205080204" pitchFamily="34" charset="-128"/>
              </a:rPr>
              <a:t>) a consortium of industrial and academic members (see </a:t>
            </a:r>
            <a:r>
              <a:rPr lang="en-US" altLang="fr-FR" sz="2215">
                <a:ea typeface="ＭＳ Ｐゴシック" panose="020B0600070205080204" pitchFamily="34" charset="-128"/>
                <a:hlinkClick r:id="rId4"/>
              </a:rPr>
              <a:t>http://www.w3.org/Consortium/Member/List</a:t>
            </a:r>
            <a:r>
              <a:rPr lang="en-US" altLang="fr-FR" sz="2215">
                <a:ea typeface="ＭＳ Ｐゴシック" panose="020B0600070205080204" pitchFamily="34" charset="-128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215">
                <a:ea typeface="ＭＳ Ｐゴシック" panose="020B0600070205080204" pitchFamily="34" charset="-128"/>
              </a:rPr>
              <a:t>“Recommendation” = standard in the sense of the W3C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r-FR" sz="2585">
                <a:ea typeface="ＭＳ Ｐゴシック" panose="020B0600070205080204" pitchFamily="34" charset="-128"/>
              </a:rPr>
              <a:t>A meta-language: it allows one to define his own markup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215">
                <a:ea typeface="ＭＳ Ｐゴシック" panose="020B0600070205080204" pitchFamily="34" charset="-128"/>
              </a:rPr>
              <a:t>From cooking recipes to mathematical formulas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r-FR" sz="2585">
                <a:ea typeface="ＭＳ Ｐゴシック" panose="020B0600070205080204" pitchFamily="34" charset="-128"/>
              </a:rPr>
              <a:t>A simplified version of the SGML standard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215">
                <a:ea typeface="ＭＳ Ｐゴシック" panose="020B0600070205080204" pitchFamily="34" charset="-128"/>
              </a:rPr>
              <a:t>SGML was intended to represent the “logical” structure of a document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215">
                <a:ea typeface="ＭＳ Ｐゴシック" panose="020B0600070205080204" pitchFamily="34" charset="-128"/>
              </a:rPr>
              <a:t>HTML was conceived as an </a:t>
            </a:r>
            <a:r>
              <a:rPr lang="en-US" altLang="fr-FR" sz="2215" u="sng">
                <a:ea typeface="ＭＳ Ｐゴシック" panose="020B0600070205080204" pitchFamily="34" charset="-128"/>
              </a:rPr>
              <a:t>application</a:t>
            </a:r>
            <a:r>
              <a:rPr lang="en-US" altLang="fr-FR" sz="2215">
                <a:ea typeface="ＭＳ Ｐゴシック" panose="020B0600070205080204" pitchFamily="34" charset="-128"/>
              </a:rPr>
              <a:t> of SGML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you need to know about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070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XML as a serialization language</a:t>
            </a:r>
          </a:p>
          <a:p>
            <a:pPr lvl="1" eaLnBrk="1" hangingPunct="1">
              <a:buFont typeface="Arial" pitchFamily="1" charset="0"/>
              <a:buNone/>
            </a:pP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&lt;</a:t>
            </a:r>
            <a:r>
              <a:rPr lang="en-US" sz="2000" dirty="0" err="1">
                <a:latin typeface="Arial Narrow" pitchFamily="1" charset="0"/>
                <a:ea typeface="Arial Narrow" pitchFamily="1" charset="0"/>
                <a:cs typeface="Arial Narrow" pitchFamily="1" charset="0"/>
              </a:rPr>
              <a:t>gramGrp</a:t>
            </a: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&gt;</a:t>
            </a:r>
          </a:p>
          <a:p>
            <a:pPr lvl="1" eaLnBrk="1" hangingPunct="1">
              <a:buFont typeface="Arial" pitchFamily="1" charset="0"/>
              <a:buNone/>
            </a:pP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	&lt;gen&gt;</a:t>
            </a:r>
            <a:r>
              <a:rPr lang="en-US" sz="2000" dirty="0" err="1">
                <a:latin typeface="Arial Narrow" pitchFamily="1" charset="0"/>
                <a:ea typeface="Arial Narrow" pitchFamily="1" charset="0"/>
                <a:cs typeface="Arial Narrow" pitchFamily="1" charset="0"/>
              </a:rPr>
              <a:t>f</a:t>
            </a: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&lt;/gen&gt;</a:t>
            </a:r>
          </a:p>
          <a:p>
            <a:pPr lvl="1" eaLnBrk="1" hangingPunct="1">
              <a:buFont typeface="Arial" pitchFamily="1" charset="0"/>
              <a:buNone/>
            </a:pP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	&lt;num&gt;</a:t>
            </a:r>
            <a:r>
              <a:rPr lang="en-US" sz="2000" dirty="0" err="1">
                <a:latin typeface="Arial Narrow" pitchFamily="1" charset="0"/>
                <a:ea typeface="Arial Narrow" pitchFamily="1" charset="0"/>
                <a:cs typeface="Arial Narrow" pitchFamily="1" charset="0"/>
              </a:rPr>
              <a:t>p</a:t>
            </a: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&lt;/num&gt;</a:t>
            </a:r>
          </a:p>
          <a:p>
            <a:pPr lvl="1" eaLnBrk="1" hangingPunct="1">
              <a:buFont typeface="Arial" pitchFamily="1" charset="0"/>
              <a:buNone/>
            </a:pP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&lt;/</a:t>
            </a:r>
            <a:r>
              <a:rPr lang="en-US" sz="2000" dirty="0" err="1">
                <a:latin typeface="Arial Narrow" pitchFamily="1" charset="0"/>
                <a:ea typeface="Arial Narrow" pitchFamily="1" charset="0"/>
                <a:cs typeface="Arial Narrow" pitchFamily="1" charset="0"/>
              </a:rPr>
              <a:t>gramGrp</a:t>
            </a: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&gt;</a:t>
            </a:r>
          </a:p>
          <a:p>
            <a:pPr eaLnBrk="1" hangingPunct="1"/>
            <a:r>
              <a:rPr lang="en-US" dirty="0"/>
              <a:t>XML as a data model</a:t>
            </a:r>
          </a:p>
          <a:p>
            <a:pPr eaLnBrk="1" hangingPunct="1"/>
            <a:r>
              <a:rPr lang="en-US" dirty="0"/>
              <a:t>Issues</a:t>
            </a:r>
          </a:p>
          <a:p>
            <a:pPr lvl="1" eaLnBrk="1" hangingPunct="1"/>
            <a:r>
              <a:rPr lang="en-US" dirty="0"/>
              <a:t>Specifying structures: schemas</a:t>
            </a:r>
          </a:p>
          <a:p>
            <a:pPr lvl="1" eaLnBrk="1" hangingPunct="1"/>
            <a:r>
              <a:rPr lang="en-US" dirty="0"/>
              <a:t>Providing semantics: documentation</a:t>
            </a:r>
          </a:p>
          <a:p>
            <a:r>
              <a:rPr lang="en-US" dirty="0"/>
              <a:t>Attributes, namespaces… and you’re nearly set</a:t>
            </a:r>
          </a:p>
          <a:p>
            <a:pPr lvl="1"/>
            <a:r>
              <a:rPr lang="en-US" dirty="0"/>
              <a:t>And the best quick reference you could think of: </a:t>
            </a:r>
            <a:r>
              <a:rPr lang="en-US" dirty="0">
                <a:hlinkClick r:id="rId3"/>
              </a:rPr>
              <a:t>https://www.mulberrytech.com/quickref/</a:t>
            </a:r>
            <a:endParaRPr lang="en-US" dirty="0"/>
          </a:p>
          <a:p>
            <a:endParaRPr lang="en-US" dirty="0"/>
          </a:p>
          <a:p>
            <a:pPr eaLnBrk="1" hangingPunct="1"/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427229"/>
              </p:ext>
            </p:extLst>
          </p:nvPr>
        </p:nvGraphicFramePr>
        <p:xfrm>
          <a:off x="4289973" y="1847504"/>
          <a:ext cx="113347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Organization Chart" r:id="rId4" imgW="2235200" imgH="4343400" progId="MSOrgChart.2">
                  <p:embed followColorScheme="full"/>
                </p:oleObj>
              </mc:Choice>
              <mc:Fallback>
                <p:oleObj name="Microsoft Organization Chart" r:id="rId4" imgW="2235200" imgH="4343400" progId="MSOrgChart.2">
                  <p:embed followColorScheme="full"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973" y="1847504"/>
                        <a:ext cx="1133475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 of the cruise today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Standards – a general background</a:t>
            </a:r>
          </a:p>
          <a:p>
            <a:endParaRPr lang="en-GB" dirty="0"/>
          </a:p>
          <a:p>
            <a:r>
              <a:rPr lang="en-GB" dirty="0"/>
              <a:t>Introduction to XML</a:t>
            </a:r>
          </a:p>
          <a:p>
            <a:endParaRPr lang="en-GB" dirty="0"/>
          </a:p>
          <a:p>
            <a:r>
              <a:rPr lang="en-GB" dirty="0"/>
              <a:t>Practical session: going together through the principles of XML</a:t>
            </a:r>
          </a:p>
          <a:p>
            <a:endParaRPr lang="en-GB" dirty="0"/>
          </a:p>
          <a:p>
            <a:r>
              <a:rPr lang="en-GB" dirty="0"/>
              <a:t>Assignment: </a:t>
            </a:r>
            <a:r>
              <a:rPr lang="en-GB" i="1" dirty="0"/>
              <a:t>take a random dictionary entry from you favourite dictionary (online, at home etc.) and try to encode it in XML</a:t>
            </a:r>
          </a:p>
        </p:txBody>
      </p:sp>
    </p:spTree>
    <p:extLst>
      <p:ext uri="{BB962C8B-B14F-4D97-AF65-F5344CB8AC3E}">
        <p14:creationId xmlns:p14="http://schemas.microsoft.com/office/powerpoint/2010/main" val="3196107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3B47812-9887-BAD4-B57B-D587B1F97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92"/>
              <a:t>XML in the document processing workflow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93C982D2-886B-A194-2420-4FBD8AF02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75439"/>
            <a:ext cx="1371600" cy="376385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846" b="1">
                <a:latin typeface="Arial" panose="020B0604020202020204" pitchFamily="34" charset="0"/>
              </a:rPr>
              <a:t>Edition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1FBD454D-A128-9798-743B-8A2326649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338146"/>
            <a:ext cx="1371600" cy="2137508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r>
              <a:rPr lang="fr-FR" altLang="fr-FR" sz="2215" b="1">
                <a:latin typeface="Times New Roman" panose="02020603050405020304" pitchFamily="18" charset="0"/>
              </a:rPr>
              <a:t>XML</a:t>
            </a:r>
          </a:p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r>
              <a:rPr lang="fr-FR" altLang="fr-FR" sz="2215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14331E70-2414-B26F-DEE8-68550FA22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775439"/>
            <a:ext cx="2133600" cy="376385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846" b="1">
                <a:latin typeface="Arial" panose="020B0604020202020204" pitchFamily="34" charset="0"/>
              </a:rPr>
              <a:t>Transformation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0FA93B5F-236E-110C-EDFF-031175F6D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338146"/>
            <a:ext cx="2133600" cy="1796646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fr-FR" altLang="fr-FR" sz="2215" i="1" dirty="0">
              <a:latin typeface="Times New Roman" panose="02020603050405020304" pitchFamily="18" charset="0"/>
            </a:endParaRPr>
          </a:p>
          <a:p>
            <a:pPr algn="ctr"/>
            <a:endParaRPr lang="fr-FR" altLang="fr-FR" sz="2215" dirty="0">
              <a:latin typeface="Times New Roman" panose="02020603050405020304" pitchFamily="18" charset="0"/>
            </a:endParaRPr>
          </a:p>
          <a:p>
            <a:pPr algn="ctr"/>
            <a:r>
              <a:rPr lang="fr-FR" altLang="fr-FR" sz="2215" b="1" dirty="0" err="1">
                <a:latin typeface="Times New Roman" panose="02020603050405020304" pitchFamily="18" charset="0"/>
              </a:rPr>
              <a:t>Xpath</a:t>
            </a:r>
            <a:r>
              <a:rPr lang="fr-FR" altLang="fr-FR" sz="2215" b="1" dirty="0">
                <a:latin typeface="Times New Roman" panose="02020603050405020304" pitchFamily="18" charset="0"/>
              </a:rPr>
              <a:t> - XSLT</a:t>
            </a:r>
          </a:p>
          <a:p>
            <a:pPr algn="ctr"/>
            <a:r>
              <a:rPr lang="fr-FR" altLang="fr-FR" sz="2215" dirty="0">
                <a:latin typeface="Times New Roman" panose="02020603050405020304" pitchFamily="18" charset="0"/>
              </a:rPr>
              <a:t>Data </a:t>
            </a:r>
            <a:r>
              <a:rPr lang="fr-FR" altLang="fr-FR" sz="2215" dirty="0" err="1">
                <a:latin typeface="Times New Roman" panose="02020603050405020304" pitchFamily="18" charset="0"/>
              </a:rPr>
              <a:t>processing</a:t>
            </a:r>
            <a:r>
              <a:rPr lang="fr-FR" altLang="fr-FR" sz="2215" dirty="0">
                <a:latin typeface="Times New Roman" panose="02020603050405020304" pitchFamily="18" charset="0"/>
              </a:rPr>
              <a:t>, </a:t>
            </a:r>
            <a:r>
              <a:rPr lang="fr-FR" altLang="fr-FR" sz="2215" dirty="0" err="1">
                <a:latin typeface="Times New Roman" panose="02020603050405020304" pitchFamily="18" charset="0"/>
              </a:rPr>
              <a:t>query</a:t>
            </a:r>
            <a:endParaRPr lang="fr-FR" altLang="fr-FR" sz="2215" dirty="0">
              <a:latin typeface="Times New Roman" panose="02020603050405020304" pitchFamily="18" charset="0"/>
            </a:endParaRP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8E05B6BD-1D41-4264-EA49-D3E4E574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775439"/>
            <a:ext cx="2133600" cy="376385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846" b="1">
                <a:latin typeface="Arial" panose="020B0604020202020204" pitchFamily="34" charset="0"/>
              </a:rPr>
              <a:t>Access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4D9B968F-B107-CCE4-5204-CF9F86259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338146"/>
            <a:ext cx="2133600" cy="2137508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endParaRPr lang="fr-FR" altLang="fr-FR" sz="2215" b="1">
              <a:latin typeface="Times New Roman" panose="02020603050405020304" pitchFamily="18" charset="0"/>
            </a:endParaRPr>
          </a:p>
          <a:p>
            <a:pPr algn="ctr"/>
            <a:r>
              <a:rPr lang="fr-FR" altLang="fr-FR" sz="2215" b="1">
                <a:latin typeface="Times New Roman" panose="02020603050405020304" pitchFamily="18" charset="0"/>
              </a:rPr>
              <a:t>HTML</a:t>
            </a:r>
          </a:p>
          <a:p>
            <a:pPr algn="ctr"/>
            <a:r>
              <a:rPr lang="fr-FR" altLang="fr-FR" sz="2215" b="1">
                <a:latin typeface="Times New Roman" panose="02020603050405020304" pitchFamily="18" charset="0"/>
              </a:rPr>
              <a:t>XHTML</a:t>
            </a:r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r>
              <a:rPr lang="fr-FR" altLang="fr-FR" sz="2215">
                <a:latin typeface="Times New Roman" panose="02020603050405020304" pitchFamily="18" charset="0"/>
              </a:rPr>
              <a:t>User perspective</a:t>
            </a:r>
          </a:p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BC79D826-67EA-7875-A1BC-49ECC2C77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252546"/>
            <a:ext cx="381000" cy="0"/>
          </a:xfrm>
          <a:prstGeom prst="line">
            <a:avLst/>
          </a:prstGeom>
          <a:noFill/>
          <a:ln w="76200" cap="sq">
            <a:solidFill>
              <a:srgbClr val="2B0E7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fr-FR" sz="1662"/>
          </a:p>
        </p:txBody>
      </p:sp>
      <p:sp>
        <p:nvSpPr>
          <p:cNvPr id="35850" name="Line 10">
            <a:extLst>
              <a:ext uri="{FF2B5EF4-FFF2-40B4-BE49-F238E27FC236}">
                <a16:creationId xmlns:a16="http://schemas.microsoft.com/office/drawing/2014/main" id="{6676D623-1F80-2DF3-6EA1-6B8A62EA9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252546"/>
            <a:ext cx="381000" cy="0"/>
          </a:xfrm>
          <a:prstGeom prst="line">
            <a:avLst/>
          </a:prstGeom>
          <a:noFill/>
          <a:ln w="76200" cap="sq">
            <a:solidFill>
              <a:srgbClr val="2B0E7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fr-FR" sz="1662"/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6E1F527F-1CB6-120E-C5C9-DAFBBCCC3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75439"/>
            <a:ext cx="1676400" cy="376385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846" b="1"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88E2E28A-E78C-19B4-39DA-014E787D9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38146"/>
            <a:ext cx="1676400" cy="2137508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r>
              <a:rPr lang="fr-FR" altLang="fr-FR" sz="2215" b="1">
                <a:latin typeface="Times New Roman" panose="02020603050405020304" pitchFamily="18" charset="0"/>
              </a:rPr>
              <a:t>DTD/</a:t>
            </a:r>
          </a:p>
          <a:p>
            <a:pPr algn="ctr"/>
            <a:r>
              <a:rPr lang="fr-FR" altLang="fr-FR" sz="2215" b="1">
                <a:latin typeface="Times New Roman" panose="02020603050405020304" pitchFamily="18" charset="0"/>
              </a:rPr>
              <a:t>Schema</a:t>
            </a:r>
          </a:p>
          <a:p>
            <a:pPr algn="ctr"/>
            <a:endParaRPr lang="fr-FR" altLang="fr-FR" sz="2215" b="1">
              <a:latin typeface="Times New Roman" panose="02020603050405020304" pitchFamily="18" charset="0"/>
            </a:endParaRPr>
          </a:p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r>
              <a:rPr lang="fr-FR" altLang="fr-FR" sz="2215">
                <a:latin typeface="Times New Roman" panose="02020603050405020304" pitchFamily="18" charset="0"/>
              </a:rPr>
              <a:t>Structures</a:t>
            </a:r>
          </a:p>
        </p:txBody>
      </p:sp>
      <p:sp>
        <p:nvSpPr>
          <p:cNvPr id="35853" name="Line 13">
            <a:extLst>
              <a:ext uri="{FF2B5EF4-FFF2-40B4-BE49-F238E27FC236}">
                <a16:creationId xmlns:a16="http://schemas.microsoft.com/office/drawing/2014/main" id="{0158FCD8-D1BB-C6D7-A6CB-41C5F3C98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252546"/>
            <a:ext cx="381000" cy="0"/>
          </a:xfrm>
          <a:prstGeom prst="line">
            <a:avLst/>
          </a:prstGeom>
          <a:noFill/>
          <a:ln w="76200" cap="sq">
            <a:solidFill>
              <a:srgbClr val="2B0E7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fr-FR" sz="1662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2E5E995-177A-E1D4-DD2D-F2247E8F8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>
                <a:ea typeface="ＭＳ Ｐゴシック" panose="020B0600070205080204" pitchFamily="34" charset="-128"/>
              </a:rPr>
              <a:t>XML namespaces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92A76C2-7277-42FB-6754-478668A480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233246"/>
            <a:ext cx="8610600" cy="400929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fr-FR" sz="2585" dirty="0">
                <a:ea typeface="ＭＳ Ｐゴシック" panose="020B0600070205080204" pitchFamily="34" charset="-128"/>
              </a:rPr>
              <a:t>Objectives: avoid conflicts between element and attribute names coming from various 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215" dirty="0">
                <a:ea typeface="ＭＳ Ｐゴシック" panose="020B0600070205080204" pitchFamily="34" charset="-128"/>
              </a:rPr>
              <a:t>Composite documents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215" dirty="0">
                <a:ea typeface="ＭＳ Ｐゴシック" panose="020B0600070205080204" pitchFamily="34" charset="-128"/>
              </a:rPr>
              <a:t>XSLT instructions, Schema declarations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r-FR" sz="2585" dirty="0">
                <a:ea typeface="ＭＳ Ｐゴシック" panose="020B0600070205080204" pitchFamily="34" charset="-128"/>
              </a:rPr>
              <a:t>Declaration: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&lt;doc</a:t>
            </a:r>
            <a:r>
              <a:rPr lang="en-US" altLang="fr-FR" sz="1662" b="1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fr-FR" sz="1662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xmlns:mml</a:t>
            </a: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="http://www.w3.org/Math/MathML/"</a:t>
            </a:r>
            <a:endParaRPr lang="en-US" altLang="fr-FR" sz="1662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en-US" altLang="fr-FR" sz="1662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xmlns</a:t>
            </a: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="http://www.ua99.net/DOC/1.0"&gt;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&lt;p&gt;blah blah :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fr-FR" sz="1662" b="1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fr-FR" sz="1662" b="1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</a:t>
            </a:r>
            <a:r>
              <a:rPr lang="en-US" altLang="fr-FR" sz="1662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mml:fn</a:t>
            </a: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fr-FR" sz="1662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mml:definitionURL</a:t>
            </a: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="</a:t>
            </a:r>
            <a:r>
              <a:rPr lang="en-US" altLang="fr-FR" sz="1662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mydef.xml</a:t>
            </a: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"&gt;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…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&lt;/</a:t>
            </a:r>
            <a:r>
              <a:rPr lang="en-US" altLang="fr-FR" sz="1662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mml:fn</a:t>
            </a: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  <a:r>
              <a:rPr lang="en-US" altLang="fr-FR" sz="1662" b="1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re blah blah&lt;/p&gt;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&lt;</a:t>
            </a:r>
            <a:r>
              <a:rPr lang="en-US" altLang="fr-FR" sz="1662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fn</a:t>
            </a: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&gt;As demonstrated in [Black and White, 64]&lt;/</a:t>
            </a:r>
            <a:r>
              <a:rPr lang="en-US" altLang="fr-FR" sz="1662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fn</a:t>
            </a: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&lt;/doc&gt;</a:t>
            </a:r>
            <a:endParaRPr lang="en-US" altLang="fr-FR" sz="2215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C656BD3-B0FC-B931-052B-327CC49D2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>
                <a:ea typeface="ＭＳ Ｐゴシック" panose="020B0600070205080204" pitchFamily="34" charset="-128"/>
              </a:rPr>
              <a:t>Reserved namespaces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4034238-FC53-CFE4-CA23-3ED261C76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1015" y="1951892"/>
            <a:ext cx="8686800" cy="4009292"/>
          </a:xfrm>
        </p:spPr>
        <p:txBody>
          <a:bodyPr/>
          <a:lstStyle/>
          <a:p>
            <a:pPr eaLnBrk="1" hangingPunct="1"/>
            <a:r>
              <a:rPr lang="en-US" altLang="fr-FR">
                <a:ea typeface="ＭＳ Ｐゴシック" panose="020B0600070205080204" pitchFamily="34" charset="-128"/>
              </a:rPr>
              <a:t>The </a:t>
            </a:r>
            <a:r>
              <a:rPr lang="en-US" altLang="fr-FR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xml:</a:t>
            </a:r>
            <a:r>
              <a:rPr lang="en-US" altLang="fr-FR">
                <a:ea typeface="ＭＳ Ｐゴシック" panose="020B0600070205080204" pitchFamily="34" charset="-128"/>
              </a:rPr>
              <a:t> prefix is reserved by the W3C for specific attributes: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fr-FR" sz="2215" b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fr-FR" sz="2215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&lt;p </a:t>
            </a:r>
            <a:r>
              <a:rPr lang="en-US" altLang="fr-FR" sz="2215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xml:lang</a:t>
            </a:r>
            <a:r>
              <a:rPr lang="en-US" altLang="fr-FR" sz="2215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="fr"&gt;…&lt;/p&gt;</a:t>
            </a:r>
          </a:p>
          <a:p>
            <a:pPr eaLnBrk="1" hangingPunct="1">
              <a:buFont typeface="Wingdings" pitchFamily="2" charset="2"/>
              <a:buNone/>
            </a:pPr>
            <a:endParaRPr lang="en-US" altLang="fr-FR" sz="2215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685817" lvl="2" indent="-316531">
              <a:buNone/>
            </a:pPr>
            <a:r>
              <a:rPr lang="en-US" altLang="fr-FR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&lt;entry </a:t>
            </a:r>
            <a:r>
              <a:rPr lang="en-US" altLang="fr-FR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xml:id=</a:t>
            </a:r>
            <a:r>
              <a:rPr lang="en-US" altLang="fr-FR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"e25"&gt;…&lt;/entry&gt;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64991-7A50-3434-CBAD-7E3721C1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Hands-on session –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C23F57-1452-0EA7-164A-86E2C7A43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Discovering</a:t>
            </a:r>
            <a:r>
              <a:rPr lang="fr-FR" dirty="0"/>
              <a:t> the </a:t>
            </a:r>
            <a:r>
              <a:rPr lang="fr-FR" dirty="0" err="1"/>
              <a:t>Oxygen</a:t>
            </a:r>
            <a:r>
              <a:rPr lang="fr-FR" dirty="0"/>
              <a:t> editor</a:t>
            </a:r>
          </a:p>
          <a:p>
            <a:r>
              <a:rPr lang="fr-FR" dirty="0"/>
              <a:t>First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XML </a:t>
            </a:r>
            <a:r>
              <a:rPr lang="fr-FR" dirty="0" err="1"/>
              <a:t>principles</a:t>
            </a:r>
            <a:endParaRPr lang="fr-FR" dirty="0"/>
          </a:p>
          <a:p>
            <a:r>
              <a:rPr lang="fr-FR" dirty="0" err="1"/>
              <a:t>Traversing</a:t>
            </a:r>
            <a:r>
              <a:rPr lang="fr-FR" dirty="0"/>
              <a:t> an XML document - XPath</a:t>
            </a:r>
          </a:p>
        </p:txBody>
      </p:sp>
    </p:spTree>
    <p:extLst>
      <p:ext uri="{BB962C8B-B14F-4D97-AF65-F5344CB8AC3E}">
        <p14:creationId xmlns:p14="http://schemas.microsoft.com/office/powerpoint/2010/main" val="333356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2205335"/>
            <a:ext cx="7696200" cy="461665"/>
          </a:xfrm>
          <a:prstGeom prst="rect">
            <a:avLst/>
          </a:prstGeom>
          <a:effectLst>
            <a:glow rad="63500">
              <a:schemeClr val="accent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i="1">
                <a:solidFill>
                  <a:srgbClr val="FFFFFF"/>
                </a:solidFill>
                <a:latin typeface="Academy Engraved LET" pitchFamily="-107" charset="0"/>
                <a:ea typeface="Academy Engraved LET" pitchFamily="-107" charset="0"/>
                <a:cs typeface="Academy Engraved LET" pitchFamily="-107" charset="0"/>
              </a:rPr>
              <a:t>Should we/you be afraid of standards?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3318808"/>
            <a:ext cx="7696200" cy="1938992"/>
          </a:xfrm>
          <a:prstGeom prst="rect">
            <a:avLst/>
          </a:prstGeom>
          <a:effectLst>
            <a:glow rad="63500">
              <a:schemeClr val="accent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  <a:latin typeface="Academy Engraved LET" pitchFamily="-107" charset="0"/>
                <a:ea typeface="Academy Engraved LET" pitchFamily="-107" charset="0"/>
                <a:cs typeface="Academy Engraved LET" pitchFamily="-107" charset="0"/>
              </a:rPr>
              <a:t>&lt;cit&gt;</a:t>
            </a:r>
          </a:p>
          <a:p>
            <a:pPr lvl="1">
              <a:defRPr/>
            </a:pPr>
            <a:r>
              <a:rPr lang="en-US">
                <a:solidFill>
                  <a:srgbClr val="FFFFFF"/>
                </a:solidFill>
                <a:latin typeface="Academy Engraved LET" pitchFamily="-107" charset="0"/>
                <a:ea typeface="Academy Engraved LET" pitchFamily="-107" charset="0"/>
                <a:cs typeface="Academy Engraved LET" pitchFamily="-107" charset="0"/>
              </a:rPr>
              <a:t>&lt;quote&gt;Yes you should be afraid, but you should be more afraid of not having them&lt;/quote&gt;</a:t>
            </a:r>
          </a:p>
          <a:p>
            <a:pPr lvl="1">
              <a:defRPr/>
            </a:pPr>
            <a:r>
              <a:rPr lang="en-US">
                <a:solidFill>
                  <a:srgbClr val="FFFFFF"/>
                </a:solidFill>
                <a:latin typeface="Academy Engraved LET" pitchFamily="-107" charset="0"/>
                <a:ea typeface="Academy Engraved LET" pitchFamily="-107" charset="0"/>
                <a:cs typeface="Academy Engraved LET" pitchFamily="-107" charset="0"/>
              </a:rPr>
              <a:t>&lt;author&gt;Wendell Piez&lt;/author&gt;</a:t>
            </a:r>
          </a:p>
          <a:p>
            <a:pPr>
              <a:defRPr/>
            </a:pPr>
            <a:r>
              <a:rPr lang="en-US">
                <a:solidFill>
                  <a:srgbClr val="FFFFFF"/>
                </a:solidFill>
                <a:latin typeface="Academy Engraved LET" pitchFamily="-107" charset="0"/>
                <a:ea typeface="Academy Engraved LET" pitchFamily="-107" charset="0"/>
                <a:cs typeface="Academy Engraved LET" pitchFamily="-107" charset="0"/>
              </a:rPr>
              <a:t>&lt;/cit&gt;</a:t>
            </a:r>
          </a:p>
        </p:txBody>
      </p:sp>
    </p:spTree>
    <p:extLst>
      <p:ext uri="{BB962C8B-B14F-4D97-AF65-F5344CB8AC3E}">
        <p14:creationId xmlns:p14="http://schemas.microsoft.com/office/powerpoint/2010/main" val="202144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long winter evenings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February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Towards Inria 2020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>
                <a:solidFill>
                  <a:srgbClr val="FFFFFF"/>
                </a:solidFill>
              </a:rPr>
              <a:t>- </a:t>
            </a:r>
            <a:fld id="{D95CF72F-A0E6-0947-B23B-EDDF1654DE9F}" type="slidenum">
              <a:rPr lang="fr-FR" smtClean="0">
                <a:solidFill>
                  <a:srgbClr val="FFFFFF"/>
                </a:solidFill>
              </a:rPr>
              <a:pPr/>
              <a:t>35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824" y="1536175"/>
            <a:ext cx="558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Laurent Romary. TBX </a:t>
            </a:r>
            <a:r>
              <a:rPr lang="fr-FR" sz="1200" dirty="0" err="1"/>
              <a:t>goes</a:t>
            </a:r>
            <a:r>
              <a:rPr lang="fr-FR" sz="1200" dirty="0"/>
              <a:t> TEI -- </a:t>
            </a:r>
            <a:r>
              <a:rPr lang="fr-FR" sz="1200" dirty="0" err="1"/>
              <a:t>Implementing</a:t>
            </a:r>
            <a:r>
              <a:rPr lang="fr-FR" sz="1200" dirty="0"/>
              <a:t> a TBX basic extension for the </a:t>
            </a:r>
            <a:r>
              <a:rPr lang="fr-FR" sz="1200" dirty="0" err="1"/>
              <a:t>Text</a:t>
            </a:r>
            <a:r>
              <a:rPr lang="fr-FR" sz="1200" dirty="0"/>
              <a:t> </a:t>
            </a:r>
            <a:r>
              <a:rPr lang="fr-FR" sz="1200" dirty="0" err="1"/>
              <a:t>Encoding</a:t>
            </a:r>
            <a:r>
              <a:rPr lang="fr-FR" sz="1200" dirty="0"/>
              <a:t> Initiative guidelines. </a:t>
            </a:r>
            <a:r>
              <a:rPr lang="fr-FR" sz="1200" i="1" dirty="0" err="1"/>
              <a:t>Terminology</a:t>
            </a:r>
            <a:r>
              <a:rPr lang="fr-FR" sz="1200" i="1" dirty="0"/>
              <a:t> and </a:t>
            </a:r>
            <a:r>
              <a:rPr lang="fr-FR" sz="1200" i="1" dirty="0" err="1"/>
              <a:t>Knowledge</a:t>
            </a:r>
            <a:r>
              <a:rPr lang="fr-FR" sz="1200" i="1" dirty="0"/>
              <a:t> Engineering 2014</a:t>
            </a:r>
            <a:r>
              <a:rPr lang="fr-FR" sz="1200" dirty="0"/>
              <a:t>, Jun 2014, Berlin, Germany. 2014, </a:t>
            </a:r>
            <a:r>
              <a:rPr lang="fr-FR" sz="1200" dirty="0" err="1"/>
              <a:t>Terminology</a:t>
            </a:r>
            <a:r>
              <a:rPr lang="fr-FR" sz="1200" dirty="0"/>
              <a:t> and </a:t>
            </a:r>
            <a:r>
              <a:rPr lang="fr-FR" sz="1200" dirty="0" err="1"/>
              <a:t>Knowledge</a:t>
            </a:r>
            <a:r>
              <a:rPr lang="fr-FR" sz="1200" dirty="0"/>
              <a:t> Engineering, TKE 2014. </a:t>
            </a:r>
            <a:r>
              <a:rPr lang="fr-FR" sz="1200" dirty="0">
                <a:hlinkClick r:id="rId2"/>
              </a:rPr>
              <a:t>&lt;hal-00950862v2&gt;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286000" y="3878617"/>
            <a:ext cx="5527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Laurent Romary. An abstract model for the </a:t>
            </a:r>
            <a:r>
              <a:rPr lang="fr-FR" sz="1200" dirty="0" err="1"/>
              <a:t>representation</a:t>
            </a:r>
            <a:r>
              <a:rPr lang="fr-FR" sz="1200" dirty="0"/>
              <a:t> of </a:t>
            </a:r>
            <a:r>
              <a:rPr lang="fr-FR" sz="1200" dirty="0" err="1"/>
              <a:t>multilingual</a:t>
            </a:r>
            <a:r>
              <a:rPr lang="fr-FR" sz="1200" dirty="0"/>
              <a:t> </a:t>
            </a:r>
            <a:r>
              <a:rPr lang="fr-FR" sz="1200" dirty="0" err="1"/>
              <a:t>terminological</a:t>
            </a:r>
            <a:r>
              <a:rPr lang="fr-FR" sz="1200" dirty="0"/>
              <a:t> data: TMF - </a:t>
            </a:r>
            <a:r>
              <a:rPr lang="fr-FR" sz="1200" dirty="0" err="1"/>
              <a:t>Terminological</a:t>
            </a:r>
            <a:r>
              <a:rPr lang="fr-FR" sz="1200" dirty="0"/>
              <a:t> </a:t>
            </a:r>
            <a:r>
              <a:rPr lang="fr-FR" sz="1200" dirty="0" err="1"/>
              <a:t>Markup</a:t>
            </a:r>
            <a:r>
              <a:rPr lang="fr-FR" sz="1200" dirty="0"/>
              <a:t> Framework. </a:t>
            </a:r>
            <a:r>
              <a:rPr lang="fr-FR" sz="1200" i="1" dirty="0"/>
              <a:t>TAMA 2001</a:t>
            </a:r>
            <a:r>
              <a:rPr lang="fr-FR" sz="1200" dirty="0"/>
              <a:t>, </a:t>
            </a:r>
            <a:r>
              <a:rPr lang="fr-FR" sz="1200" dirty="0" err="1"/>
              <a:t>Feb</a:t>
            </a:r>
            <a:r>
              <a:rPr lang="fr-FR" sz="1200" dirty="0"/>
              <a:t> 2001, </a:t>
            </a:r>
            <a:r>
              <a:rPr lang="fr-FR" sz="1200" dirty="0" err="1"/>
              <a:t>Antwerp</a:t>
            </a:r>
            <a:r>
              <a:rPr lang="fr-FR" sz="1200" dirty="0"/>
              <a:t>, </a:t>
            </a:r>
            <a:r>
              <a:rPr lang="fr-FR" sz="1200" dirty="0" err="1"/>
              <a:t>Belgium</a:t>
            </a:r>
            <a:r>
              <a:rPr lang="fr-FR" sz="1200" dirty="0"/>
              <a:t>. 2001. </a:t>
            </a:r>
            <a:r>
              <a:rPr lang="fr-FR" sz="1200" dirty="0">
                <a:hlinkClick r:id="rId3"/>
              </a:rPr>
              <a:t>&lt;inria-00100405&gt;</a:t>
            </a:r>
            <a:endParaRPr lang="fr-FR" sz="1200" dirty="0"/>
          </a:p>
        </p:txBody>
      </p:sp>
      <p:sp>
        <p:nvSpPr>
          <p:cNvPr id="2" name="Rectangle 1"/>
          <p:cNvSpPr/>
          <p:nvPr/>
        </p:nvSpPr>
        <p:spPr>
          <a:xfrm>
            <a:off x="552824" y="3069663"/>
            <a:ext cx="5214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Laurent Romary. TEI and LMF </a:t>
            </a:r>
            <a:r>
              <a:rPr lang="fr-FR" sz="1200" dirty="0" err="1"/>
              <a:t>crosswalks</a:t>
            </a:r>
            <a:r>
              <a:rPr lang="fr-FR" sz="1200" dirty="0"/>
              <a:t>. </a:t>
            </a:r>
            <a:r>
              <a:rPr lang="fr-FR" sz="1200" i="1" dirty="0"/>
              <a:t>JLCL - Journal for </a:t>
            </a:r>
            <a:r>
              <a:rPr lang="fr-FR" sz="1200" i="1" dirty="0" err="1"/>
              <a:t>Language</a:t>
            </a:r>
            <a:r>
              <a:rPr lang="fr-FR" sz="1200" i="1" dirty="0"/>
              <a:t> </a:t>
            </a:r>
            <a:r>
              <a:rPr lang="fr-FR" sz="1200" i="1" dirty="0" err="1"/>
              <a:t>Technology</a:t>
            </a:r>
            <a:r>
              <a:rPr lang="fr-FR" sz="1200" i="1" dirty="0"/>
              <a:t> and </a:t>
            </a:r>
            <a:r>
              <a:rPr lang="fr-FR" sz="1200" i="1" dirty="0" err="1"/>
              <a:t>Computational</a:t>
            </a:r>
            <a:r>
              <a:rPr lang="fr-FR" sz="1200" i="1" dirty="0"/>
              <a:t> </a:t>
            </a:r>
            <a:r>
              <a:rPr lang="fr-FR" sz="1200" i="1" dirty="0" err="1"/>
              <a:t>Linguistics</a:t>
            </a:r>
            <a:r>
              <a:rPr lang="fr-FR" sz="1200" dirty="0"/>
              <a:t>, 2015, 30 (1), </a:t>
            </a:r>
            <a:r>
              <a:rPr lang="fr-FR" sz="1200" dirty="0">
                <a:hlinkClick r:id="rId4"/>
              </a:rPr>
              <a:t>&lt;http://www.jlcl.org&gt;. </a:t>
            </a:r>
            <a:r>
              <a:rPr lang="fr-FR" sz="1200" dirty="0">
                <a:hlinkClick r:id="rId5"/>
              </a:rPr>
              <a:t>&lt;hal-00762664v4&gt;</a:t>
            </a:r>
            <a:endParaRPr lang="fr-FR" sz="1200" dirty="0"/>
          </a:p>
        </p:txBody>
      </p:sp>
      <p:sp>
        <p:nvSpPr>
          <p:cNvPr id="3" name="Rectangle 2"/>
          <p:cNvSpPr/>
          <p:nvPr/>
        </p:nvSpPr>
        <p:spPr>
          <a:xfrm>
            <a:off x="552824" y="4640625"/>
            <a:ext cx="6303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Laurent Romary. Standards for </a:t>
            </a:r>
            <a:r>
              <a:rPr lang="fr-FR" sz="1200" dirty="0" err="1"/>
              <a:t>language</a:t>
            </a:r>
            <a:r>
              <a:rPr lang="fr-FR" sz="1200" dirty="0"/>
              <a:t> </a:t>
            </a:r>
            <a:r>
              <a:rPr lang="fr-FR" sz="1200" dirty="0" err="1"/>
              <a:t>resources</a:t>
            </a:r>
            <a:r>
              <a:rPr lang="fr-FR" sz="1200" dirty="0"/>
              <a:t> in ISO – </a:t>
            </a:r>
            <a:r>
              <a:rPr lang="fr-FR" sz="1200" dirty="0" err="1"/>
              <a:t>Looking</a:t>
            </a:r>
            <a:r>
              <a:rPr lang="fr-FR" sz="1200" dirty="0"/>
              <a:t> back </a:t>
            </a:r>
            <a:r>
              <a:rPr lang="fr-FR" sz="1200" dirty="0" err="1"/>
              <a:t>at</a:t>
            </a:r>
            <a:r>
              <a:rPr lang="fr-FR" sz="1200" dirty="0"/>
              <a:t> 13 </a:t>
            </a:r>
            <a:r>
              <a:rPr lang="fr-FR" sz="1200" dirty="0" err="1"/>
              <a:t>fruitful</a:t>
            </a:r>
            <a:r>
              <a:rPr lang="fr-FR" sz="1200" dirty="0"/>
              <a:t> </a:t>
            </a:r>
            <a:r>
              <a:rPr lang="fr-FR" sz="1200" dirty="0" err="1"/>
              <a:t>years</a:t>
            </a:r>
            <a:r>
              <a:rPr lang="fr-FR" sz="1200" dirty="0"/>
              <a:t>. </a:t>
            </a:r>
            <a:r>
              <a:rPr lang="fr-FR" sz="1200" i="1" dirty="0" err="1"/>
              <a:t>edition</a:t>
            </a:r>
            <a:r>
              <a:rPr lang="fr-FR" sz="1200" i="1" dirty="0"/>
              <a:t> - die </a:t>
            </a:r>
            <a:r>
              <a:rPr lang="fr-FR" sz="1200" i="1" dirty="0" err="1"/>
              <a:t>Terminologiefachzeitschrift</a:t>
            </a:r>
            <a:r>
              <a:rPr lang="fr-FR" sz="1200" dirty="0"/>
              <a:t>, </a:t>
            </a:r>
            <a:r>
              <a:rPr lang="fr-FR" sz="1200" dirty="0" err="1"/>
              <a:t>Deutscher</a:t>
            </a:r>
            <a:r>
              <a:rPr lang="fr-FR" sz="1200" dirty="0"/>
              <a:t> Terminologie-Tag </a:t>
            </a:r>
            <a:r>
              <a:rPr lang="fr-FR" sz="1200" dirty="0" err="1"/>
              <a:t>e.V.</a:t>
            </a:r>
            <a:r>
              <a:rPr lang="fr-FR" sz="1200" dirty="0"/>
              <a:t> (DTT), 2015. </a:t>
            </a:r>
            <a:r>
              <a:rPr lang="fr-FR" sz="1200" dirty="0">
                <a:hlinkClick r:id="rId6"/>
              </a:rPr>
              <a:t>&lt;hal-01220925&gt;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2286000" y="2402427"/>
            <a:ext cx="6483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Laurent Romary, Andreas Witt. Méthodes pour la représentation informatisée de données lexicales/</a:t>
            </a:r>
            <a:r>
              <a:rPr lang="fr-FR" sz="1200" dirty="0" err="1"/>
              <a:t>Methoden</a:t>
            </a:r>
            <a:r>
              <a:rPr lang="fr-FR" sz="1200" dirty="0"/>
              <a:t> der </a:t>
            </a:r>
            <a:r>
              <a:rPr lang="fr-FR" sz="1200" dirty="0" err="1"/>
              <a:t>Speicherung</a:t>
            </a:r>
            <a:r>
              <a:rPr lang="fr-FR" sz="1200" dirty="0"/>
              <a:t> </a:t>
            </a:r>
            <a:r>
              <a:rPr lang="fr-FR" sz="1200" dirty="0" err="1"/>
              <a:t>lexikalischer</a:t>
            </a:r>
            <a:r>
              <a:rPr lang="fr-FR" sz="1200" dirty="0"/>
              <a:t> </a:t>
            </a:r>
            <a:r>
              <a:rPr lang="fr-FR" sz="1200" dirty="0" err="1"/>
              <a:t>Daten</a:t>
            </a:r>
            <a:r>
              <a:rPr lang="fr-FR" sz="1200" dirty="0"/>
              <a:t>. </a:t>
            </a:r>
            <a:r>
              <a:rPr lang="fr-FR" sz="1200" i="1" dirty="0" err="1"/>
              <a:t>Lexicographica</a:t>
            </a:r>
            <a:r>
              <a:rPr lang="fr-FR" sz="1200" dirty="0"/>
              <a:t>, de </a:t>
            </a:r>
            <a:r>
              <a:rPr lang="fr-FR" sz="1200" dirty="0" err="1"/>
              <a:t>gruyter</a:t>
            </a:r>
            <a:r>
              <a:rPr lang="fr-FR" sz="1200" dirty="0"/>
              <a:t> Mouton, 2014, 30. </a:t>
            </a:r>
            <a:r>
              <a:rPr lang="fr-FR" sz="1200" dirty="0">
                <a:hlinkClick r:id="rId7"/>
              </a:rPr>
              <a:t>&lt;hal-00991745&gt;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2586037" y="5825129"/>
            <a:ext cx="6303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/>
              <a:t>https</a:t>
            </a:r>
            <a:r>
              <a:rPr lang="fr-FR" i="1" dirty="0"/>
              <a:t>://</a:t>
            </a:r>
            <a:r>
              <a:rPr lang="fr-FR" i="1" dirty="0" err="1"/>
              <a:t>cv.archives-ouvertes.fr</a:t>
            </a:r>
            <a:r>
              <a:rPr lang="fr-FR" i="1" dirty="0"/>
              <a:t>/</a:t>
            </a:r>
            <a:r>
              <a:rPr lang="fr-FR" i="1" dirty="0" err="1"/>
              <a:t>laurentromary</a:t>
            </a:r>
            <a:endParaRPr lang="fr-FR" i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405530" y="52144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69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ISO can save you from drowning!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11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99" y="1758950"/>
            <a:ext cx="6151033" cy="46220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Sailing is relaxing</a:t>
            </a:r>
          </a:p>
        </p:txBody>
      </p:sp>
      <p:sp>
        <p:nvSpPr>
          <p:cNvPr id="4" name="Flèche vers la gauche 3"/>
          <p:cNvSpPr/>
          <p:nvPr/>
        </p:nvSpPr>
        <p:spPr>
          <a:xfrm>
            <a:off x="4864100" y="2108200"/>
            <a:ext cx="1422400" cy="584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Look here</a:t>
            </a:r>
          </a:p>
        </p:txBody>
      </p:sp>
    </p:spTree>
    <p:extLst>
      <p:ext uri="{BB962C8B-B14F-4D97-AF65-F5344CB8AC3E}">
        <p14:creationId xmlns:p14="http://schemas.microsoft.com/office/powerpoint/2010/main" val="89499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0" y="1694604"/>
            <a:ext cx="6366933" cy="479509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Sailing is fun</a:t>
            </a:r>
          </a:p>
        </p:txBody>
      </p:sp>
      <p:sp>
        <p:nvSpPr>
          <p:cNvPr id="4" name="Flèche vers la gauche 3">
            <a:extLst>
              <a:ext uri="{FF2B5EF4-FFF2-40B4-BE49-F238E27FC236}">
                <a16:creationId xmlns:a16="http://schemas.microsoft.com/office/drawing/2014/main" id="{2E10A31A-AF15-D218-4EE5-E72773DFA976}"/>
              </a:ext>
            </a:extLst>
          </p:cNvPr>
          <p:cNvSpPr/>
          <p:nvPr/>
        </p:nvSpPr>
        <p:spPr>
          <a:xfrm rot="16200000">
            <a:off x="2197100" y="3556000"/>
            <a:ext cx="1422400" cy="584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Look here</a:t>
            </a:r>
          </a:p>
        </p:txBody>
      </p:sp>
    </p:spTree>
    <p:extLst>
      <p:ext uri="{BB962C8B-B14F-4D97-AF65-F5344CB8AC3E}">
        <p14:creationId xmlns:p14="http://schemas.microsoft.com/office/powerpoint/2010/main" val="79216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Really fun…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79" y="1435279"/>
            <a:ext cx="7711705" cy="5154319"/>
          </a:xfrm>
          <a:prstGeom prst="rect">
            <a:avLst/>
          </a:prstGeom>
        </p:spPr>
      </p:pic>
      <p:sp>
        <p:nvSpPr>
          <p:cNvPr id="4" name="Flèche vers la gauche 3">
            <a:extLst>
              <a:ext uri="{FF2B5EF4-FFF2-40B4-BE49-F238E27FC236}">
                <a16:creationId xmlns:a16="http://schemas.microsoft.com/office/drawing/2014/main" id="{901F6FFE-1AC7-936A-12E6-05AF9B0FFA4B}"/>
              </a:ext>
            </a:extLst>
          </p:cNvPr>
          <p:cNvSpPr/>
          <p:nvPr/>
        </p:nvSpPr>
        <p:spPr>
          <a:xfrm>
            <a:off x="3327400" y="3136900"/>
            <a:ext cx="1422400" cy="584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Look here</a:t>
            </a:r>
          </a:p>
        </p:txBody>
      </p:sp>
    </p:spTree>
    <p:extLst>
      <p:ext uri="{BB962C8B-B14F-4D97-AF65-F5344CB8AC3E}">
        <p14:creationId xmlns:p14="http://schemas.microsoft.com/office/powerpoint/2010/main" val="314687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93" y="1335287"/>
            <a:ext cx="7418301" cy="534294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to a point…</a:t>
            </a:r>
          </a:p>
        </p:txBody>
      </p:sp>
      <p:sp>
        <p:nvSpPr>
          <p:cNvPr id="4" name="Flèche vers la gauche 3">
            <a:extLst>
              <a:ext uri="{FF2B5EF4-FFF2-40B4-BE49-F238E27FC236}">
                <a16:creationId xmlns:a16="http://schemas.microsoft.com/office/drawing/2014/main" id="{40F6BBF9-DC47-AF75-961B-F1C490A8624C}"/>
              </a:ext>
            </a:extLst>
          </p:cNvPr>
          <p:cNvSpPr/>
          <p:nvPr/>
        </p:nvSpPr>
        <p:spPr>
          <a:xfrm>
            <a:off x="7057647" y="3873500"/>
            <a:ext cx="1422400" cy="584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Look here</a:t>
            </a:r>
          </a:p>
        </p:txBody>
      </p:sp>
    </p:spTree>
    <p:extLst>
      <p:ext uri="{BB962C8B-B14F-4D97-AF65-F5344CB8AC3E}">
        <p14:creationId xmlns:p14="http://schemas.microsoft.com/office/powerpoint/2010/main" val="89137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Trapeze</a:t>
            </a:r>
            <a:endParaRPr lang="en-US" dirty="0"/>
          </a:p>
          <a:p>
            <a:pPr lvl="1"/>
            <a:r>
              <a:rPr lang="en-US" dirty="0"/>
              <a:t>Harness + hook + wire attached to the upper part of the mast</a:t>
            </a:r>
          </a:p>
          <a:p>
            <a:pPr lvl="1"/>
            <a:r>
              <a:rPr lang="en-US" dirty="0"/>
              <a:t>Allows sailors to hang outside the boat</a:t>
            </a:r>
          </a:p>
          <a:p>
            <a:pPr lvl="2"/>
            <a:r>
              <a:rPr lang="en-US" dirty="0"/>
              <a:t>Keeping the boat flat: increase control of speed and craft</a:t>
            </a:r>
          </a:p>
          <a:p>
            <a:r>
              <a:rPr lang="en-US" dirty="0"/>
              <a:t>Incidents by sailing involving trapeze wires</a:t>
            </a:r>
          </a:p>
          <a:p>
            <a:pPr lvl="1"/>
            <a:r>
              <a:rPr lang="en-US" dirty="0"/>
              <a:t>Risk of being trapped underwater</a:t>
            </a:r>
          </a:p>
          <a:p>
            <a:pPr lvl="1"/>
            <a:r>
              <a:rPr lang="en-US" dirty="0"/>
              <a:t>Sailors must be able to detach themselves quickly at any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267" y="274638"/>
            <a:ext cx="1358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91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,1|0,2|0,2|0,2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7312</TotalTime>
  <Words>2161</Words>
  <Application>Microsoft Macintosh PowerPoint</Application>
  <PresentationFormat>Affichage à l'écran (4:3)</PresentationFormat>
  <Paragraphs>267</Paragraphs>
  <Slides>35</Slides>
  <Notes>6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6" baseType="lpstr">
      <vt:lpstr>Academy Engraved LET</vt:lpstr>
      <vt:lpstr>Arial</vt:lpstr>
      <vt:lpstr>Arial</vt:lpstr>
      <vt:lpstr>Arial Narrow</vt:lpstr>
      <vt:lpstr>Calibri</vt:lpstr>
      <vt:lpstr>Courier New</vt:lpstr>
      <vt:lpstr>Times</vt:lpstr>
      <vt:lpstr>Times New Roman</vt:lpstr>
      <vt:lpstr>Wingdings</vt:lpstr>
      <vt:lpstr>Thème Office</vt:lpstr>
      <vt:lpstr>Microsoft Organization Chart</vt:lpstr>
      <vt:lpstr>Navigating through the rough waters of standards</vt:lpstr>
      <vt:lpstr>Objectives and overview of the week</vt:lpstr>
      <vt:lpstr>Overview of the cruise today</vt:lpstr>
      <vt:lpstr>ISO can save you from drowning!</vt:lpstr>
      <vt:lpstr>Sailing is relaxing</vt:lpstr>
      <vt:lpstr>Sailing is fun</vt:lpstr>
      <vt:lpstr>Really fun…</vt:lpstr>
      <vt:lpstr>Up to a point…</vt:lpstr>
      <vt:lpstr>Issue</vt:lpstr>
      <vt:lpstr>And here comes a standard!</vt:lpstr>
      <vt:lpstr>Standards</vt:lpstr>
      <vt:lpstr>Examples of standards development organizations (SDO)</vt:lpstr>
      <vt:lpstr>ISO - International Organization for Standardization</vt:lpstr>
      <vt:lpstr>The ISO process</vt:lpstr>
      <vt:lpstr>Components of an ISO standard</vt:lpstr>
      <vt:lpstr>W3C - World Wide Web Consortium</vt:lpstr>
      <vt:lpstr>IETF - Internet Engineering Task Force</vt:lpstr>
      <vt:lpstr>The Text Encoding Initiative Consortium</vt:lpstr>
      <vt:lpstr>Standards at the service of interoperable IT systems</vt:lpstr>
      <vt:lpstr>Standards for interoperability</vt:lpstr>
      <vt:lpstr>So, what’s behind a data structure?</vt:lpstr>
      <vt:lpstr>Some basic standards</vt:lpstr>
      <vt:lpstr>Piling up standards</vt:lpstr>
      <vt:lpstr>A wrongly good illustration</vt:lpstr>
      <vt:lpstr>A typical case of standards bashing</vt:lpstr>
      <vt:lpstr>A QUICK introduction to XML</vt:lpstr>
      <vt:lpstr>A quick historical overview</vt:lpstr>
      <vt:lpstr>XML basics</vt:lpstr>
      <vt:lpstr>All you need to know about XML</vt:lpstr>
      <vt:lpstr>XML in the document processing workflow</vt:lpstr>
      <vt:lpstr>XML namespaces</vt:lpstr>
      <vt:lpstr>Reserved namespaces</vt:lpstr>
      <vt:lpstr>Hands-on session – XML</vt:lpstr>
      <vt:lpstr>Présentation PowerPoint</vt:lpstr>
      <vt:lpstr>For the long winter evenings</vt:lpstr>
    </vt:vector>
  </TitlesOfParts>
  <Company>Loria-INRIA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through standards</dc:title>
  <dc:creator>Laurent Romary</dc:creator>
  <cp:lastModifiedBy>laurent.romary</cp:lastModifiedBy>
  <cp:revision>214</cp:revision>
  <cp:lastPrinted>2019-01-29T12:48:33Z</cp:lastPrinted>
  <dcterms:created xsi:type="dcterms:W3CDTF">2019-01-26T14:56:02Z</dcterms:created>
  <dcterms:modified xsi:type="dcterms:W3CDTF">2022-07-04T06:40:52Z</dcterms:modified>
</cp:coreProperties>
</file>