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6"/>
    <p:restoredTop sz="86444"/>
  </p:normalViewPr>
  <p:slideViewPr>
    <p:cSldViewPr>
      <p:cViewPr varScale="1">
        <p:scale>
          <a:sx n="89" d="100"/>
          <a:sy n="89" d="100"/>
        </p:scale>
        <p:origin x="16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A267115-BB67-457C-900E-A1DB97DEFDB3}" type="datetimeFigureOut">
              <a:rPr lang="ru-RU"/>
              <a:pPr>
                <a:defRPr/>
              </a:pPr>
              <a:t>03.12.2017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0AD5BBD-8A68-4FE4-9C97-79A5702675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712B157-01D6-4346-A440-2C734A4D8136}" type="datetimeFigureOut">
              <a:rPr lang="ru-RU"/>
              <a:pPr>
                <a:defRPr/>
              </a:pPr>
              <a:t>03.12.2017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22C24C3-CB09-4381-9B28-7F9B640C87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9" descr="electrod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redb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1" descr="blackb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Прямоугольник 11"/>
          <p:cNvSpPr/>
          <p:nvPr userDrawn="1"/>
        </p:nvSpPr>
        <p:spPr>
          <a:xfrm>
            <a:off x="3352800" y="6030913"/>
            <a:ext cx="59436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hr-HR" err="1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Lexical</a:t>
            </a:r>
            <a:r>
              <a:rPr lang="hr-HR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 Da</a:t>
            </a:r>
            <a:r>
              <a:rPr lang="en-US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ta Masterclass, Berlin (4-8 December 2017)</a:t>
            </a:r>
            <a:endParaRPr lang="ru-RU">
              <a:solidFill>
                <a:schemeClr val="bg1"/>
              </a:solidFill>
              <a:effectLst>
                <a:outerShdw dist="50800" sx="1000" sy="1000" algn="ctr" rotWithShape="0">
                  <a:schemeClr val="bg1"/>
                </a:outerShdw>
              </a:effectLst>
              <a:latin typeface="Arial" charset="0"/>
              <a:ea typeface="ＭＳ Ｐゴシック" charset="-128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10046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2345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4841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8754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435706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1317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3270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8388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428945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997906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929165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 descr="blackbar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107113"/>
            <a:ext cx="9144000" cy="75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421063" y="6324600"/>
            <a:ext cx="57118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err="1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Lexical</a:t>
            </a:r>
            <a:r>
              <a:rPr lang="hr-HR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 Da</a:t>
            </a:r>
            <a:r>
              <a:rPr lang="en-US">
                <a:solidFill>
                  <a:schemeClr val="bg1"/>
                </a:solidFill>
                <a:effectLst>
                  <a:outerShdw dist="50800" sx="1000" sy="1000" algn="ctr" rotWithShape="0">
                    <a:schemeClr val="bg1"/>
                  </a:outerShdw>
                </a:effectLst>
                <a:latin typeface="Arial" charset="0"/>
                <a:ea typeface="ＭＳ Ｐゴシック" charset="-128"/>
              </a:rPr>
              <a:t>ta Masterclass, Berlin (4-8 December 2017)</a:t>
            </a:r>
            <a:endParaRPr lang="ru-RU">
              <a:solidFill>
                <a:schemeClr val="bg1"/>
              </a:solidFill>
              <a:effectLst>
                <a:outerShdw dist="50800" sx="1000" sy="1000" algn="ctr" rotWithShape="0">
                  <a:schemeClr val="bg1"/>
                </a:outerShdw>
              </a:effectLst>
              <a:latin typeface="Arial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ru-RU" dirty="0"/>
              <a:t>An XML </a:t>
            </a:r>
            <a:r>
              <a:rPr lang="tr-TR" altLang="ru-RU" dirty="0" err="1"/>
              <a:t>version</a:t>
            </a:r>
            <a:r>
              <a:rPr lang="tr-TR" altLang="ru-RU" dirty="0"/>
              <a:t> of </a:t>
            </a:r>
            <a:r>
              <a:rPr lang="tr-TR" altLang="ru-RU" dirty="0" err="1"/>
              <a:t>Turkish</a:t>
            </a:r>
            <a:r>
              <a:rPr lang="tr-TR" altLang="ru-RU" dirty="0"/>
              <a:t> Dictionary</a:t>
            </a:r>
            <a:endParaRPr lang="ru-RU" altLang="ru-RU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ru-RU"/>
              <a:t>Emrah Özcan</a:t>
            </a:r>
            <a:endParaRPr lang="ru-RU" alt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295400"/>
            <a:ext cx="7391400" cy="4724400"/>
          </a:xfrm>
        </p:spPr>
        <p:txBody>
          <a:bodyPr/>
          <a:lstStyle/>
          <a:p>
            <a:pPr eaLnBrk="1" hangingPunct="1"/>
            <a:r>
              <a:rPr lang="en-US" smtClean="0"/>
              <a:t>When there are more than one senses, TDK chooses to show it like this:</a:t>
            </a:r>
          </a:p>
          <a:p>
            <a:pPr eaLnBrk="1" hangingPunct="1"/>
            <a:r>
              <a:rPr lang="en-US" smtClean="0"/>
              <a:t>&lt;</a:t>
            </a:r>
            <a:r>
              <a:rPr lang="en-US" err="1"/>
              <a:t>grup_ID</a:t>
            </a:r>
            <a:r>
              <a:rPr lang="en-US"/>
              <a:t>&gt;</a:t>
            </a:r>
            <a:r>
              <a:rPr lang="en-US">
                <a:solidFill>
                  <a:srgbClr val="FF0000"/>
                </a:solidFill>
              </a:rPr>
              <a:t>aba (I)</a:t>
            </a:r>
            <a:r>
              <a:rPr lang="en-US"/>
              <a:t>&lt;/</a:t>
            </a:r>
            <a:r>
              <a:rPr lang="en-US" err="1"/>
              <a:t>grup_ID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grup_ID</a:t>
            </a:r>
            <a:r>
              <a:rPr lang="en-US"/>
              <a:t>&gt;</a:t>
            </a:r>
            <a:r>
              <a:rPr lang="en-US">
                <a:solidFill>
                  <a:srgbClr val="FF0000"/>
                </a:solidFill>
              </a:rPr>
              <a:t>aba (II)</a:t>
            </a:r>
            <a:r>
              <a:rPr lang="en-US"/>
              <a:t>&lt;/</a:t>
            </a:r>
            <a:r>
              <a:rPr lang="en-US" err="1"/>
              <a:t>grup_ID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grup_ID</a:t>
            </a:r>
            <a:r>
              <a:rPr lang="en-US"/>
              <a:t>&gt;</a:t>
            </a:r>
            <a:r>
              <a:rPr lang="en-US">
                <a:solidFill>
                  <a:srgbClr val="FF0000"/>
                </a:solidFill>
              </a:rPr>
              <a:t>aba (III)</a:t>
            </a:r>
            <a:r>
              <a:rPr lang="en-US"/>
              <a:t>&lt;/</a:t>
            </a:r>
            <a:r>
              <a:rPr lang="en-US" err="1"/>
              <a:t>grup_ID</a:t>
            </a:r>
            <a:r>
              <a:rPr lang="en-US" smtClean="0"/>
              <a:t>&gt;</a:t>
            </a:r>
          </a:p>
          <a:p>
            <a:pPr eaLnBrk="1" hangingPunct="1"/>
            <a:r>
              <a:rPr lang="en-US" altLang="ru-RU" smtClean="0"/>
              <a:t>As you can see, </a:t>
            </a:r>
            <a:r>
              <a:rPr lang="en-US" altLang="ru-RU"/>
              <a:t>this XML file does not </a:t>
            </a:r>
            <a:r>
              <a:rPr lang="en-US" altLang="ru-RU" smtClean="0"/>
              <a:t>follow TEI standards and needed to be worked on.</a:t>
            </a:r>
            <a:endParaRPr lang="en-US" altLang="ru-RU"/>
          </a:p>
          <a:p>
            <a:pPr eaLnBrk="1" hangingPunct="1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1162"/>
            <a:ext cx="7391400" cy="1255351"/>
          </a:xfrm>
        </p:spPr>
        <p:txBody>
          <a:bodyPr/>
          <a:lstStyle/>
          <a:p>
            <a:pPr eaLnBrk="1" hangingPunct="1"/>
            <a:r>
              <a:rPr lang="tr-TR" altLang="ru-RU" smtClean="0"/>
              <a:t>My Data</a:t>
            </a:r>
            <a:endParaRPr lang="ru-RU" altLang="ru-RU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7391400" cy="4648200"/>
          </a:xfrm>
        </p:spPr>
        <p:txBody>
          <a:bodyPr/>
          <a:lstStyle/>
          <a:p>
            <a:pPr eaLnBrk="1" hangingPunct="1"/>
            <a:r>
              <a:rPr lang="tr-TR" altLang="ru-RU" err="1"/>
              <a:t>Therefore</a:t>
            </a:r>
            <a:r>
              <a:rPr lang="tr-TR" altLang="ru-RU"/>
              <a:t>, </a:t>
            </a:r>
            <a:r>
              <a:rPr lang="en-US" altLang="ru-RU"/>
              <a:t>I have to </a:t>
            </a:r>
            <a:r>
              <a:rPr lang="en-US" altLang="ru-RU" smtClean="0"/>
              <a:t>make changes on the file according </a:t>
            </a:r>
            <a:r>
              <a:rPr lang="en-US" altLang="ru-RU"/>
              <a:t>to TEI standards</a:t>
            </a:r>
          </a:p>
          <a:p>
            <a:pPr eaLnBrk="1" hangingPunct="1"/>
            <a:r>
              <a:rPr lang="en-US" altLang="ru-RU"/>
              <a:t>And </a:t>
            </a:r>
            <a:r>
              <a:rPr lang="en-US" altLang="ru-RU" smtClean="0"/>
              <a:t>try to figure out possible difficulties and solutions on how to overcome these difficulties</a:t>
            </a:r>
            <a:endParaRPr lang="en-US" altLang="ru-RU"/>
          </a:p>
          <a:p>
            <a:pPr eaLnBrk="1" hangingPunct="1"/>
            <a:r>
              <a:rPr lang="en-US" altLang="ru-RU"/>
              <a:t>And creating an xml version of the dictionary will make it flexible for future changes, updates, upgrades</a:t>
            </a:r>
            <a:endParaRPr lang="ru-RU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9039"/>
            <a:ext cx="7391400" cy="1117474"/>
          </a:xfrm>
        </p:spPr>
        <p:txBody>
          <a:bodyPr/>
          <a:lstStyle/>
          <a:p>
            <a:pPr eaLnBrk="1" hangingPunct="1"/>
            <a:r>
              <a:rPr lang="tr-TR" altLang="ru-RU" smtClean="0"/>
              <a:t>My </a:t>
            </a:r>
            <a:r>
              <a:rPr lang="tr-TR" altLang="ru-RU" err="1" smtClean="0"/>
              <a:t>Objective</a:t>
            </a:r>
            <a:endParaRPr lang="ru-RU" altLang="ru-RU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 smtClean="0"/>
              <a:t>My </a:t>
            </a:r>
            <a:r>
              <a:rPr lang="tr-TR" altLang="ru-RU" err="1" smtClean="0"/>
              <a:t>Objective</a:t>
            </a:r>
            <a:endParaRPr lang="ru-RU" alt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ru-RU" err="1" smtClean="0"/>
              <a:t>After</a:t>
            </a:r>
            <a:r>
              <a:rPr lang="tr-TR" altLang="ru-RU" smtClean="0"/>
              <a:t> </a:t>
            </a:r>
            <a:r>
              <a:rPr lang="tr-TR" altLang="ru-RU" err="1" smtClean="0"/>
              <a:t>creating</a:t>
            </a:r>
            <a:r>
              <a:rPr lang="tr-TR" altLang="ru-RU" smtClean="0"/>
              <a:t> </a:t>
            </a:r>
            <a:r>
              <a:rPr lang="tr-TR" altLang="ru-RU" err="1" smtClean="0"/>
              <a:t>such</a:t>
            </a:r>
            <a:r>
              <a:rPr lang="tr-TR" altLang="ru-RU" smtClean="0"/>
              <a:t> a file </a:t>
            </a:r>
            <a:r>
              <a:rPr lang="tr-TR" altLang="ru-RU" err="1" smtClean="0"/>
              <a:t>my</a:t>
            </a:r>
            <a:r>
              <a:rPr lang="tr-TR" altLang="ru-RU" smtClean="0"/>
              <a:t> </a:t>
            </a:r>
            <a:r>
              <a:rPr lang="tr-TR" altLang="ru-RU" err="1" smtClean="0"/>
              <a:t>next</a:t>
            </a:r>
            <a:r>
              <a:rPr lang="tr-TR" altLang="ru-RU" smtClean="0"/>
              <a:t> </a:t>
            </a:r>
            <a:r>
              <a:rPr lang="tr-TR" altLang="ru-RU" err="1" smtClean="0"/>
              <a:t>objective</a:t>
            </a:r>
            <a:r>
              <a:rPr lang="tr-TR" altLang="ru-RU" smtClean="0"/>
              <a:t> is </a:t>
            </a:r>
            <a:r>
              <a:rPr lang="tr-TR" altLang="ru-RU" err="1" smtClean="0"/>
              <a:t>to</a:t>
            </a:r>
            <a:r>
              <a:rPr lang="tr-TR" altLang="ru-RU" smtClean="0"/>
              <a:t> </a:t>
            </a:r>
            <a:r>
              <a:rPr lang="tr-TR" altLang="ru-RU" err="1" smtClean="0"/>
              <a:t>create</a:t>
            </a:r>
            <a:r>
              <a:rPr lang="tr-TR" altLang="ru-RU" smtClean="0"/>
              <a:t> an XSL </a:t>
            </a:r>
            <a:r>
              <a:rPr lang="tr-TR" altLang="ru-RU" err="1" smtClean="0"/>
              <a:t>stylesheet</a:t>
            </a:r>
            <a:r>
              <a:rPr lang="tr-TR" altLang="ru-RU" smtClean="0"/>
              <a:t> </a:t>
            </a:r>
            <a:r>
              <a:rPr lang="tr-TR" altLang="ru-RU" err="1" smtClean="0"/>
              <a:t>that</a:t>
            </a:r>
            <a:r>
              <a:rPr lang="tr-TR" altLang="ru-RU" smtClean="0"/>
              <a:t> </a:t>
            </a:r>
            <a:r>
              <a:rPr lang="tr-TR" altLang="ru-RU" err="1" smtClean="0"/>
              <a:t>would</a:t>
            </a:r>
            <a:r>
              <a:rPr lang="tr-TR" altLang="ru-RU" smtClean="0"/>
              <a:t> </a:t>
            </a:r>
            <a:r>
              <a:rPr lang="tr-TR" altLang="ru-RU" err="1" smtClean="0"/>
              <a:t>meet</a:t>
            </a:r>
            <a:r>
              <a:rPr lang="tr-TR" altLang="ru-RU" smtClean="0"/>
              <a:t> </a:t>
            </a:r>
            <a:r>
              <a:rPr lang="tr-TR" altLang="ru-RU" err="1" smtClean="0"/>
              <a:t>the</a:t>
            </a:r>
            <a:r>
              <a:rPr lang="tr-TR" altLang="ru-RU" smtClean="0"/>
              <a:t> </a:t>
            </a:r>
            <a:r>
              <a:rPr lang="tr-TR" altLang="ru-RU" err="1" smtClean="0"/>
              <a:t>needs</a:t>
            </a:r>
            <a:r>
              <a:rPr lang="tr-TR" altLang="ru-RU" smtClean="0"/>
              <a:t> of </a:t>
            </a:r>
            <a:r>
              <a:rPr lang="tr-TR" altLang="ru-RU" err="1" smtClean="0"/>
              <a:t>the</a:t>
            </a:r>
            <a:r>
              <a:rPr lang="tr-TR" altLang="ru-RU" smtClean="0"/>
              <a:t> </a:t>
            </a:r>
            <a:r>
              <a:rPr lang="tr-TR" altLang="ru-RU" err="1" smtClean="0"/>
              <a:t>dictionary</a:t>
            </a:r>
            <a:r>
              <a:rPr lang="tr-TR" altLang="ru-RU" smtClean="0"/>
              <a:t> </a:t>
            </a:r>
            <a:r>
              <a:rPr lang="tr-TR" altLang="ru-RU" err="1" smtClean="0"/>
              <a:t>compilers</a:t>
            </a:r>
            <a:endParaRPr lang="tr-TR" altLang="ru-RU"/>
          </a:p>
          <a:p>
            <a:pPr eaLnBrk="1" hangingPunct="1"/>
            <a:r>
              <a:rPr lang="tr-TR" altLang="ru-RU" err="1" smtClean="0"/>
              <a:t>This</a:t>
            </a:r>
            <a:r>
              <a:rPr lang="tr-TR" altLang="ru-RU" smtClean="0"/>
              <a:t> XSL </a:t>
            </a:r>
            <a:r>
              <a:rPr lang="tr-TR" altLang="ru-RU" err="1" smtClean="0"/>
              <a:t>style</a:t>
            </a:r>
            <a:r>
              <a:rPr lang="tr-TR" altLang="ru-RU" smtClean="0"/>
              <a:t> </a:t>
            </a:r>
            <a:r>
              <a:rPr lang="tr-TR" altLang="ru-RU" err="1" smtClean="0"/>
              <a:t>sheet</a:t>
            </a:r>
            <a:r>
              <a:rPr lang="tr-TR" altLang="ru-RU" smtClean="0"/>
              <a:t> </a:t>
            </a:r>
            <a:r>
              <a:rPr lang="tr-TR" altLang="ru-RU" err="1" smtClean="0"/>
              <a:t>will</a:t>
            </a:r>
            <a:r>
              <a:rPr lang="tr-TR" altLang="ru-RU" smtClean="0"/>
              <a:t> </a:t>
            </a:r>
            <a:r>
              <a:rPr lang="tr-TR" altLang="ru-RU" err="1" smtClean="0"/>
              <a:t>help</a:t>
            </a:r>
            <a:r>
              <a:rPr lang="tr-TR" altLang="ru-RU" smtClean="0"/>
              <a:t> </a:t>
            </a:r>
            <a:r>
              <a:rPr lang="tr-TR" altLang="ru-RU" err="1" smtClean="0"/>
              <a:t>dictionary</a:t>
            </a:r>
            <a:r>
              <a:rPr lang="tr-TR" altLang="ru-RU" smtClean="0"/>
              <a:t> </a:t>
            </a:r>
            <a:r>
              <a:rPr lang="tr-TR" altLang="ru-RU" err="1" smtClean="0"/>
              <a:t>makers</a:t>
            </a:r>
            <a:r>
              <a:rPr lang="tr-TR" altLang="ru-RU" smtClean="0"/>
              <a:t> </a:t>
            </a:r>
            <a:r>
              <a:rPr lang="tr-TR" altLang="ru-RU" err="1" smtClean="0"/>
              <a:t>to</a:t>
            </a:r>
            <a:r>
              <a:rPr lang="tr-TR" altLang="ru-RU" smtClean="0"/>
              <a:t> </a:t>
            </a:r>
            <a:r>
              <a:rPr lang="tr-TR" altLang="ru-RU" err="1" smtClean="0"/>
              <a:t>shift</a:t>
            </a:r>
            <a:r>
              <a:rPr lang="tr-TR" altLang="ru-RU" smtClean="0"/>
              <a:t> </a:t>
            </a:r>
            <a:r>
              <a:rPr lang="tr-TR" altLang="ru-RU" err="1" smtClean="0"/>
              <a:t>between</a:t>
            </a:r>
            <a:r>
              <a:rPr lang="tr-TR" altLang="ru-RU" smtClean="0"/>
              <a:t> </a:t>
            </a:r>
            <a:r>
              <a:rPr lang="tr-TR" altLang="ru-RU" err="1" smtClean="0"/>
              <a:t>types</a:t>
            </a:r>
            <a:r>
              <a:rPr lang="tr-TR" altLang="ru-RU" smtClean="0"/>
              <a:t> of </a:t>
            </a:r>
            <a:r>
              <a:rPr lang="tr-TR" altLang="ru-RU" err="1" smtClean="0"/>
              <a:t>dictionaries</a:t>
            </a:r>
            <a:r>
              <a:rPr lang="tr-TR" altLang="ru-RU" smtClean="0"/>
              <a:t> </a:t>
            </a:r>
            <a:r>
              <a:rPr lang="tr-TR" altLang="ru-RU" err="1" smtClean="0"/>
              <a:t>and</a:t>
            </a:r>
            <a:r>
              <a:rPr lang="tr-TR" altLang="ru-RU" smtClean="0"/>
              <a:t> </a:t>
            </a:r>
            <a:r>
              <a:rPr lang="tr-TR" altLang="ru-RU" err="1" smtClean="0"/>
              <a:t>show</a:t>
            </a:r>
            <a:r>
              <a:rPr lang="tr-TR" altLang="ru-RU" smtClean="0"/>
              <a:t>/</a:t>
            </a:r>
            <a:r>
              <a:rPr lang="tr-TR" altLang="ru-RU" err="1" smtClean="0"/>
              <a:t>hide</a:t>
            </a:r>
            <a:r>
              <a:rPr lang="tr-TR" altLang="ru-RU" smtClean="0"/>
              <a:t> </a:t>
            </a:r>
            <a:r>
              <a:rPr lang="tr-TR" altLang="ru-RU" err="1" smtClean="0"/>
              <a:t>specific</a:t>
            </a:r>
            <a:r>
              <a:rPr lang="tr-TR" altLang="ru-RU" smtClean="0"/>
              <a:t> </a:t>
            </a:r>
            <a:r>
              <a:rPr lang="tr-TR" altLang="ru-RU" err="1" smtClean="0"/>
              <a:t>information</a:t>
            </a:r>
            <a:r>
              <a:rPr lang="tr-TR" altLang="ru-RU" smtClean="0"/>
              <a:t> </a:t>
            </a:r>
            <a:r>
              <a:rPr lang="tr-TR" altLang="ru-RU" err="1" smtClean="0"/>
              <a:t>the</a:t>
            </a:r>
            <a:r>
              <a:rPr lang="tr-TR" altLang="ru-RU" smtClean="0"/>
              <a:t> XML file has.</a:t>
            </a:r>
            <a:endParaRPr lang="ru-RU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 smtClean="0"/>
              <a:t>My </a:t>
            </a:r>
            <a:r>
              <a:rPr lang="tr-TR" altLang="ru-RU" err="1" smtClean="0"/>
              <a:t>Objective</a:t>
            </a: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As these </a:t>
            </a:r>
            <a:r>
              <a:rPr lang="en-US" altLang="ru-RU"/>
              <a:t>extra features would be </a:t>
            </a:r>
            <a:r>
              <a:rPr lang="en-US" altLang="ru-RU" smtClean="0"/>
              <a:t>selective to the use but hardcoded in </a:t>
            </a:r>
            <a:r>
              <a:rPr lang="en-US" altLang="ru-RU"/>
              <a:t>the XML </a:t>
            </a:r>
            <a:r>
              <a:rPr lang="en-US" altLang="ru-RU" smtClean="0"/>
              <a:t>file, the type </a:t>
            </a:r>
            <a:r>
              <a:rPr lang="en-US" altLang="ru-RU"/>
              <a:t>of the </a:t>
            </a:r>
            <a:r>
              <a:rPr lang="en-US" altLang="ru-RU" smtClean="0"/>
              <a:t>dictionary could sometimes be not-seen-before type</a:t>
            </a:r>
            <a:endParaRPr lang="ru-RU" altLang="ru-RU"/>
          </a:p>
          <a:p>
            <a:pPr eaLnBrk="1" hangingPunct="1"/>
            <a:r>
              <a:rPr lang="en-US" smtClean="0"/>
              <a:t>Because t</a:t>
            </a:r>
            <a:r>
              <a:rPr lang="en-US" smtClean="0"/>
              <a:t>he </a:t>
            </a:r>
            <a:r>
              <a:rPr lang="en-US"/>
              <a:t>framework </a:t>
            </a:r>
            <a:r>
              <a:rPr lang="en-US" smtClean="0"/>
              <a:t>can be </a:t>
            </a:r>
            <a:r>
              <a:rPr lang="en-US"/>
              <a:t>very flexible </a:t>
            </a:r>
            <a:r>
              <a:rPr lang="en-US" smtClean="0"/>
              <a:t>the new multi-typed </a:t>
            </a:r>
            <a:r>
              <a:rPr lang="en-US"/>
              <a:t>dictionaries may emerge in the market. </a:t>
            </a:r>
            <a:endParaRPr lang="en-US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/>
              <a:t>Time</a:t>
            </a:r>
            <a:r>
              <a:rPr lang="ja-JP" altLang="en-US" b="1"/>
              <a:t>’</a:t>
            </a:r>
            <a:r>
              <a:rPr lang="en-US" altLang="ja-JP" b="1"/>
              <a:t>s Up!</a:t>
            </a:r>
            <a:endParaRPr lang="en-US" altLang="ru-RU" b="1"/>
          </a:p>
        </p:txBody>
      </p:sp>
      <p:sp>
        <p:nvSpPr>
          <p:cNvPr id="18435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b="1"/>
              <a:t>About your speaker:</a:t>
            </a:r>
          </a:p>
          <a:p>
            <a:pPr lvl="1" eaLnBrk="1" hangingPunct="1"/>
            <a:r>
              <a:rPr lang="en-US" altLang="ru-RU" sz="2400" b="1"/>
              <a:t>Name: Emrah Özcan</a:t>
            </a:r>
          </a:p>
          <a:p>
            <a:pPr lvl="1" eaLnBrk="1" hangingPunct="1"/>
            <a:r>
              <a:rPr lang="en-US" altLang="ru-RU" sz="2400" b="1"/>
              <a:t>Institution: </a:t>
            </a:r>
            <a:r>
              <a:rPr lang="en-US" altLang="ru-RU" sz="2400" b="1" err="1"/>
              <a:t>Yıldız</a:t>
            </a:r>
            <a:r>
              <a:rPr lang="en-US" altLang="ru-RU" sz="2400" b="1"/>
              <a:t> Technical Uni.</a:t>
            </a:r>
          </a:p>
          <a:p>
            <a:pPr lvl="1" eaLnBrk="1" hangingPunct="1"/>
            <a:r>
              <a:rPr lang="en-US" altLang="ru-RU" sz="2400" b="1"/>
              <a:t>Social Media: @</a:t>
            </a:r>
            <a:r>
              <a:rPr lang="en-US" altLang="ru-RU" sz="2400" b="1" err="1"/>
              <a:t>mrhzcn</a:t>
            </a:r>
            <a:endParaRPr lang="en-US" altLang="ru-RU" sz="2400" b="1"/>
          </a:p>
          <a:p>
            <a:pPr lvl="1" eaLnBrk="1" hangingPunct="1"/>
            <a:r>
              <a:rPr lang="en-US" altLang="ru-RU" sz="2400" b="1"/>
              <a:t>Quick bio</a:t>
            </a:r>
            <a:r>
              <a:rPr lang="en-US" altLang="ru-RU" sz="2400" b="1" smtClean="0"/>
              <a:t>: </a:t>
            </a:r>
            <a:r>
              <a:rPr lang="en-US" altLang="ru-RU" sz="2400" b="1"/>
              <a:t>R</a:t>
            </a:r>
            <a:r>
              <a:rPr lang="en-US" altLang="ru-RU" sz="2400" b="1" smtClean="0"/>
              <a:t>esearch Assistant</a:t>
            </a:r>
          </a:p>
          <a:p>
            <a:pPr lvl="1" eaLnBrk="1" hangingPunct="1"/>
            <a:r>
              <a:rPr lang="en-US" altLang="ru-RU" sz="2400" b="1" smtClean="0"/>
              <a:t>@</a:t>
            </a:r>
            <a:r>
              <a:rPr lang="en-US" altLang="ru-RU" sz="2400" b="1" err="1" smtClean="0"/>
              <a:t>Yıldız</a:t>
            </a:r>
            <a:r>
              <a:rPr lang="en-US" altLang="ru-RU" sz="2400" b="1" smtClean="0"/>
              <a:t> Technical University, ELT Dept.</a:t>
            </a:r>
          </a:p>
          <a:p>
            <a:pPr lvl="1" eaLnBrk="1" hangingPunct="1"/>
            <a:r>
              <a:rPr lang="en-US" altLang="ru-RU" sz="2400" b="1" smtClean="0"/>
              <a:t>http</a:t>
            </a:r>
            <a:r>
              <a:rPr lang="en-US" altLang="ru-RU" sz="2400" b="1"/>
              <a:t>://</a:t>
            </a:r>
            <a:r>
              <a:rPr lang="en-US" altLang="ru-RU" sz="2400" b="1" err="1"/>
              <a:t>avesis.yildiz.edu.tr</a:t>
            </a:r>
            <a:r>
              <a:rPr lang="en-US" altLang="ru-RU" sz="2400" b="1"/>
              <a:t>/</a:t>
            </a:r>
            <a:r>
              <a:rPr lang="en-US" altLang="ru-RU" sz="2400" b="1" err="1"/>
              <a:t>eozcan</a:t>
            </a:r>
            <a:r>
              <a:rPr lang="en-US" altLang="ru-RU" sz="2400" b="1"/>
              <a:t>/</a:t>
            </a:r>
          </a:p>
        </p:txBody>
      </p:sp>
      <p:pic>
        <p:nvPicPr>
          <p:cNvPr id="18436" name="Picture 12" descr="stopwatch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689506">
            <a:off x="5791200" y="-14478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 smtClean="0"/>
              <a:t>Me, </a:t>
            </a:r>
            <a:r>
              <a:rPr lang="tr-TR" altLang="ru-RU" err="1" smtClean="0"/>
              <a:t>Myself</a:t>
            </a:r>
            <a:r>
              <a:rPr lang="tr-TR" altLang="ru-RU" smtClean="0"/>
              <a:t> </a:t>
            </a:r>
            <a:r>
              <a:rPr lang="tr-TR" altLang="ru-RU" err="1" smtClean="0"/>
              <a:t>and</a:t>
            </a:r>
            <a:r>
              <a:rPr lang="tr-TR" altLang="ru-RU" smtClean="0"/>
              <a:t> I</a:t>
            </a:r>
            <a:endParaRPr lang="ru-RU" alt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My name is Emrah</a:t>
            </a:r>
          </a:p>
          <a:p>
            <a:pPr eaLnBrk="1" hangingPunct="1"/>
            <a:r>
              <a:rPr lang="en-US" altLang="ru-RU" smtClean="0"/>
              <a:t>I </a:t>
            </a:r>
            <a:r>
              <a:rPr lang="en-US" altLang="ru-RU" smtClean="0"/>
              <a:t>am a research assistant @ </a:t>
            </a:r>
            <a:r>
              <a:rPr lang="en-US" altLang="ru-RU" err="1" smtClean="0"/>
              <a:t>Yıldız</a:t>
            </a:r>
            <a:r>
              <a:rPr lang="en-US" altLang="ru-RU" smtClean="0"/>
              <a:t> Technical University, ELT Dept.</a:t>
            </a:r>
          </a:p>
          <a:p>
            <a:pPr eaLnBrk="1" hangingPunct="1"/>
            <a:r>
              <a:rPr lang="en-US" altLang="ru-RU" smtClean="0"/>
              <a:t>And doing my PhD @ Ankara Uni., Linguistics Dept.</a:t>
            </a:r>
          </a:p>
          <a:p>
            <a:pPr eaLnBrk="1" hangingPunct="1"/>
            <a:r>
              <a:rPr lang="en-US" altLang="ru-RU"/>
              <a:t>My background is </a:t>
            </a:r>
            <a:r>
              <a:rPr lang="en-US" altLang="ru-RU" smtClean="0"/>
              <a:t>English Language Teaching but I like to work with many disciplines; Computer Science, </a:t>
            </a:r>
            <a:r>
              <a:rPr lang="en-US" altLang="ru-RU"/>
              <a:t>L</a:t>
            </a:r>
            <a:r>
              <a:rPr lang="en-US" altLang="ru-RU" smtClean="0"/>
              <a:t>inguistics, Teaching etc.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/>
              <a:t>Me, </a:t>
            </a:r>
            <a:r>
              <a:rPr lang="tr-TR" altLang="ru-RU" err="1"/>
              <a:t>Myself</a:t>
            </a:r>
            <a:r>
              <a:rPr lang="tr-TR" altLang="ru-RU"/>
              <a:t> </a:t>
            </a:r>
            <a:r>
              <a:rPr lang="tr-TR" altLang="ru-RU" err="1"/>
              <a:t>and</a:t>
            </a:r>
            <a:r>
              <a:rPr lang="tr-TR" altLang="ru-RU"/>
              <a:t> I</a:t>
            </a:r>
            <a:endParaRPr lang="ru-RU" alt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I did my MA on teaching Turkish as a foreign language </a:t>
            </a:r>
          </a:p>
          <a:p>
            <a:pPr eaLnBrk="1" hangingPunct="1"/>
            <a:r>
              <a:rPr lang="en-US" altLang="ru-RU" smtClean="0"/>
              <a:t>My </a:t>
            </a:r>
            <a:r>
              <a:rPr lang="en-US" altLang="ru-RU" smtClean="0"/>
              <a:t>MA thesis focused on a multilingual </a:t>
            </a:r>
            <a:r>
              <a:rPr lang="en-US" altLang="ru-RU" smtClean="0"/>
              <a:t>dictionary </a:t>
            </a:r>
            <a:r>
              <a:rPr lang="en-US" altLang="ru-RU" smtClean="0"/>
              <a:t>model for foreign language </a:t>
            </a:r>
            <a:r>
              <a:rPr lang="en-US" altLang="ru-RU" smtClean="0"/>
              <a:t>learners and developed a </a:t>
            </a:r>
            <a:r>
              <a:rPr lang="en-US"/>
              <a:t>semi-automatic</a:t>
            </a:r>
            <a:r>
              <a:rPr lang="tr-TR"/>
              <a:t> </a:t>
            </a:r>
            <a:r>
              <a:rPr lang="tr-TR" err="1" smtClean="0"/>
              <a:t>word</a:t>
            </a:r>
            <a:r>
              <a:rPr lang="tr-TR" smtClean="0"/>
              <a:t> </a:t>
            </a:r>
            <a:r>
              <a:rPr lang="tr-TR" err="1" smtClean="0"/>
              <a:t>matching</a:t>
            </a:r>
            <a:r>
              <a:rPr lang="tr-TR" smtClean="0"/>
              <a:t> </a:t>
            </a:r>
            <a:r>
              <a:rPr lang="en-US" altLang="ru-RU" smtClean="0"/>
              <a:t>database structure for this specific purpose</a:t>
            </a:r>
            <a:endParaRPr lang="ru-RU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/>
              <a:t>Me, </a:t>
            </a:r>
            <a:r>
              <a:rPr lang="tr-TR" altLang="ru-RU" err="1"/>
              <a:t>Myself</a:t>
            </a:r>
            <a:r>
              <a:rPr lang="tr-TR" altLang="ru-RU"/>
              <a:t> </a:t>
            </a:r>
            <a:r>
              <a:rPr lang="tr-TR" altLang="ru-RU" err="1"/>
              <a:t>and</a:t>
            </a:r>
            <a:r>
              <a:rPr lang="tr-TR" altLang="ru-RU"/>
              <a:t> I</a:t>
            </a:r>
            <a:endParaRPr lang="ru-RU" alt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ru-RU" smtClean="0"/>
              <a:t>Right now, in my PhD, I </a:t>
            </a:r>
            <a:r>
              <a:rPr lang="en-GB" altLang="ru-RU" smtClean="0"/>
              <a:t>am working </a:t>
            </a:r>
            <a:r>
              <a:rPr lang="en-GB" altLang="en-US"/>
              <a:t>on the typologies of dictionaries in </a:t>
            </a:r>
            <a:r>
              <a:rPr lang="en-GB" altLang="en-US" smtClean="0"/>
              <a:t>general and</a:t>
            </a:r>
            <a:endParaRPr lang="en-GB" altLang="en-US"/>
          </a:p>
          <a:p>
            <a:pPr eaLnBrk="1" hangingPunct="1"/>
            <a:r>
              <a:rPr lang="en-GB" altLang="ru-RU" smtClean="0"/>
              <a:t>The </a:t>
            </a:r>
            <a:r>
              <a:rPr lang="en-GB" altLang="ru-RU" smtClean="0"/>
              <a:t>constituents of </a:t>
            </a:r>
            <a:r>
              <a:rPr lang="en-GB" altLang="ru-RU" smtClean="0"/>
              <a:t>such dictionaries</a:t>
            </a:r>
          </a:p>
          <a:p>
            <a:pPr eaLnBrk="1" hangingPunct="1"/>
            <a:r>
              <a:rPr lang="en-GB" altLang="ru-RU" smtClean="0"/>
              <a:t>And the ways of making dictionaries</a:t>
            </a:r>
          </a:p>
          <a:p>
            <a:pPr eaLnBrk="1" hangingPunct="1"/>
            <a:r>
              <a:rPr lang="en-GB" altLang="ru-RU" smtClean="0"/>
              <a:t>Trying to create a model for an all-purpose dictionary making platform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General Background of The Project</a:t>
            </a:r>
            <a:endParaRPr lang="ru-RU" alt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</a:t>
            </a:r>
            <a:r>
              <a:rPr lang="en-US" smtClean="0"/>
              <a:t>here </a:t>
            </a:r>
            <a:r>
              <a:rPr lang="en-US"/>
              <a:t>is no unified typology for </a:t>
            </a:r>
            <a:r>
              <a:rPr lang="en-US" smtClean="0"/>
              <a:t>classification of </a:t>
            </a:r>
            <a:r>
              <a:rPr lang="en-US"/>
              <a:t>dictionaries</a:t>
            </a:r>
            <a:r>
              <a:rPr lang="tr-TR"/>
              <a:t> </a:t>
            </a:r>
            <a:endParaRPr lang="tr-TR" smtClean="0"/>
          </a:p>
          <a:p>
            <a:pPr eaLnBrk="1" hangingPunct="1"/>
            <a:r>
              <a:rPr lang="tr-TR" smtClean="0"/>
              <a:t>T</a:t>
            </a:r>
            <a:r>
              <a:rPr lang="en-US" smtClean="0"/>
              <a:t>here are different views</a:t>
            </a:r>
          </a:p>
          <a:p>
            <a:pPr eaLnBrk="1" hangingPunct="1"/>
            <a:r>
              <a:rPr lang="en-US" smtClean="0"/>
              <a:t>Some </a:t>
            </a:r>
            <a:r>
              <a:rPr lang="en-US"/>
              <a:t>sources make their classifications according to the languages being used in the </a:t>
            </a:r>
            <a:r>
              <a:rPr lang="en-US" smtClean="0"/>
              <a:t>dictionary </a:t>
            </a:r>
            <a:r>
              <a:rPr lang="en-US"/>
              <a:t>like multilingual and monolingual </a:t>
            </a:r>
            <a:r>
              <a:rPr lang="en-US" smtClean="0"/>
              <a:t>dictionaries</a:t>
            </a:r>
            <a:endParaRPr lang="ru-RU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06512"/>
            <a:ext cx="7391400" cy="4713287"/>
          </a:xfrm>
        </p:spPr>
        <p:txBody>
          <a:bodyPr/>
          <a:lstStyle/>
          <a:p>
            <a:pPr eaLnBrk="1" hangingPunct="1"/>
            <a:r>
              <a:rPr lang="en-US"/>
              <a:t>S</a:t>
            </a:r>
            <a:r>
              <a:rPr lang="en-US" smtClean="0"/>
              <a:t>ome classifications are based on </a:t>
            </a:r>
            <a:r>
              <a:rPr lang="en-US"/>
              <a:t>the information the dictionary </a:t>
            </a:r>
            <a:r>
              <a:rPr lang="en-US" smtClean="0"/>
              <a:t>covers </a:t>
            </a:r>
            <a:r>
              <a:rPr lang="en-US"/>
              <a:t>in the definition of an </a:t>
            </a:r>
            <a:r>
              <a:rPr lang="en-US" smtClean="0"/>
              <a:t>entry like learner’s dictionary</a:t>
            </a:r>
            <a:r>
              <a:rPr lang="tr-TR" smtClean="0"/>
              <a:t> </a:t>
            </a:r>
          </a:p>
          <a:p>
            <a:pPr eaLnBrk="1" hangingPunct="1"/>
            <a:r>
              <a:rPr lang="tr-TR" err="1" smtClean="0"/>
              <a:t>To</a:t>
            </a:r>
            <a:r>
              <a:rPr lang="tr-TR" smtClean="0"/>
              <a:t> be </a:t>
            </a:r>
            <a:r>
              <a:rPr lang="tr-TR" err="1" smtClean="0"/>
              <a:t>able</a:t>
            </a:r>
            <a:r>
              <a:rPr lang="tr-TR" smtClean="0"/>
              <a:t> </a:t>
            </a:r>
            <a:r>
              <a:rPr lang="tr-TR" err="1" smtClean="0"/>
              <a:t>to</a:t>
            </a:r>
            <a:r>
              <a:rPr lang="tr-TR" smtClean="0"/>
              <a:t> </a:t>
            </a:r>
            <a:r>
              <a:rPr lang="tr-TR" err="1" smtClean="0"/>
              <a:t>reach</a:t>
            </a:r>
            <a:r>
              <a:rPr lang="tr-TR" smtClean="0"/>
              <a:t> </a:t>
            </a:r>
            <a:r>
              <a:rPr lang="tr-TR" err="1" smtClean="0"/>
              <a:t>to</a:t>
            </a:r>
            <a:r>
              <a:rPr lang="tr-TR" smtClean="0"/>
              <a:t> a </a:t>
            </a:r>
            <a:r>
              <a:rPr lang="tr-TR" err="1" smtClean="0"/>
              <a:t>unified</a:t>
            </a:r>
            <a:r>
              <a:rPr lang="tr-TR" smtClean="0"/>
              <a:t> </a:t>
            </a:r>
            <a:r>
              <a:rPr lang="tr-TR" err="1" smtClean="0"/>
              <a:t>typology</a:t>
            </a:r>
            <a:r>
              <a:rPr lang="tr-TR" smtClean="0"/>
              <a:t>, </a:t>
            </a:r>
            <a:r>
              <a:rPr lang="tr-TR" err="1" smtClean="0"/>
              <a:t>we</a:t>
            </a:r>
            <a:r>
              <a:rPr lang="tr-TR" smtClean="0"/>
              <a:t> </a:t>
            </a:r>
            <a:r>
              <a:rPr lang="tr-TR" err="1" smtClean="0"/>
              <a:t>need</a:t>
            </a:r>
            <a:r>
              <a:rPr lang="tr-TR" smtClean="0"/>
              <a:t> </a:t>
            </a:r>
            <a:r>
              <a:rPr lang="tr-TR" err="1" smtClean="0"/>
              <a:t>to</a:t>
            </a:r>
            <a:r>
              <a:rPr lang="tr-TR" smtClean="0"/>
              <a:t> </a:t>
            </a:r>
            <a:r>
              <a:rPr lang="tr-TR" err="1" smtClean="0"/>
              <a:t>know</a:t>
            </a:r>
            <a:r>
              <a:rPr lang="tr-TR" smtClean="0"/>
              <a:t> </a:t>
            </a:r>
            <a:r>
              <a:rPr lang="tr-TR" err="1" smtClean="0"/>
              <a:t>what</a:t>
            </a:r>
            <a:r>
              <a:rPr lang="tr-TR" smtClean="0"/>
              <a:t> </a:t>
            </a:r>
            <a:r>
              <a:rPr lang="tr-TR" err="1" smtClean="0"/>
              <a:t>items</a:t>
            </a:r>
            <a:r>
              <a:rPr lang="tr-TR" smtClean="0"/>
              <a:t> </a:t>
            </a:r>
            <a:r>
              <a:rPr lang="tr-TR" err="1" smtClean="0"/>
              <a:t>are</a:t>
            </a:r>
            <a:r>
              <a:rPr lang="tr-TR" smtClean="0"/>
              <a:t> </a:t>
            </a:r>
            <a:r>
              <a:rPr lang="tr-TR" err="1" smtClean="0"/>
              <a:t>used</a:t>
            </a:r>
            <a:r>
              <a:rPr lang="tr-TR" smtClean="0"/>
              <a:t> in </a:t>
            </a:r>
            <a:r>
              <a:rPr lang="tr-TR" err="1" smtClean="0"/>
              <a:t>each</a:t>
            </a:r>
            <a:r>
              <a:rPr lang="tr-TR" smtClean="0"/>
              <a:t> </a:t>
            </a:r>
            <a:r>
              <a:rPr lang="tr-TR" err="1" smtClean="0"/>
              <a:t>and</a:t>
            </a:r>
            <a:r>
              <a:rPr lang="tr-TR" smtClean="0"/>
              <a:t> </a:t>
            </a:r>
            <a:r>
              <a:rPr lang="tr-TR" err="1" smtClean="0"/>
              <a:t>every</a:t>
            </a:r>
            <a:r>
              <a:rPr lang="tr-TR" smtClean="0"/>
              <a:t> </a:t>
            </a:r>
            <a:r>
              <a:rPr lang="tr-TR" err="1" smtClean="0"/>
              <a:t>type</a:t>
            </a:r>
            <a:r>
              <a:rPr lang="tr-TR" smtClean="0"/>
              <a:t> of </a:t>
            </a:r>
            <a:r>
              <a:rPr lang="tr-TR" err="1" smtClean="0"/>
              <a:t>dictionary</a:t>
            </a:r>
            <a:r>
              <a:rPr lang="tr-TR" smtClean="0"/>
              <a:t>.</a:t>
            </a:r>
          </a:p>
          <a:p>
            <a:pPr eaLnBrk="1" hangingPunct="1"/>
            <a:endParaRPr lang="tr-TR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General Background of The Project</a:t>
            </a: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After specifying the items used in all types of dictionaries, this information can be used to make multi-type item pool where you can pull items according to the type of the dictionary you want to create</a:t>
            </a:r>
            <a:endParaRPr lang="en-US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General Background of The Project</a:t>
            </a:r>
            <a:endParaRPr lang="ru-RU" altLang="ru-RU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ru-RU" smtClean="0"/>
              <a:t>My Data</a:t>
            </a:r>
            <a:endParaRPr lang="ru-RU" alt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My data is based on an XML file created by a CS professor, Kemal </a:t>
            </a:r>
            <a:r>
              <a:rPr lang="en-US" altLang="ru-RU" dirty="0" err="1" smtClean="0"/>
              <a:t>Oflazer</a:t>
            </a:r>
            <a:r>
              <a:rPr lang="en-US" altLang="ru-RU" dirty="0" smtClean="0"/>
              <a:t>.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The XML file was </a:t>
            </a:r>
            <a:r>
              <a:rPr lang="en-US" altLang="ru-RU" dirty="0" err="1" smtClean="0"/>
              <a:t>OCRized</a:t>
            </a:r>
            <a:r>
              <a:rPr lang="en-US" altLang="ru-RU" dirty="0" smtClean="0"/>
              <a:t> from </a:t>
            </a:r>
            <a:r>
              <a:rPr lang="en-US" altLang="ru-RU" dirty="0"/>
              <a:t>the 9</a:t>
            </a:r>
            <a:r>
              <a:rPr lang="en-US" altLang="ru-RU" baseline="30000" dirty="0"/>
              <a:t>th</a:t>
            </a:r>
            <a:r>
              <a:rPr lang="en-US" altLang="ru-RU" dirty="0"/>
              <a:t> edition of the TDK dictionary.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The </a:t>
            </a:r>
            <a:r>
              <a:rPr lang="en-US" altLang="ru-RU" dirty="0" smtClean="0"/>
              <a:t>latest edition is the 11</a:t>
            </a:r>
            <a:r>
              <a:rPr lang="en-US" altLang="ru-RU" baseline="30000" dirty="0" smtClean="0"/>
              <a:t>th</a:t>
            </a:r>
            <a:r>
              <a:rPr lang="en-US" altLang="ru-RU" dirty="0" smtClean="0"/>
              <a:t> </a:t>
            </a:r>
            <a:r>
              <a:rPr lang="en-US" altLang="ru-RU" dirty="0" smtClean="0"/>
              <a:t>edition but they mostly share </a:t>
            </a:r>
            <a:r>
              <a:rPr lang="en-US" altLang="ru-RU" smtClean="0"/>
              <a:t>similar data except </a:t>
            </a:r>
            <a:r>
              <a:rPr lang="en-US" altLang="ru-RU" dirty="0" smtClean="0"/>
              <a:t>the number of entries</a:t>
            </a:r>
          </a:p>
          <a:p>
            <a:pPr eaLnBrk="1" hangingPunct="1"/>
            <a:endParaRPr lang="en-US" altLang="ru-RU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2400"/>
            <a:ext cx="7391400" cy="5867400"/>
          </a:xfrm>
        </p:spPr>
        <p:txBody>
          <a:bodyPr/>
          <a:lstStyle/>
          <a:p>
            <a:pPr eaLnBrk="1" hangingPunct="1"/>
            <a:r>
              <a:rPr lang="en-US" altLang="ru-RU" smtClean="0"/>
              <a:t>The XML file does not follow standards; encoding is windows-1254</a:t>
            </a:r>
          </a:p>
          <a:p>
            <a:pPr lvl="1" eaLnBrk="1" hangingPunct="1"/>
            <a:r>
              <a:rPr lang="en-US" altLang="ru-RU" smtClean="0"/>
              <a:t>&lt;?</a:t>
            </a:r>
            <a:r>
              <a:rPr lang="en-US" altLang="ru-RU"/>
              <a:t>xml version="1.0" encoding="</a:t>
            </a:r>
            <a:r>
              <a:rPr lang="en-US" altLang="ru-RU">
                <a:solidFill>
                  <a:srgbClr val="FF0000"/>
                </a:solidFill>
              </a:rPr>
              <a:t>windows-1254</a:t>
            </a:r>
            <a:r>
              <a:rPr lang="en-US" altLang="ru-RU" smtClean="0"/>
              <a:t>"?&gt;</a:t>
            </a:r>
          </a:p>
          <a:p>
            <a:pPr eaLnBrk="1" hangingPunct="1"/>
            <a:r>
              <a:rPr lang="en-US" altLang="ru-RU" smtClean="0"/>
              <a:t>Elements have been named in a non-standard, non-TEI fashion.</a:t>
            </a:r>
            <a:endParaRPr lang="en-US" altLang="ru-RU"/>
          </a:p>
          <a:p>
            <a:pPr lvl="3" eaLnBrk="1" hangingPunct="1"/>
            <a:r>
              <a:rPr lang="en-US" altLang="ru-RU" smtClean="0"/>
              <a:t>&lt;</a:t>
            </a:r>
            <a:r>
              <a:rPr lang="en-US" altLang="ru-RU" err="1" smtClean="0"/>
              <a:t>sozluk</a:t>
            </a:r>
            <a:r>
              <a:rPr lang="en-US" altLang="ru-RU"/>
              <a:t>&gt;&lt;</a:t>
            </a:r>
            <a:r>
              <a:rPr lang="en-US" altLang="ru-RU" err="1"/>
              <a:t>kayit</a:t>
            </a:r>
            <a:r>
              <a:rPr lang="en-US" altLang="ru-RU"/>
              <a:t>&gt;		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en-US" altLang="ru-RU" smtClean="0"/>
              <a:t>&lt;</a:t>
            </a:r>
            <a:r>
              <a:rPr lang="en-US" altLang="ru-RU" err="1"/>
              <a:t>kelime</a:t>
            </a:r>
            <a:r>
              <a:rPr lang="en-US" altLang="ru-RU"/>
              <a:t>&gt;ab&lt;/</a:t>
            </a:r>
            <a:r>
              <a:rPr lang="en-US" altLang="ru-RU" err="1"/>
              <a:t>kelime</a:t>
            </a:r>
            <a:r>
              <a:rPr lang="en-US" altLang="ru-RU"/>
              <a:t>&gt;		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en-US" altLang="ru-RU" smtClean="0"/>
              <a:t>&lt;</a:t>
            </a:r>
            <a:r>
              <a:rPr lang="en-US" altLang="ru-RU" err="1">
                <a:solidFill>
                  <a:srgbClr val="FF0000"/>
                </a:solidFill>
              </a:rPr>
              <a:t>grup</a:t>
            </a:r>
            <a:r>
              <a:rPr lang="en-US" altLang="ru-RU"/>
              <a:t>&gt;			&lt;</a:t>
            </a:r>
            <a:r>
              <a:rPr lang="en-US" altLang="ru-RU" err="1"/>
              <a:t>grup_ID</a:t>
            </a:r>
            <a:r>
              <a:rPr lang="en-US" altLang="ru-RU"/>
              <a:t>&gt;ab&lt;/</a:t>
            </a:r>
            <a:r>
              <a:rPr lang="en-US" altLang="ru-RU" err="1"/>
              <a:t>grup_ID</a:t>
            </a:r>
            <a:r>
              <a:rPr lang="en-US" altLang="ru-RU"/>
              <a:t>&gt;</a:t>
            </a:r>
            <a:br>
              <a:rPr lang="en-US" altLang="ru-RU"/>
            </a:br>
            <a:r>
              <a:rPr lang="en-US" altLang="ru-RU"/>
              <a:t>	&lt;</a:t>
            </a:r>
            <a:r>
              <a:rPr lang="en-US" altLang="ru-RU" err="1"/>
              <a:t>grup_bilgi</a:t>
            </a:r>
            <a:r>
              <a:rPr lang="en-US" altLang="ru-RU"/>
              <a:t>&gt;</a:t>
            </a:r>
            <a:r>
              <a:rPr lang="en-US" altLang="ru-RU" err="1"/>
              <a:t>isim</a:t>
            </a:r>
            <a:r>
              <a:rPr lang="en-US" altLang="ru-RU"/>
              <a:t>, </a:t>
            </a:r>
            <a:r>
              <a:rPr lang="en-US" altLang="ru-RU" err="1"/>
              <a:t>eskimiş</a:t>
            </a:r>
            <a:r>
              <a:rPr lang="en-US" altLang="ru-RU"/>
              <a:t>&lt;/</a:t>
            </a:r>
            <a:r>
              <a:rPr lang="en-US" altLang="ru-RU" err="1"/>
              <a:t>grup_bilgi</a:t>
            </a:r>
            <a:r>
              <a:rPr lang="en-US" altLang="ru-RU"/>
              <a:t>&gt;</a:t>
            </a:r>
            <a:br>
              <a:rPr lang="en-US" altLang="ru-RU"/>
            </a:br>
            <a:r>
              <a:rPr lang="en-US" altLang="ru-RU"/>
              <a:t>&lt;</a:t>
            </a:r>
            <a:r>
              <a:rPr lang="en-US" altLang="ru-RU" err="1"/>
              <a:t>grup_anlam</a:t>
            </a:r>
            <a:r>
              <a:rPr lang="en-US" altLang="ru-RU"/>
              <a:t>&gt;&lt;</a:t>
            </a:r>
            <a:r>
              <a:rPr lang="en-US" altLang="ru-RU" err="1"/>
              <a:t>anlam</a:t>
            </a:r>
            <a:r>
              <a:rPr lang="en-US" altLang="ru-RU"/>
              <a:t>&gt;Su.&lt;/</a:t>
            </a:r>
            <a:r>
              <a:rPr lang="en-US" altLang="ru-RU" err="1"/>
              <a:t>anlam</a:t>
            </a:r>
            <a:r>
              <a:rPr lang="en-US" altLang="ru-RU"/>
              <a:t>&gt;&lt;/</a:t>
            </a:r>
            <a:r>
              <a:rPr lang="en-US" altLang="ru-RU" err="1"/>
              <a:t>grup_anlam</a:t>
            </a:r>
            <a:r>
              <a:rPr lang="en-US" altLang="ru-RU"/>
              <a:t>&gt;</a:t>
            </a:r>
            <a:br>
              <a:rPr lang="en-US" altLang="ru-RU"/>
            </a:br>
            <a:r>
              <a:rPr lang="en-US" altLang="ru-RU"/>
              <a:t>&lt;/</a:t>
            </a:r>
            <a:r>
              <a:rPr lang="en-US" altLang="ru-RU" err="1">
                <a:solidFill>
                  <a:srgbClr val="FF0000"/>
                </a:solidFill>
              </a:rPr>
              <a:t>grup</a:t>
            </a:r>
            <a:r>
              <a:rPr lang="en-US" altLang="ru-RU"/>
              <a:t>&gt;&lt;/</a:t>
            </a:r>
            <a:r>
              <a:rPr lang="en-US" altLang="ru-RU" err="1"/>
              <a:t>kayit</a:t>
            </a:r>
            <a:r>
              <a:rPr lang="en-US" altLang="ru-RU"/>
              <a:t>&gt;&lt;/</a:t>
            </a:r>
            <a:r>
              <a:rPr lang="en-US" altLang="ru-RU" err="1"/>
              <a:t>sozluk</a:t>
            </a:r>
            <a:r>
              <a:rPr lang="en-US" altLang="ru-RU"/>
              <a:t>&gt;</a:t>
            </a:r>
            <a:endParaRPr lang="ru-RU" altLang="ru-RU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578</Words>
  <Application>Microsoft Macintosh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ＭＳ Ｐゴシック</vt:lpstr>
      <vt:lpstr>Arial</vt:lpstr>
      <vt:lpstr>Default Design</vt:lpstr>
      <vt:lpstr>An XML version of Turkish Dictionary</vt:lpstr>
      <vt:lpstr>Me, Myself and I</vt:lpstr>
      <vt:lpstr>Me, Myself and I</vt:lpstr>
      <vt:lpstr>Me, Myself and I</vt:lpstr>
      <vt:lpstr>General Background of The Project</vt:lpstr>
      <vt:lpstr>General Background of The Project</vt:lpstr>
      <vt:lpstr>General Background of The Project</vt:lpstr>
      <vt:lpstr>My Data</vt:lpstr>
      <vt:lpstr>PowerPoint Presentation</vt:lpstr>
      <vt:lpstr>My Data</vt:lpstr>
      <vt:lpstr>My Objective</vt:lpstr>
      <vt:lpstr>My Objective</vt:lpstr>
      <vt:lpstr>My Objective</vt:lpstr>
      <vt:lpstr>Time’s Up!</vt:lpstr>
    </vt:vector>
  </TitlesOfParts>
  <Company>RR Donnelley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Emrah Özcan</cp:lastModifiedBy>
  <cp:revision>81</cp:revision>
  <dcterms:created xsi:type="dcterms:W3CDTF">2010-02-23T00:58:46Z</dcterms:created>
  <dcterms:modified xsi:type="dcterms:W3CDTF">2017-12-03T20:03:05Z</dcterms:modified>
</cp:coreProperties>
</file>